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77" r:id="rId3"/>
    <p:sldId id="385" r:id="rId4"/>
    <p:sldId id="386" r:id="rId5"/>
    <p:sldId id="387" r:id="rId6"/>
    <p:sldId id="388" r:id="rId7"/>
    <p:sldId id="389" r:id="rId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3.wmf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wmf"/><Relationship Id="rId1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8430" y="1007110"/>
            <a:ext cx="5606415" cy="5619750"/>
          </a:xfrm>
          <a:prstGeom prst="rect">
            <a:avLst/>
          </a:prstGeom>
        </p:spPr>
      </p:pic>
      <p:sp>
        <p:nvSpPr>
          <p:cNvPr id="364594" name="矩形 364593"/>
          <p:cNvSpPr/>
          <p:nvPr/>
        </p:nvSpPr>
        <p:spPr>
          <a:xfrm>
            <a:off x="240665" y="0"/>
            <a:ext cx="7851140" cy="15081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zh-CN" altLang="en-US" sz="2600" b="0" dirty="0">
                <a:solidFill>
                  <a:srgbClr val="FF0000"/>
                </a:solidFill>
                <a:ea typeface="汉仪大黑简" panose="02010609000101010101" pitchFamily="49" charset="-122"/>
              </a:rPr>
              <a:t>发动机发动机</a:t>
            </a:r>
            <a:r>
              <a:rPr lang="zh-CN" altLang="en-US" sz="2600" b="0" dirty="0">
                <a:solidFill>
                  <a:srgbClr val="FF0000"/>
                </a:solidFill>
                <a:ea typeface="汉仪大黑简" panose="02010609000101010101" pitchFamily="49" charset="-122"/>
              </a:rPr>
              <a:t>气缸盖功能元件和功能模块</a:t>
            </a:r>
            <a:br>
              <a:rPr lang="zh-CN" altLang="en-US" sz="2600" b="0" dirty="0">
                <a:solidFill>
                  <a:srgbClr val="FF0000"/>
                </a:solidFill>
                <a:ea typeface="汉仪大黑简" panose="02010609000101010101" pitchFamily="49" charset="-122"/>
              </a:rPr>
            </a:br>
            <a:br>
              <a:rPr lang="zh-CN" altLang="en-US" sz="2600" b="0" dirty="0">
                <a:ea typeface="汉仪大黑简" panose="02010609000101010101" pitchFamily="49" charset="-122"/>
              </a:rPr>
            </a:br>
            <a:endParaRPr lang="en-US" altLang="zh-CN" sz="2600" b="0">
              <a:solidFill>
                <a:srgbClr val="999999"/>
              </a:solidFill>
              <a:ea typeface="汉仪大黑简" panose="0201060900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961380" y="160655"/>
            <a:ext cx="3081655" cy="65544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1-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螺栓，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15Nm2-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螺栓，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20N·m3-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后部齿形传送带护罩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4-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气缸盖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5-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气缸盖螺栓，每次均需更換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6-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挡油板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7-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气缸盖罩密封垫，损坏时更换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8-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加强肋条9气缸盖罩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10-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螺栓，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10N·m11-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集气管上部件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12-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螺母，10N・m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13-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机油加注口盖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14-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密封环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15-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排气壳体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16-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密封垫，损坏时更换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17-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螺母，10N・m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18-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支架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19-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密封件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20-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进气管下部件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21-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螺栓，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20N·m22-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进气管密封垫，每次均需更换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23-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螺塞，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15Nm24-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密封环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,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每次均需更换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25-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法兰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26-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螺栓，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10N·m27-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密封垫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28-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螺栓，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20N·m29-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吊耳30气缸盖密封垫</a:t>
            </a:r>
            <a:endParaRPr lang="zh-CN" altLang="en-US" sz="14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4225" y="1109980"/>
            <a:ext cx="4077970" cy="48685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060" y="863600"/>
            <a:ext cx="4798695" cy="4914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1.1</a:t>
            </a:r>
            <a:r>
              <a:rPr lang="zh-CN" alt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多楔带传动机构</a:t>
            </a:r>
            <a:r>
              <a:rPr lang="en-US" altLang="zh-CN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-</a:t>
            </a:r>
            <a:r>
              <a:rPr lang="zh-CN" alt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装配一览</a:t>
            </a:r>
            <a:endParaRPr lang="zh-CN" altLang="en-US" sz="2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6060" y="5916930"/>
            <a:ext cx="46101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以迈腾Magotan 2007  4 缸 1.8 升 4 阀门 涡轮增压发动机的机械机构 - 汽油直接喷射装置为例。</a:t>
            </a:r>
            <a:r>
              <a:rPr lang="zh-CN" altLang="en-US" sz="160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发动机识别代码 BYJ、 BY</a:t>
            </a:r>
            <a:r>
              <a:rPr lang="en-US" altLang="zh-CN" sz="160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en-US" altLang="zh-CN" sz="1600">
              <a:solidFill>
                <a:srgbClr val="3F0CB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87010" y="281940"/>
            <a:ext cx="3726180" cy="60007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1 - 减震器。❑ 带有多楔带轮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2 - O 形环。❑ 更换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3 - 螺栓。❑ 更换❑ 150 Nm + 继续旋转 90°（1/4 圈）❑ 使用对角式支架专用工具 进行松动和上紧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4 - 多楔带。❑ 检查磨损情况❑ 不得弯折。</a:t>
            </a:r>
            <a:r>
              <a:rPr lang="zh-CN" altLang="en-US" sz="1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注：</a:t>
            </a:r>
            <a:r>
              <a:rPr lang="zh-CN" alt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对于已经运转的多楔带由于运转方向相反可能会导致损毁。为了重新安装  ，在拆卸多楔带之前请用粉笔或记号笔标记转动方向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❑ 在安装时请注意皮带轮上的正确安装位置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5 - 多楔带的张紧装置。❑ 松开多楔带时用开口扳手翻转❑ 使用 定位芯棒专用工具- 锁紧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6 - 辅助机组支架。❑ 带有机油滤清器和机油冷却器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7 - 螺栓。❑ 10Nm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8 - 发电机。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9 - 螺栓。❑ 23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10 - 螺栓。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11 - 空调压缩机。❑ 不要拧下或脱开制冷剂导管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12 - 螺栓。❑ 25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13 - 定位套。❑ 用于空调压缩机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0055" y="202565"/>
            <a:ext cx="350266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皮带轮侧气缸体</a:t>
            </a:r>
            <a:endParaRPr lang="zh-CN" altLang="en-US" sz="28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85750" y="185420"/>
            <a:ext cx="3853815" cy="49149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2600" dirty="0">
                <a:solidFill>
                  <a:srgbClr val="FF0000"/>
                </a:solidFill>
                <a:latin typeface="BMWTypeRegular" panose="020B0604020202020204" pitchFamily="34" charset="0"/>
                <a:ea typeface="汉仪大黑简" panose="02010609000101010101" pitchFamily="49" charset="-122"/>
              </a:rPr>
              <a:t>多楔带张紧装置的部件</a:t>
            </a:r>
            <a:endParaRPr lang="zh-CN" altLang="en-US" sz="2600" dirty="0">
              <a:solidFill>
                <a:srgbClr val="FF0000"/>
              </a:solidFill>
              <a:latin typeface="BMWTypeRegular" panose="020B0604020202020204" pitchFamily="34" charset="0"/>
              <a:ea typeface="汉仪大黑简" panose="02010609000101010101" pitchFamily="49" charset="-122"/>
            </a:endParaRPr>
          </a:p>
        </p:txBody>
      </p:sp>
      <p:graphicFrame>
        <p:nvGraphicFramePr>
          <p:cNvPr id="6" name="对象 5"/>
          <p:cNvGraphicFramePr/>
          <p:nvPr/>
        </p:nvGraphicFramePr>
        <p:xfrm>
          <a:off x="454660" y="676910"/>
          <a:ext cx="3239770" cy="25736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1" imgW="3143250" imgH="2571750" progId="Paint.Picture">
                  <p:embed/>
                </p:oleObj>
              </mc:Choice>
              <mc:Fallback>
                <p:oleObj name="" r:id="rId1" imgW="3143250" imgH="2571750" progId="Paint.Picture">
                  <p:embed/>
                  <p:pic>
                    <p:nvPicPr>
                      <p:cNvPr id="0" name="图片 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54660" y="676910"/>
                        <a:ext cx="3239770" cy="25736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3894455" y="920115"/>
            <a:ext cx="254000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1 - 多楔带的张紧装置</a:t>
            </a:r>
            <a:endParaRPr lang="zh-CN" altLang="en-US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2 - 支撑件</a:t>
            </a:r>
            <a:endParaRPr lang="zh-CN" altLang="en-US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3 - 辅助机组支架</a:t>
            </a:r>
            <a:endParaRPr lang="zh-CN" altLang="en-US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4 - 对中轴套</a:t>
            </a:r>
            <a:endParaRPr lang="zh-CN" altLang="en-US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5 - 螺栓</a:t>
            </a:r>
            <a:endParaRPr lang="zh-CN" altLang="en-US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5750" y="3930650"/>
            <a:ext cx="453644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放上辅助机组支架并首先将螺栓 -4- 旋入。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请按照开序 -1 … 5- 用 3 步将螺栓按如下方法拧紧：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用手拧紧螺栓。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用 20 Nm 的扭矩拧紧螺栓。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继续旋转 90°（1/4 圈）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4660" y="3250565"/>
            <a:ext cx="2697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600" dirty="0">
                <a:solidFill>
                  <a:srgbClr val="FF0000"/>
                </a:solidFill>
                <a:latin typeface="BMWTypeRegular" panose="020B0604020202020204" pitchFamily="34" charset="0"/>
                <a:ea typeface="汉仪大黑简" panose="02010609000101010101" pitchFamily="49" charset="-122"/>
                <a:sym typeface="+mn-ea"/>
              </a:rPr>
              <a:t>辅助机组支架的拧紧开序</a:t>
            </a:r>
            <a:endParaRPr lang="zh-CN" altLang="en-US"/>
          </a:p>
        </p:txBody>
      </p:sp>
      <p:graphicFrame>
        <p:nvGraphicFramePr>
          <p:cNvPr id="11" name="对象 10"/>
          <p:cNvGraphicFramePr/>
          <p:nvPr/>
        </p:nvGraphicFramePr>
        <p:xfrm>
          <a:off x="4822825" y="2307590"/>
          <a:ext cx="3382010" cy="4107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" name="" r:id="rId3" imgW="3105150" imgH="4010025" progId="Paint.Picture">
                  <p:embed/>
                </p:oleObj>
              </mc:Choice>
              <mc:Fallback>
                <p:oleObj name="" r:id="rId3" imgW="3105150" imgH="4010025" progId="Paint.Picture">
                  <p:embed/>
                  <p:pic>
                    <p:nvPicPr>
                      <p:cNvPr id="0" name="图片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22825" y="2307590"/>
                        <a:ext cx="3382010" cy="41071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04775" y="675005"/>
            <a:ext cx="4328160" cy="4914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1.1正时链盖板 - 装配一览</a:t>
            </a:r>
            <a:endParaRPr lang="en-US" altLang="zh-CN" sz="2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aphicFrame>
        <p:nvGraphicFramePr>
          <p:cNvPr id="3" name="对象 2"/>
          <p:cNvGraphicFramePr/>
          <p:nvPr/>
        </p:nvGraphicFramePr>
        <p:xfrm>
          <a:off x="104775" y="1417320"/>
          <a:ext cx="4328160" cy="5174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1" imgW="6438900" imgH="6267450" progId="Paint.Picture">
                  <p:embed/>
                </p:oleObj>
              </mc:Choice>
              <mc:Fallback>
                <p:oleObj name="" r:id="rId1" imgW="6438900" imgH="6267450" progId="Paint.Picture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04775" y="1417320"/>
                        <a:ext cx="4328160" cy="5174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4556760" y="901065"/>
            <a:ext cx="4171950" cy="50158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2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1 - O 形环。❑ 更换❑ 安装前上油</a:t>
            </a:r>
            <a:endParaRPr lang="zh-CN" sz="2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a typeface="楷体" panose="02010609060101010101" charset="-122"/>
            </a:endParaRPr>
          </a:p>
          <a:p>
            <a:r>
              <a:rPr lang="zh-CN" sz="2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2 - 机油尺导管。</a:t>
            </a:r>
            <a:endParaRPr lang="zh-CN" sz="2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a typeface="楷体" panose="02010609060101010101" charset="-122"/>
            </a:endParaRPr>
          </a:p>
          <a:p>
            <a:r>
              <a:rPr lang="zh-CN" sz="2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3 - 螺栓。❑ 9 Nm</a:t>
            </a:r>
            <a:endParaRPr lang="zh-CN" sz="2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a typeface="楷体" panose="02010609060101010101" charset="-122"/>
            </a:endParaRPr>
          </a:p>
          <a:p>
            <a:r>
              <a:rPr lang="zh-CN" sz="2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4 - 螺栓。❑ 9 Nm</a:t>
            </a:r>
            <a:endParaRPr lang="zh-CN" sz="2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a typeface="楷体" panose="02010609060101010101" charset="-122"/>
            </a:endParaRPr>
          </a:p>
          <a:p>
            <a:r>
              <a:rPr lang="zh-CN" sz="2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5 - 支架</a:t>
            </a:r>
            <a:endParaRPr lang="zh-CN" sz="2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a typeface="楷体" panose="02010609060101010101" charset="-122"/>
            </a:endParaRPr>
          </a:p>
          <a:p>
            <a:r>
              <a:rPr lang="zh-CN" sz="2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6 - 凸轮轴调节阀 1 -N205-</a:t>
            </a:r>
            <a:endParaRPr lang="zh-CN" sz="2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a typeface="楷体" panose="02010609060101010101" charset="-122"/>
            </a:endParaRPr>
          </a:p>
          <a:p>
            <a:r>
              <a:rPr lang="zh-CN" sz="2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7 - 密封环。❑ 安装前上油❑ 损坏时更换</a:t>
            </a:r>
            <a:endParaRPr lang="zh-CN" sz="2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a typeface="楷体" panose="02010609060101010101" charset="-122"/>
            </a:endParaRPr>
          </a:p>
          <a:p>
            <a:r>
              <a:rPr lang="zh-CN" sz="2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8 - 螺栓。</a:t>
            </a:r>
            <a:endParaRPr lang="zh-CN" sz="2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a typeface="楷体" panose="02010609060101010101" charset="-122"/>
            </a:endParaRPr>
          </a:p>
          <a:p>
            <a:r>
              <a:rPr lang="zh-CN" sz="2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9 - 正时链上部盖板。</a:t>
            </a:r>
            <a:endParaRPr lang="zh-CN" sz="2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a typeface="楷体" panose="02010609060101010101" charset="-122"/>
            </a:endParaRPr>
          </a:p>
          <a:p>
            <a:r>
              <a:rPr lang="zh-CN" sz="2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10 - 密封件。❑ 损坏时更换</a:t>
            </a:r>
            <a:endParaRPr lang="zh-CN" sz="2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a typeface="楷体" panose="02010609060101010101" charset="-122"/>
            </a:endParaRPr>
          </a:p>
          <a:p>
            <a:r>
              <a:rPr lang="zh-CN" sz="2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11 - O 形环。❑ 更换❑ 安装前上油</a:t>
            </a:r>
            <a:endParaRPr lang="zh-CN" sz="2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a typeface="楷体" panose="02010609060101010101" charset="-122"/>
            </a:endParaRPr>
          </a:p>
          <a:p>
            <a:r>
              <a:rPr lang="zh-CN" sz="2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12 - 正时链下部盖板。</a:t>
            </a:r>
            <a:endParaRPr lang="zh-CN" sz="2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a typeface="楷体" panose="02010609060101010101" charset="-122"/>
            </a:endParaRPr>
          </a:p>
          <a:p>
            <a:r>
              <a:rPr lang="zh-CN" sz="2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13 - 螺栓。❑ 更换。14 - 轴密封环❑ 用于减震器</a:t>
            </a:r>
            <a:endParaRPr lang="zh-CN" sz="2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a typeface="楷体" panose="02010609060101010101" charset="-122"/>
            </a:endParaRPr>
          </a:p>
          <a:p>
            <a:r>
              <a:rPr lang="zh-CN" sz="2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15 - 密封塞。❑ 更换</a:t>
            </a:r>
            <a:endParaRPr lang="zh-CN" sz="2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8590" y="91440"/>
            <a:ext cx="4284345" cy="58356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链条驱动装置</a:t>
            </a:r>
            <a:endParaRPr lang="zh-CN" altLang="en-US" sz="32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01600" y="661035"/>
            <a:ext cx="4911090" cy="10452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600" dirty="0">
                <a:solidFill>
                  <a:srgbClr val="FF0000"/>
                </a:solidFill>
                <a:latin typeface="BMWTypeRegular" panose="020B0604020202020204" pitchFamily="34" charset="0"/>
                <a:ea typeface="汉仪大黑简" panose="02010609000101010101" pitchFamily="49" charset="-122"/>
              </a:rPr>
              <a:t>正时链上部盖板 - 拧紧开序</a:t>
            </a:r>
            <a:endParaRPr lang="zh-CN" altLang="en-US" sz="2600" dirty="0">
              <a:solidFill>
                <a:srgbClr val="FF0000"/>
              </a:solidFill>
              <a:latin typeface="BMWTypeRegular" panose="020B0604020202020204" pitchFamily="34" charset="0"/>
              <a:ea typeface="汉仪大黑简" panose="02010609000101010101" pitchFamily="49" charset="-122"/>
            </a:endParaRPr>
          </a:p>
          <a:p>
            <a:r>
              <a:rPr lang="zh-CN" altLang="en-US" sz="1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将螺栓 1 到 5 按图示的开序拧紧:将螺栓以 9 Nm 的力矩拧紧。</a:t>
            </a:r>
            <a:endParaRPr lang="zh-CN" altLang="en-US" sz="18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8145" y="3348990"/>
            <a:ext cx="4318000" cy="1599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600" dirty="0">
                <a:solidFill>
                  <a:srgbClr val="FF0000"/>
                </a:solidFill>
                <a:latin typeface="BMWTypeRegular" panose="020B0604020202020204" pitchFamily="34" charset="0"/>
                <a:ea typeface="汉仪大黑简" panose="02010609000101010101" pitchFamily="49" charset="-122"/>
              </a:rPr>
              <a:t>正时链下部盖板 - 拧紧开序</a:t>
            </a:r>
            <a:endParaRPr lang="zh-CN" altLang="en-US" sz="2600" dirty="0">
              <a:solidFill>
                <a:srgbClr val="FF0000"/>
              </a:solidFill>
              <a:latin typeface="BMWTypeRegular" panose="020B0604020202020204" pitchFamily="34" charset="0"/>
              <a:ea typeface="汉仪大黑简" panose="02010609000101010101" pitchFamily="49" charset="-122"/>
            </a:endParaRPr>
          </a:p>
          <a:p>
            <a:r>
              <a:rPr lang="zh-CN" altLang="en-US" sz="1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将螺栓 1 到 15以图示开序的 2 个步骤拧紧:</a:t>
            </a:r>
            <a:endParaRPr lang="zh-CN" altLang="en-US" sz="18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将螺栓以 8 Nm 的力矩拧紧</a:t>
            </a:r>
            <a:endParaRPr lang="zh-CN" altLang="en-US" sz="18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将螺栓继续旋转 90°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88560" y="197485"/>
            <a:ext cx="3086100" cy="2286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0935" y="2669540"/>
            <a:ext cx="3133725" cy="37528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345440" y="217805"/>
            <a:ext cx="63036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1.2 拆卸和安装 凸轮轴调节阀 1 N205</a:t>
            </a:r>
            <a:endParaRPr lang="en-US" altLang="zh-CN" sz="2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61645" y="1053465"/>
            <a:ext cx="6400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600" dirty="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拆卸</a:t>
            </a:r>
            <a:endParaRPr lang="en-US" altLang="zh-CN" sz="2600" dirty="0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28925" y="1591310"/>
            <a:ext cx="2943225" cy="16383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925" y="3394710"/>
            <a:ext cx="3815715" cy="21653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1301</Words>
  <Application>WPS 演示</Application>
  <PresentationFormat>全屏显示(4:3)</PresentationFormat>
  <Paragraphs>101</Paragraphs>
  <Slides>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BMWTypeRegular</vt:lpstr>
      <vt:lpstr>汉仪大黑简</vt:lpstr>
      <vt:lpstr>黑体</vt:lpstr>
      <vt:lpstr>楷体</vt:lpstr>
      <vt:lpstr>Segoe Print</vt:lpstr>
      <vt:lpstr>MS PGothic</vt:lpstr>
      <vt:lpstr>微软雅黑</vt:lpstr>
      <vt:lpstr>Arial Unicode MS</vt:lpstr>
      <vt:lpstr>Office 主题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45</cp:revision>
  <dcterms:created xsi:type="dcterms:W3CDTF">2018-09-20T09:45:00Z</dcterms:created>
  <dcterms:modified xsi:type="dcterms:W3CDTF">2020-02-29T02:57:43Z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