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44" r:id="rId3"/>
    <p:sldId id="338" r:id="rId4"/>
    <p:sldId id="340" r:id="rId6"/>
    <p:sldId id="343" r:id="rId7"/>
    <p:sldId id="352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1740" y="-84"/>
      </p:cViewPr>
      <p:guideLst>
        <p:guide orient="horz" pos="2271"/>
        <p:guide pos="28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 defTabSz="919480"/>
            <a:fld id="{9A0DB2DC-4C9A-4742-B13C-FB6460FD3503}" type="slidenum">
              <a:rPr lang="zh-CN" altLang="de-DE" sz="1200" dirty="0">
                <a:ea typeface="宋体" panose="02010600030101010101" pitchFamily="2" charset="-122"/>
              </a:rPr>
            </a:fld>
            <a:endParaRPr lang="zh-CN" altLang="de-DE" sz="1200" dirty="0">
              <a:ea typeface="宋体" panose="02010600030101010101" pitchFamily="2" charset="-122"/>
            </a:endParaRPr>
          </a:p>
        </p:txBody>
      </p:sp>
      <p:sp>
        <p:nvSpPr>
          <p:cNvPr id="516098" name="幻灯片图像占位符 516097"/>
          <p:cNvSpPr>
            <a:spLocks noRot="1" noTextEdit="1"/>
          </p:cNvSpPr>
          <p:nvPr>
            <p:ph type="sldImg"/>
          </p:nvPr>
        </p:nvSpPr>
        <p:spPr/>
      </p:sp>
      <p:sp>
        <p:nvSpPr>
          <p:cNvPr id="516099" name="文本占位符 516098"/>
          <p:cNvSpPr>
            <a:spLocks noGrp="1"/>
          </p:cNvSpPr>
          <p:nvPr>
            <p:ph type="body" idx="1"/>
          </p:nvPr>
        </p:nvSpPr>
        <p:spPr/>
        <p:txBody>
          <a:bodyPr lIns="91851" tIns="45926" rIns="91851" bIns="45926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 defTabSz="919480"/>
            <a:fld id="{9A0DB2DC-4C9A-4742-B13C-FB6460FD3503}" type="slidenum">
              <a:rPr lang="zh-CN" altLang="de-DE" sz="1200" dirty="0">
                <a:ea typeface="宋体" panose="02010600030101010101" pitchFamily="2" charset="-122"/>
              </a:rPr>
            </a:fld>
            <a:endParaRPr lang="zh-CN" altLang="de-DE" sz="1200" dirty="0">
              <a:ea typeface="宋体" panose="02010600030101010101" pitchFamily="2" charset="-122"/>
            </a:endParaRPr>
          </a:p>
        </p:txBody>
      </p:sp>
      <p:sp>
        <p:nvSpPr>
          <p:cNvPr id="520194" name="幻灯片图像占位符 520193"/>
          <p:cNvSpPr>
            <a:spLocks noRot="1" noTextEdit="1"/>
          </p:cNvSpPr>
          <p:nvPr>
            <p:ph type="sldImg"/>
          </p:nvPr>
        </p:nvSpPr>
        <p:spPr/>
      </p:sp>
      <p:sp>
        <p:nvSpPr>
          <p:cNvPr id="520195" name="文本占位符 520194"/>
          <p:cNvSpPr>
            <a:spLocks noGrp="1"/>
          </p:cNvSpPr>
          <p:nvPr>
            <p:ph type="body" idx="1"/>
          </p:nvPr>
        </p:nvSpPr>
        <p:spPr/>
        <p:txBody>
          <a:bodyPr lIns="91851" tIns="45926" rIns="91851" bIns="45926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 defTabSz="919480"/>
            <a:fld id="{9A0DB2DC-4C9A-4742-B13C-FB6460FD3503}" type="slidenum">
              <a:rPr lang="zh-CN" altLang="de-DE" sz="1200" dirty="0">
                <a:ea typeface="宋体" panose="02010600030101010101" pitchFamily="2" charset="-122"/>
              </a:rPr>
            </a:fld>
            <a:endParaRPr lang="zh-CN" altLang="de-DE" sz="1200" dirty="0">
              <a:ea typeface="宋体" panose="02010600030101010101" pitchFamily="2" charset="-122"/>
            </a:endParaRPr>
          </a:p>
        </p:txBody>
      </p:sp>
      <p:sp>
        <p:nvSpPr>
          <p:cNvPr id="526338" name="幻灯片图像占位符 526337"/>
          <p:cNvSpPr>
            <a:spLocks noRot="1" noTextEdit="1"/>
          </p:cNvSpPr>
          <p:nvPr>
            <p:ph type="sldImg"/>
          </p:nvPr>
        </p:nvSpPr>
        <p:spPr/>
      </p:sp>
      <p:sp>
        <p:nvSpPr>
          <p:cNvPr id="526339" name="文本占位符 526338"/>
          <p:cNvSpPr>
            <a:spLocks noGrp="1"/>
          </p:cNvSpPr>
          <p:nvPr>
            <p:ph type="body" idx="1"/>
          </p:nvPr>
        </p:nvSpPr>
        <p:spPr/>
        <p:txBody>
          <a:bodyPr lIns="91851" tIns="45926" rIns="91851" bIns="45926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335088" y="133350"/>
            <a:ext cx="7666037" cy="65182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hyperlink" Target="../../../&#24072;&#22823;&#36164;&#26009;/&#24072;&#22823;&#22791;&#35838;/03&#20013;&#24503;&#29677;&#27773;&#36710;&#26500;&#36896;&#21457;&#21160;&#26426;&#37096;&#20998;/&#21457;&#21160;&#26426;AV/1204.avi" TargetMode="External"/><Relationship Id="rId2" Type="http://schemas.openxmlformats.org/officeDocument/2006/relationships/image" Target="../media/image1.GIF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hyperlink" Target="../../../&#24072;&#22823;&#36164;&#26009;/&#24072;&#22823;&#22791;&#35838;/03&#20013;&#24503;&#29677;&#27773;&#36710;&#26500;&#36896;&#21457;&#21160;&#26426;&#37096;&#20998;/&#21457;&#21160;&#26426;AV/1204.avi" TargetMode="External"/><Relationship Id="rId1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hyperlink" Target="../../../&#24072;&#22823;&#36164;&#26009;/&#24072;&#22823;&#22791;&#35838;/03&#20013;&#24503;&#29677;&#27773;&#36710;&#26500;&#36896;&#21457;&#21160;&#26426;&#37096;&#20998;/&#21457;&#21160;&#26426;AV/1204.avi" TargetMode="Externa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1477" name="矩形 361476"/>
          <p:cNvSpPr/>
          <p:nvPr/>
        </p:nvSpPr>
        <p:spPr>
          <a:xfrm>
            <a:off x="102870" y="163195"/>
            <a:ext cx="7767320" cy="51244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/>
            <a:r>
              <a:rPr lang="en-US" altLang="zh-CN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1.1.2</a:t>
            </a:r>
            <a:r>
              <a:rPr lang="zh-CN" altLang="de-DE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发动机结构形式</a:t>
            </a:r>
            <a:br>
              <a:rPr lang="zh-CN" altLang="de-DE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br>
              <a:rPr lang="zh-CN" altLang="de-DE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endParaRPr lang="en-US" altLang="zh-CN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61480" name="内容占位符 361479" descr="55919"/>
          <p:cNvPicPr>
            <a:picLocks noChangeAspect="1"/>
          </p:cNvPicPr>
          <p:nvPr>
            <p:ph sz="quarter" idx="2"/>
          </p:nvPr>
        </p:nvPicPr>
        <p:blipFill>
          <a:blip r:embed="rId1"/>
          <a:stretch>
            <a:fillRect/>
          </a:stretch>
        </p:blipFill>
        <p:spPr>
          <a:xfrm>
            <a:off x="4023043" y="1248728"/>
            <a:ext cx="3048000" cy="2286000"/>
          </a:xfrm>
          <a:ln w="9525"/>
        </p:spPr>
      </p:pic>
      <p:pic>
        <p:nvPicPr>
          <p:cNvPr id="361483" name="内容占位符 361482" descr="55922"/>
          <p:cNvPicPr>
            <a:picLocks noChangeAspect="1"/>
          </p:cNvPicPr>
          <p:nvPr>
            <p:ph sz="quarter" idx="3"/>
          </p:nvPr>
        </p:nvPicPr>
        <p:blipFill>
          <a:blip r:embed="rId2"/>
          <a:stretch>
            <a:fillRect/>
          </a:stretch>
        </p:blipFill>
        <p:spPr>
          <a:xfrm>
            <a:off x="1335723" y="3932238"/>
            <a:ext cx="3048000" cy="2286000"/>
          </a:xfrm>
          <a:ln w="9525"/>
        </p:spPr>
      </p:pic>
      <p:pic>
        <p:nvPicPr>
          <p:cNvPr id="361490" name="内容占位符 361489" descr="55924"/>
          <p:cNvPicPr>
            <a:picLocks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493068" y="4263073"/>
            <a:ext cx="3048000" cy="2286000"/>
          </a:xfrm>
          <a:ln w="9525"/>
        </p:spPr>
      </p:pic>
      <p:sp>
        <p:nvSpPr>
          <p:cNvPr id="2" name="文本框 1"/>
          <p:cNvSpPr txBox="1"/>
          <p:nvPr/>
        </p:nvSpPr>
        <p:spPr>
          <a:xfrm>
            <a:off x="311150" y="907415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de-DE" sz="2800" b="1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汽缸布置</a:t>
            </a:r>
            <a:endParaRPr lang="zh-CN" altLang="de-DE" sz="2800" b="1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403906" name="矩形 1403905"/>
          <p:cNvSpPr/>
          <p:nvPr/>
        </p:nvSpPr>
        <p:spPr>
          <a:xfrm>
            <a:off x="311150" y="1528445"/>
            <a:ext cx="3322320" cy="22606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旋转方向规定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气缸编号顺序</a:t>
            </a:r>
            <a:r>
              <a:rPr lang="en-US" altLang="zh-CN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.</a:t>
            </a:r>
            <a:endParaRPr lang="zh-CN" altLang="de-DE" sz="2400" dirty="0">
              <a:solidFill>
                <a:schemeClr val="accent2"/>
              </a:solidFill>
              <a:latin typeface="汉仪大黑简" panose="02010609000101010101" pitchFamily="49" charset="-122"/>
              <a:ea typeface="汉仪大黑简" panose="02010609000101010101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点火间隔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点火顺序。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质量平衡。</a:t>
            </a:r>
            <a:endParaRPr lang="zh-CN" altLang="de-DE" sz="2400" dirty="0">
              <a:solidFill>
                <a:schemeClr val="accent2"/>
              </a:solidFill>
              <a:latin typeface="汉仪大黑简" panose="02010609000101010101" pitchFamily="49" charset="-122"/>
              <a:ea typeface="汉仪大黑简" panose="02010609000101010101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6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6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3365" y="636270"/>
            <a:ext cx="4466590" cy="3910965"/>
          </a:xfrm>
          <a:prstGeom prst="rect">
            <a:avLst/>
          </a:prstGeom>
        </p:spPr>
      </p:pic>
      <p:pic>
        <p:nvPicPr>
          <p:cNvPr id="515074" name="图片 515073" descr="559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40" y="1104265"/>
            <a:ext cx="3725545" cy="2794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5075" name="文本框 515074"/>
          <p:cNvSpPr txBox="1"/>
          <p:nvPr/>
        </p:nvSpPr>
        <p:spPr>
          <a:xfrm>
            <a:off x="985520" y="4108450"/>
            <a:ext cx="5422900" cy="138493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>
            <a:spAutoFit/>
          </a:bodyPr>
          <a:p>
            <a:pPr algn="l" eaLnBrk="1" hangingPunct="1">
              <a:lnSpc>
                <a:spcPct val="150000"/>
              </a:lnSpc>
            </a:pP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工作顺序: 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缸：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3 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 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2或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 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2- 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 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l"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</a:t>
            </a: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缸：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-3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-6 -2 -4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或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 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4- 2</a:t>
            </a:r>
            <a:r>
              <a:rPr lang="zh-CN" altLang="de-DE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-6 -3 -5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l" eaLnBrk="1" hangingPunct="1">
              <a:lnSpc>
                <a:spcPct val="150000"/>
              </a:lnSpc>
            </a:pPr>
            <a:endParaRPr lang="en-US" altLang="zh-CN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15078" name="矩形 515077">
            <a:hlinkClick r:id="rId3" action="ppaction://hlinkfile"/>
          </p:cNvPr>
          <p:cNvSpPr/>
          <p:nvPr/>
        </p:nvSpPr>
        <p:spPr>
          <a:xfrm>
            <a:off x="358775" y="227330"/>
            <a:ext cx="4050030" cy="40894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p>
            <a:pPr eaLnBrk="1" hangingPunct="1">
              <a:lnSpc>
                <a:spcPct val="95000"/>
              </a:lnSpc>
            </a:pP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1.1.2.1直列发动机（L型）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6540" y="5290185"/>
            <a:ext cx="842581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在直列发动机中活塞直列布置。活塞位于曲轴中心线正上方。曲轴半径</a:t>
            </a:r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的两倍相当于活塞行程</a:t>
            </a:r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，上止点与下止点为</a:t>
            </a:r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180</a:t>
            </a:r>
            <a:r>
              <a:rPr lang="en-US" altLang="zh-CN" sz="20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。</a:t>
            </a:r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缸一下的发动机采用较多。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9170" name="图片 519169" descr="559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3073" y="918845"/>
            <a:ext cx="3851275" cy="288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265" y="407035"/>
            <a:ext cx="4453890" cy="44538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32460" y="314325"/>
            <a:ext cx="39020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1.1.2.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 </a:t>
            </a:r>
            <a:r>
              <a: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型发动机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6540" y="5290185"/>
            <a:ext cx="842581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两个气缸列的活塞彼此之间夹角为</a:t>
            </a:r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</a:t>
            </a:r>
            <a:r>
              <a:rPr lang="en-US" altLang="zh-CN" sz="20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或</a:t>
            </a:r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  <a:r>
              <a:rPr lang="en-US" altLang="zh-CN" sz="20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，气缸中心线经过曲轴中心线。曲柄半径</a:t>
            </a:r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的两倍相当于活塞行程</a:t>
            </a:r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。由于</a:t>
            </a:r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型角较大，因此发动机的结构宽度较大。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25317" name="图片 525316" descr="559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7850" y="1319213"/>
            <a:ext cx="304800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5078" name="矩形 515077">
            <a:hlinkClick r:id="rId2" action="ppaction://hlinkfile"/>
          </p:cNvPr>
          <p:cNvSpPr/>
          <p:nvPr/>
        </p:nvSpPr>
        <p:spPr>
          <a:xfrm>
            <a:off x="358775" y="227330"/>
            <a:ext cx="5407660" cy="40894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p>
            <a:pPr eaLnBrk="1" hangingPunct="1">
              <a:lnSpc>
                <a:spcPct val="95000"/>
              </a:lnSpc>
            </a:pP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1.1.2.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卧式对置型发动机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H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型）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3015" y="1096645"/>
            <a:ext cx="4391025" cy="31432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58140" y="4875530"/>
            <a:ext cx="828929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     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两个气缸列的活塞彼此之间夹角为</a:t>
            </a:r>
            <a:r>
              <a:rPr lang="en-US" altLang="zh-CN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180</a:t>
            </a:r>
            <a:r>
              <a:rPr lang="en-US" altLang="zh-CN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0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r>
              <a:rPr lang="zh-CN" alt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发</a:t>
            </a:r>
            <a:r>
              <a:rPr lang="zh-CN" alt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动机活塞平均分布在曲轴两侧，在水平方向上左右运动。使发动机的整体高度降低、长度缩短、整车的重心降低，车辆行驶更加平稳,发动机安装在整车的中心线上，两侧活塞产生的力矩相互抵消，大大降低车辆在行驶中的振动，使发动机转速得到很大提升，减少噪音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0425" y="1031240"/>
            <a:ext cx="2646045" cy="4401185"/>
          </a:xfrm>
          <a:prstGeom prst="rect">
            <a:avLst/>
          </a:prstGeom>
        </p:spPr>
      </p:pic>
      <p:sp>
        <p:nvSpPr>
          <p:cNvPr id="515078" name="矩形 515077">
            <a:hlinkClick r:id="rId2" action="ppaction://hlinkfile"/>
          </p:cNvPr>
          <p:cNvSpPr/>
          <p:nvPr/>
        </p:nvSpPr>
        <p:spPr>
          <a:xfrm>
            <a:off x="358775" y="227330"/>
            <a:ext cx="5407660" cy="40894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p>
            <a:pPr eaLnBrk="1" hangingPunct="1">
              <a:lnSpc>
                <a:spcPct val="95000"/>
              </a:lnSpc>
            </a:pP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1.1.2.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 </a:t>
            </a:r>
            <a:r>
              <a: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W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型发动机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115" y="1210310"/>
            <a:ext cx="3724275" cy="3543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8775" y="5241925"/>
            <a:ext cx="864552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    </a:t>
            </a:r>
            <a:r>
              <a:rPr lang="zh-CN" alt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W型发动机将V型发动机的每侧汽缸再进行小角度的错开（如帕萨特W8的小角度为150）。气缸体夹角720呈V形，气缸</a:t>
            </a:r>
            <a:r>
              <a:rPr lang="zh-CN" alt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呈W形排列。W型与V型发动机相比可将发动机做得更短一些，曲轴也可短些，这样就能节省发动机所占的空间，同时重量也可轻些，但它的宽度更大，使得发动机室更满。</a:t>
            </a:r>
            <a:endParaRPr lang="zh-CN" altLang="en-US"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612</Words>
  <Application>WPS 演示</Application>
  <PresentationFormat>全屏显示(4:3)</PresentationFormat>
  <Paragraphs>34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汉仪大黑简</vt:lpstr>
      <vt:lpstr>黑体</vt:lpstr>
      <vt:lpstr>BMWTypeRegular</vt:lpstr>
      <vt:lpstr>Segoe Print</vt:lpstr>
      <vt:lpstr>Times New Roman</vt:lpstr>
      <vt:lpstr>微软雅黑</vt:lpstr>
      <vt:lpstr>Arial Unicode MS</vt:lpstr>
      <vt:lpstr>楷体</vt:lpstr>
      <vt:lpstr>隶书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31</cp:revision>
  <dcterms:created xsi:type="dcterms:W3CDTF">2018-09-20T09:45:00Z</dcterms:created>
  <dcterms:modified xsi:type="dcterms:W3CDTF">2020-02-22T14:31:14Z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