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98" r:id="rId3"/>
    <p:sldId id="402" r:id="rId4"/>
    <p:sldId id="403" r:id="rId5"/>
    <p:sldId id="405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187"/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56"/>
        <p:guide pos="29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tags" Target="../tags/tag1.xml"/><Relationship Id="rId3" Type="http://schemas.openxmlformats.org/officeDocument/2006/relationships/hyperlink" Target="&#27668;&#38376;.MPG" TargetMode="Externa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930" y="689610"/>
            <a:ext cx="8350885" cy="2360930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" y="3918585"/>
            <a:ext cx="5651500" cy="2727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-635"/>
            <a:ext cx="8942705" cy="690245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2.2 </a:t>
            </a: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凸轮轴</a:t>
            </a:r>
            <a:endParaRPr lang="zh-CN" altLang="en-US" sz="6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>
          <a:xfrm>
            <a:off x="100330" y="3228340"/>
            <a:ext cx="8942705" cy="69024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vert="horz" wrap="square" lIns="91440" tIns="45720" rIns="91440" bIns="45720" numCol="1" rtlCol="0" anchor="t" anchorCtr="0" compatLnSpc="1">
            <a:normAutofit fontScale="25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2.2.1</a:t>
            </a:r>
            <a:r>
              <a:rPr lang="zh-CN" altLang="en-US" sz="8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凸轮轴的任务：</a:t>
            </a:r>
            <a:r>
              <a:rPr lang="zh-CN" altLang="en-US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驱动和控制各缸气门的开启和关闭，使其符合发动机的工作顺序、配气相位和气门开度的变化规律等要求。</a:t>
            </a:r>
            <a:endParaRPr lang="zh-CN" altLang="en-US" sz="6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5122" name="Picture 5" descr="Valve">
            <a:hlinkClick r:id="rId3" action="ppaction://hlinkfile"/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81420" y="4141470"/>
            <a:ext cx="2484755" cy="27165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3595" y="4593590"/>
            <a:ext cx="4510405" cy="2264410"/>
          </a:xfrm>
          <a:prstGeom prst="rect">
            <a:avLst/>
          </a:prstGeom>
        </p:spPr>
      </p:pic>
      <p:graphicFrame>
        <p:nvGraphicFramePr>
          <p:cNvPr id="4" name="对象 3"/>
          <p:cNvGraphicFramePr/>
          <p:nvPr/>
        </p:nvGraphicFramePr>
        <p:xfrm>
          <a:off x="417195" y="212090"/>
          <a:ext cx="7654290" cy="2964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2" imgW="7648575" imgH="2962275" progId="Paint.Picture">
                  <p:embed/>
                </p:oleObj>
              </mc:Choice>
              <mc:Fallback>
                <p:oleObj name="" r:id="rId2" imgW="7648575" imgH="2962275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7195" y="212090"/>
                        <a:ext cx="7654290" cy="2964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417195" y="212090"/>
            <a:ext cx="1277620" cy="69024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vert="horz" wrap="square" lIns="91440" tIns="45720" rIns="91440" bIns="45720" numCol="1" rtlCol="0" anchor="t" anchorCtr="0" compatLnSpc="1">
            <a:normAutofit fontScale="6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结构</a:t>
            </a:r>
            <a:endParaRPr lang="zh-CN" altLang="en-US" sz="6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7195" y="3176905"/>
            <a:ext cx="75266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负荷：</a:t>
            </a:r>
            <a:r>
              <a:rPr lang="zh-CN" altLang="en-US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承受气门间歇性开启的冲击载荷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484505" y="4095115"/>
            <a:ext cx="64154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材料：</a:t>
            </a:r>
            <a:r>
              <a:rPr lang="zh-CN" altLang="en-US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 优质钢、合金铸铁、球墨铸铁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Picture 16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Picture 13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Text Box 11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1638618" y="152400"/>
            <a:ext cx="3543300" cy="852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凸轮的轮廓和形状</a:t>
            </a: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88424" name="Rectangle 8"/>
          <p:cNvSpPr/>
          <p:nvPr/>
        </p:nvSpPr>
        <p:spPr>
          <a:xfrm>
            <a:off x="248920" y="661035"/>
            <a:ext cx="723900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凸轮轮廓与气门的运动规律</a:t>
            </a:r>
            <a:r>
              <a:rPr lang="zh-CN" altLang="en-US" sz="2400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246" name="Object 7"/>
          <p:cNvGraphicFramePr/>
          <p:nvPr/>
        </p:nvGraphicFramePr>
        <p:xfrm>
          <a:off x="2150745" y="1194118"/>
          <a:ext cx="3706813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3228975" imgH="3609975" progId="PBrush">
                  <p:embed/>
                </p:oleObj>
              </mc:Choice>
              <mc:Fallback>
                <p:oleObj name="" r:id="rId1" imgW="3228975" imgH="3609975" progId="PBrush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150745" y="1194118"/>
                        <a:ext cx="3706813" cy="4143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2" name="AutoShape 6"/>
          <p:cNvSpPr/>
          <p:nvPr/>
        </p:nvSpPr>
        <p:spPr>
          <a:xfrm>
            <a:off x="346710" y="2130743"/>
            <a:ext cx="1676400" cy="457200"/>
          </a:xfrm>
          <a:prstGeom prst="wedgeRoundRectCallout">
            <a:avLst>
              <a:gd name="adj1" fmla="val 90532"/>
              <a:gd name="adj2" fmla="val 160069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气门开启点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8421" name="AutoShape 5"/>
          <p:cNvSpPr/>
          <p:nvPr/>
        </p:nvSpPr>
        <p:spPr>
          <a:xfrm>
            <a:off x="803910" y="4126230"/>
            <a:ext cx="1600200" cy="762000"/>
          </a:xfrm>
          <a:prstGeom prst="wedgeRoundRectCallout">
            <a:avLst>
              <a:gd name="adj1" fmla="val 65181"/>
              <a:gd name="adj2" fmla="val -159583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消除气门间隙阶段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8420" name="AutoShape 4"/>
          <p:cNvSpPr/>
          <p:nvPr/>
        </p:nvSpPr>
        <p:spPr>
          <a:xfrm>
            <a:off x="5033010" y="911543"/>
            <a:ext cx="2476500" cy="457200"/>
          </a:xfrm>
          <a:prstGeom prst="wedgeRoundRectCallout">
            <a:avLst>
              <a:gd name="adj1" fmla="val -91282"/>
              <a:gd name="adj2" fmla="val 11597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气门升程最大时刻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8419" name="AutoShape 3"/>
          <p:cNvSpPr/>
          <p:nvPr/>
        </p:nvSpPr>
        <p:spPr>
          <a:xfrm>
            <a:off x="5985510" y="1992630"/>
            <a:ext cx="1600200" cy="457200"/>
          </a:xfrm>
          <a:prstGeom prst="wedgeRoundRectCallout">
            <a:avLst>
              <a:gd name="adj1" fmla="val -88097"/>
              <a:gd name="adj2" fmla="val 21354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气门关闭点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8418" name="AutoShape 2"/>
          <p:cNvSpPr/>
          <p:nvPr/>
        </p:nvSpPr>
        <p:spPr>
          <a:xfrm>
            <a:off x="6557010" y="3578543"/>
            <a:ext cx="1600200" cy="776287"/>
          </a:xfrm>
          <a:prstGeom prst="wedgeRoundRectCallout">
            <a:avLst>
              <a:gd name="adj1" fmla="val -121431"/>
              <a:gd name="adj2" fmla="val -78426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出现气门间隙阶段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8417" name="AutoShape 1"/>
          <p:cNvSpPr/>
          <p:nvPr/>
        </p:nvSpPr>
        <p:spPr>
          <a:xfrm>
            <a:off x="918210" y="1292543"/>
            <a:ext cx="1638300" cy="457200"/>
          </a:xfrm>
          <a:prstGeom prst="wedgeRoundRectCallout">
            <a:avLst>
              <a:gd name="adj1" fmla="val 62694"/>
              <a:gd name="adj2" fmla="val 307639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缓冲结束点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Rectangle 8"/>
          <p:cNvSpPr/>
          <p:nvPr/>
        </p:nvSpPr>
        <p:spPr>
          <a:xfrm>
            <a:off x="346710" y="5073015"/>
            <a:ext cx="8643620" cy="533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cene3d>
              <a:camera prst="orthographicFront"/>
              <a:lightRig rig="threePt" dir="t"/>
            </a:scene3d>
          </a:bodyPr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ln/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凸轮的形状：凸顶长尖的凸轮，这种凸轮开启气门的速度较慢并保持气门打开的时间较短。应用：通用发动机。凸顶短宽的凸轮</a:t>
            </a:r>
            <a:r>
              <a:rPr lang="zh-CN" altLang="en-US" sz="2400" dirty="0">
                <a:ln/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 ，</a:t>
            </a:r>
            <a:r>
              <a:rPr lang="zh-CN" altLang="en-US" sz="2400" b="1" dirty="0">
                <a:ln/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这种凸轮开启气门的速度快气门打开的时间较长，气缸充气得到改善。应用：大功率发动机，跑车发动机。</a:t>
            </a:r>
            <a:endParaRPr lang="zh-CN" altLang="en-US" sz="2400" b="1" dirty="0">
              <a:ln/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/>
      <p:bldP spid="188422" grpId="0" bldLvl="0" animBg="1"/>
      <p:bldP spid="188421" grpId="0" bldLvl="0" animBg="1"/>
      <p:bldP spid="188420" grpId="0" bldLvl="0" animBg="1"/>
      <p:bldP spid="188419" grpId="0" bldLvl="0" animBg="1"/>
      <p:bldP spid="188418" grpId="0" bldLvl="0" animBg="1"/>
      <p:bldP spid="188417" grpId="0" bldLvl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5" name="Rectangle 3"/>
          <p:cNvSpPr>
            <a:spLocks noGrp="1"/>
          </p:cNvSpPr>
          <p:nvPr>
            <p:ph type="body" sz="half" idx="1"/>
          </p:nvPr>
        </p:nvSpPr>
        <p:spPr>
          <a:xfrm>
            <a:off x="323850" y="1125538"/>
            <a:ext cx="3887788" cy="5040312"/>
          </a:xfrm>
        </p:spPr>
        <p:txBody>
          <a:bodyPr vert="horz" wrap="square" lIns="91440" tIns="45720" rIns="91440" bIns="45720" anchor="t"/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凸轮配角</a:t>
            </a:r>
            <a:endParaRPr lang="zh-CN" altLang="en-US" sz="24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   同名凸轮的相对配角位置与凸轮旋转方向、发动机的工作次序及气缸数或作功间隔角有关。</a:t>
            </a:r>
            <a:endParaRPr lang="zh-CN" altLang="en-US" sz="24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同名凸轮配角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作功间隔角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/2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 异名凸轮的相对配角位置，决定与配气正时及凸轮的旋转方向。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317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5020" y="709930"/>
            <a:ext cx="3679825" cy="5184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0" y="800100"/>
            <a:ext cx="4826000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charRg st="5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49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charRg st="49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67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charRg st="67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REFSHAPE" val="229658620"/>
  <p:tag name="KSO_WM_UNIT_PLACING_PICTURE_USER_VIEWPORT" val="{&quot;height&quot;:6072.4992125984254,&quot;width&quot;:555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WPS 演示</Application>
  <PresentationFormat>全屏显示(4:3)</PresentationFormat>
  <Paragraphs>33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Arial Unicode MS</vt:lpstr>
      <vt:lpstr>楷体_GB2312</vt:lpstr>
      <vt:lpstr>新宋体</vt:lpstr>
      <vt:lpstr>Times New Roman</vt:lpstr>
      <vt:lpstr>隶书</vt:lpstr>
      <vt:lpstr>黑体</vt:lpstr>
      <vt:lpstr>楷体</vt:lpstr>
      <vt:lpstr>微软雅黑 Light</vt:lpstr>
      <vt:lpstr>Office 主题</vt:lpstr>
      <vt:lpstr>Paint.Picture</vt:lpstr>
      <vt:lpstr>PBrush</vt:lpstr>
      <vt:lpstr>2 气门控制机构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2020-02-13T09:03:24Z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