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2"/>
          <p:cNvSpPr>
            <a:spLocks noGrp="1"/>
          </p:cNvSpPr>
          <p:nvPr/>
        </p:nvSpPr>
        <p:spPr>
          <a:xfrm>
            <a:off x="87948" y="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 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气门间隙控制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1945" y="1812290"/>
            <a:ext cx="115766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/>
            <a:r>
              <a:rPr lang="en-US" altLang="zh-CN"/>
              <a:t>    </a:t>
            </a:r>
            <a:r>
              <a:rPr kumimoji="1" lang="zh-CN" altLang="en-US" sz="280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气门间隙过小：</a:t>
            </a:r>
            <a:r>
              <a:rPr lang="en-US" altLang="zh-CN" sz="2000"/>
              <a:t> </a:t>
            </a:r>
            <a:r>
              <a:rPr lang="zh-CN" altLang="en-US" sz="2000"/>
              <a:t>气门开启较早且关闭较晚。气门未紧靠在气门座上，两者之间通过较小的间隙隔开。</a:t>
            </a:r>
            <a:endParaRPr lang="zh-CN" altLang="en-US" sz="2000"/>
          </a:p>
          <a:p>
            <a:pPr fontAlgn="auto"/>
            <a:r>
              <a:rPr lang="zh-CN" altLang="en-US" sz="2000"/>
              <a:t>    </a:t>
            </a:r>
            <a:r>
              <a:rPr lang="zh-CN" altLang="en-US" sz="2000">
                <a:latin typeface="Calibri" panose="020F0502020204030204" pitchFamily="34" charset="0"/>
              </a:rPr>
              <a:t>①</a:t>
            </a:r>
            <a:r>
              <a:rPr lang="zh-CN" altLang="en-US" sz="2000"/>
              <a:t>热量传递中断，气门头过热，尤其是排气门过热，有产生裂纹的危险。</a:t>
            </a:r>
            <a:endParaRPr lang="zh-CN" altLang="en-US" sz="2000"/>
          </a:p>
          <a:p>
            <a:pPr fontAlgn="auto"/>
            <a:r>
              <a:rPr lang="zh-CN" altLang="en-US" sz="2000"/>
              <a:t>    </a:t>
            </a:r>
            <a:r>
              <a:rPr lang="zh-CN" altLang="en-US" sz="2000">
                <a:latin typeface="Calibri" panose="020F0502020204030204" pitchFamily="34" charset="0"/>
              </a:rPr>
              <a:t>②</a:t>
            </a:r>
            <a:r>
              <a:rPr lang="zh-CN" altLang="en-US" sz="2000"/>
              <a:t>气体损失，功率损失。</a:t>
            </a:r>
            <a:endParaRPr lang="zh-CN" altLang="en-US" sz="2000"/>
          </a:p>
          <a:p>
            <a:pPr fontAlgn="auto"/>
            <a:r>
              <a:rPr lang="zh-CN" altLang="en-US" sz="2000"/>
              <a:t>    </a:t>
            </a:r>
            <a:r>
              <a:rPr lang="zh-CN" altLang="en-US" sz="2000">
                <a:latin typeface="Calibri" panose="020F0502020204030204" pitchFamily="34" charset="0"/>
              </a:rPr>
              <a:t>③</a:t>
            </a:r>
            <a:r>
              <a:rPr lang="zh-CN" altLang="en-US" sz="2000"/>
              <a:t>热态废气通过打开的进气门返回。</a:t>
            </a:r>
            <a:endParaRPr lang="zh-CN" altLang="en-US" sz="200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697230" y="1111250"/>
            <a:ext cx="6111240" cy="487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r>
              <a:rPr kumimoji="1" lang="en-US" altLang="zh-CN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2.4.2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气门间隙过小和过大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的危害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340" y="4161155"/>
            <a:ext cx="11576685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buClrTx/>
              <a:buSzTx/>
              <a:buNone/>
            </a:pPr>
            <a:r>
              <a:rPr lang="en-US" altLang="zh-CN"/>
              <a:t>    </a:t>
            </a:r>
            <a:r>
              <a:rPr kumimoji="1" lang="zh-CN" altLang="en-US" sz="280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气门间隙过大：</a:t>
            </a:r>
            <a:r>
              <a:rPr lang="en-US" altLang="zh-CN"/>
              <a:t> </a:t>
            </a:r>
            <a:r>
              <a:rPr lang="zh-CN" altLang="en-US" sz="2000"/>
              <a:t>气门开启晚且关闭过早。气门没有完全打开进气横截面。</a:t>
            </a:r>
            <a:endParaRPr lang="zh-CN" altLang="en-US" sz="2000"/>
          </a:p>
          <a:p>
            <a:pPr algn="l" fontAlgn="auto">
              <a:buClrTx/>
              <a:buSzTx/>
              <a:buNone/>
            </a:pPr>
            <a:r>
              <a:rPr lang="zh-CN" altLang="en-US" sz="2000"/>
              <a:t>    </a:t>
            </a:r>
            <a:r>
              <a:rPr lang="zh-CN" altLang="en-US" sz="2000">
                <a:sym typeface="+mn-ea"/>
              </a:rPr>
              <a:t>①</a:t>
            </a:r>
            <a:r>
              <a:rPr lang="zh-CN" altLang="en-US" sz="2000"/>
              <a:t>开启时间较短，开启横截面较小。</a:t>
            </a:r>
            <a:endParaRPr lang="zh-CN" altLang="en-US" sz="2000"/>
          </a:p>
          <a:p>
            <a:pPr algn="l" fontAlgn="auto">
              <a:buClrTx/>
              <a:buSzTx/>
              <a:buNone/>
            </a:pPr>
            <a:r>
              <a:rPr lang="zh-CN" altLang="en-US" sz="2000"/>
              <a:t>    ②气缸充气差，功率损失。</a:t>
            </a:r>
            <a:endParaRPr lang="zh-CN" altLang="en-US" sz="2000"/>
          </a:p>
          <a:p>
            <a:pPr algn="l" fontAlgn="auto">
              <a:buClrTx/>
              <a:buSzTx/>
              <a:buNone/>
            </a:pPr>
            <a:r>
              <a:rPr lang="zh-CN" altLang="en-US" sz="2000"/>
              <a:t>    ③气门噪声。</a:t>
            </a:r>
            <a:endParaRPr lang="zh-CN" altLang="en-US" sz="2000"/>
          </a:p>
          <a:p>
            <a:pPr algn="l" fontAlgn="auto">
              <a:buClrTx/>
              <a:buSzTx/>
              <a:buNone/>
            </a:pPr>
            <a:r>
              <a:rPr lang="zh-CN" altLang="en-US" sz="2000"/>
              <a:t>    ④加剧气门传动装置磨损。</a:t>
            </a:r>
            <a:endParaRPr lang="zh-CN" altLang="en-US" sz="2000"/>
          </a:p>
        </p:txBody>
      </p:sp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914400" imgH="215900" progId="Equation.KSEE3">
                  <p:embed/>
                </p:oleObj>
              </mc:Choice>
              <mc:Fallback>
                <p:oleObj name="" r:id="rId1" imgW="9144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</Words>
  <Application>WPS 演示</Application>
  <PresentationFormat>宽屏</PresentationFormat>
  <Paragraphs>16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Calibri</vt:lpstr>
      <vt:lpstr>楷体</vt:lpstr>
      <vt:lpstr>隶书</vt:lpstr>
      <vt:lpstr>Office 主题​​</vt:lpstr>
      <vt:lpstr>Equation.KSEE3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2020-02-15T02:59:53Z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