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90" r:id="rId3"/>
    <p:sldId id="365" r:id="rId4"/>
    <p:sldId id="367" r:id="rId5"/>
    <p:sldId id="368" r:id="rId6"/>
    <p:sldId id="386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9"/>
        <p:guide pos="28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380" y="680720"/>
            <a:ext cx="4758690" cy="35458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380" y="647700"/>
            <a:ext cx="2893060" cy="789940"/>
          </a:xfrm>
        </p:spPr>
        <p:txBody>
          <a:bodyPr/>
          <a:p>
            <a:pPr algn="l"/>
            <a:r>
              <a:rPr lang="en-US" altLang="zh-CN" sz="2800" b="1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1.4.1</a:t>
            </a:r>
            <a:r>
              <a:rPr lang="zh-CN" altLang="en-US" sz="2800" b="1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活塞</a:t>
            </a:r>
            <a:endParaRPr lang="zh-CN" altLang="en-US" sz="2800" b="1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/>
        </p:nvSpPr>
        <p:spPr>
          <a:xfrm>
            <a:off x="119380" y="164465"/>
            <a:ext cx="3004820" cy="57721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200" b="1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1.4</a:t>
            </a:r>
            <a:r>
              <a:rPr lang="zh-CN" altLang="en-US" sz="3200" b="1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活塞和附件</a:t>
            </a:r>
            <a:endParaRPr lang="zh-CN" altLang="en-US" sz="3200" b="1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810" y="3900805"/>
            <a:ext cx="4197350" cy="25679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5735" y="58738"/>
            <a:ext cx="8229600" cy="1143000"/>
          </a:xfrm>
        </p:spPr>
        <p:txBody>
          <a:bodyPr/>
          <a:p>
            <a:pPr algn="l"/>
            <a:r>
              <a:rPr lang="en-US" altLang="zh-CN" b="1"/>
              <a:t>1.4.1.1</a:t>
            </a:r>
            <a:r>
              <a:rPr lang="zh-CN" altLang="en-US" b="1"/>
              <a:t>活塞的任务</a:t>
            </a:r>
            <a:endParaRPr lang="zh-CN" altLang="en-US" b="1"/>
          </a:p>
        </p:txBody>
      </p:sp>
      <p:pic>
        <p:nvPicPr>
          <p:cNvPr id="8196" name="Picture 8" descr="缸内直喷三维模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1365" y="1800225"/>
            <a:ext cx="4343400" cy="3257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5411" name="AutoShape 3"/>
          <p:cNvSpPr>
            <a:spLocks noGrp="1" noChangeAspect="1"/>
          </p:cNvSpPr>
          <p:nvPr>
            <p:ph idx="1"/>
          </p:nvPr>
        </p:nvSpPr>
        <p:spPr>
          <a:xfrm>
            <a:off x="166048" y="1202333"/>
            <a:ext cx="4176464" cy="1223962"/>
          </a:xfrm>
        </p:spPr>
        <p:txBody>
          <a:bodyPr vert="horz" wrap="square" lIns="91440" tIns="45720" rIns="91440" bIns="45720" anchor="t"/>
          <a:p>
            <a:pPr>
              <a:buClr>
                <a:schemeClr val="tx1"/>
              </a:buClr>
              <a:buFontTx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承受燃烧时产生的气体压力并通过活塞销传递到连杆上。</a:t>
            </a:r>
            <a:endParaRPr lang="en-US" altLang="zh-CN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buClr>
                <a:schemeClr val="tx1"/>
              </a:buClr>
              <a:buFontTx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将燃烧热量通过活塞环传到气缸壁上。</a:t>
            </a:r>
            <a:endParaRPr lang="en-US" altLang="zh-CN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buClr>
                <a:schemeClr val="tx1"/>
              </a:buClr>
              <a:buFontTx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将燃室气密密封并使其在运动中相对曲轴箱密封。</a:t>
            </a:r>
            <a:endParaRPr lang="en-US" altLang="zh-CN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buClr>
                <a:schemeClr val="tx1"/>
              </a:buClr>
              <a:buFontTx/>
              <a:buNone/>
            </a:pPr>
            <a:endParaRPr lang="en-US" altLang="zh-CN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41060" name="Text Box 4"/>
          <p:cNvSpPr txBox="1"/>
          <p:nvPr/>
        </p:nvSpPr>
        <p:spPr>
          <a:xfrm>
            <a:off x="165735" y="5234940"/>
            <a:ext cx="874903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活塞工作条件：高温、高压、高速、润滑不良、散热困难 。</a:t>
            </a:r>
            <a:endParaRPr lang="zh-CN" altLang="en-US" sz="3600" dirty="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4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/>
      <p:bldP spid="2" grpId="0"/>
      <p:bldP spid="2" grpId="1"/>
      <p:bldP spid="941060" grpId="0"/>
      <p:bldP spid="94106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1" descr="piston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23945" y="504825"/>
            <a:ext cx="4819650" cy="5848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4625" y="402590"/>
            <a:ext cx="4222115" cy="1143000"/>
          </a:xfrm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隶书" pitchFamily="49" charset="-122"/>
                <a:cs typeface="+mj-cs"/>
              </a:rPr>
              <a:t>1.4.1.2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隶书" pitchFamily="49" charset="-122"/>
                <a:cs typeface="+mj-cs"/>
              </a:rPr>
              <a:t>活塞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隶书" pitchFamily="49" charset="-122"/>
                <a:cs typeface="+mj-cs"/>
              </a:rPr>
              <a:t>要求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anose="020B0604030504040204" pitchFamily="34" charset="0"/>
              <a:ea typeface="隶书" pitchFamily="49" charset="-122"/>
              <a:cs typeface="+mj-cs"/>
            </a:endParaRP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74625" y="1456055"/>
            <a:ext cx="3837940" cy="50158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足够的强度与刚度</a:t>
            </a:r>
            <a:endParaRPr kumimoji="0" lang="zh-CN" altLang="en-US" sz="32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良好的导热性</a:t>
            </a:r>
            <a:endParaRPr kumimoji="0" lang="zh-CN" altLang="en-US" sz="32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耐高压</a:t>
            </a:r>
            <a:endParaRPr kumimoji="0" lang="zh-CN" altLang="en-US" sz="32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耐高温</a:t>
            </a:r>
            <a:endParaRPr kumimoji="0" lang="zh-CN" altLang="en-US" sz="32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耐磨损 </a:t>
            </a:r>
            <a:endParaRPr kumimoji="0" lang="zh-CN" altLang="en-US" sz="32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质量小</a:t>
            </a:r>
            <a:endParaRPr kumimoji="0" lang="zh-CN" altLang="en-US" sz="32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热膨胀系数小</a:t>
            </a:r>
            <a:endParaRPr kumimoji="0" lang="zh-CN" altLang="en-US" sz="3200" b="1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Picture 25" descr="ppt_a_1009_1"/>
          <p:cNvSpPr>
            <a:spLocks noChangeAspect="1"/>
          </p:cNvSpPr>
          <p:nvPr/>
        </p:nvSpPr>
        <p:spPr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3" name="Picture 22" descr="lastscan"/>
          <p:cNvSpPr>
            <a:spLocks noChangeAspect="1"/>
          </p:cNvSpPr>
          <p:nvPr/>
        </p:nvSpPr>
        <p:spPr>
          <a:xfrm>
            <a:off x="6477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4" name="Text Box 20"/>
          <p:cNvSpPr txBox="1"/>
          <p:nvPr/>
        </p:nvSpPr>
        <p:spPr>
          <a:xfrm>
            <a:off x="-92075" y="6324600"/>
            <a:ext cx="549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256018" name="Rectangle 18"/>
          <p:cNvSpPr/>
          <p:nvPr/>
        </p:nvSpPr>
        <p:spPr>
          <a:xfrm>
            <a:off x="250825" y="317818"/>
            <a:ext cx="6940550" cy="430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</a:rPr>
              <a:t>1.4.1.3</a:t>
            </a:r>
            <a:r>
              <a:rPr lang="zh-CN" altLang="en-US" sz="2400" b="1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</a:rPr>
              <a:t>活塞</a:t>
            </a:r>
            <a:r>
              <a:rPr lang="zh-CN" altLang="en-US" sz="2400" b="1" dirty="0">
                <a:solidFill>
                  <a:srgbClr val="000099"/>
                </a:solidFill>
                <a:latin typeface="隶书" pitchFamily="49" charset="-122"/>
                <a:ea typeface="隶书" pitchFamily="49" charset="-122"/>
              </a:rPr>
              <a:t>材料： 铝合金：质量小 导热性好；</a:t>
            </a:r>
            <a:endParaRPr lang="zh-CN" altLang="en-US" sz="3200" dirty="0"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256001" name="Group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0490" y="1222693"/>
          <a:ext cx="3744595" cy="4896545"/>
        </p:xfrm>
        <a:graphic>
          <a:graphicData uri="http://schemas.openxmlformats.org/drawingml/2006/table">
            <a:tbl>
              <a:tblPr/>
              <a:tblGrid>
                <a:gridCol w="688940"/>
                <a:gridCol w="3055476"/>
              </a:tblGrid>
              <a:tr h="979309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铝合金</a:t>
                      </a: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活塞的特点</a:t>
                      </a: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A </a:t>
                      </a: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刚度和强度应足够大，传力可靠。</a:t>
                      </a: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309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B </a:t>
                      </a: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导热性能好，耐高压、高温、磨损</a:t>
                      </a: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</a:t>
                      </a:r>
                      <a:endParaRPr kumimoji="0" 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309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C </a:t>
                      </a: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质量较小，尽可能减少往复惯性力</a:t>
                      </a:r>
                      <a:endParaRPr kumimoji="0" 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309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D </a:t>
                      </a: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耐热的活塞顶及弹性的活塞裙</a:t>
                      </a:r>
                      <a:endParaRPr kumimoji="0" 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309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 E </a:t>
                      </a: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活塞与气缸壁间有较小的摩擦系数</a:t>
                      </a:r>
                      <a:endParaRPr kumimoji="0" 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1029" descr="piston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338" y="1248728"/>
            <a:ext cx="4903787" cy="4870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18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对象 3"/>
          <p:cNvGraphicFramePr/>
          <p:nvPr/>
        </p:nvGraphicFramePr>
        <p:xfrm>
          <a:off x="1458595" y="1167765"/>
          <a:ext cx="5363210" cy="4728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4933950" imgH="4343400" progId="Paint.Picture">
                  <p:embed/>
                </p:oleObj>
              </mc:Choice>
              <mc:Fallback>
                <p:oleObj name="" r:id="rId1" imgW="4933950" imgH="434340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58595" y="1167765"/>
                        <a:ext cx="5363210" cy="47282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3441700" y="654050"/>
            <a:ext cx="16249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280</a:t>
            </a:r>
            <a:r>
              <a:rPr lang="en-US" altLang="zh-CN" sz="4000" baseline="30000">
                <a:solidFill>
                  <a:srgbClr val="FF0000"/>
                </a:solidFill>
              </a:rPr>
              <a:t>0</a:t>
            </a:r>
            <a:r>
              <a:rPr lang="en-US" altLang="zh-CN" sz="4000">
                <a:solidFill>
                  <a:srgbClr val="FF0000"/>
                </a:solidFill>
              </a:rPr>
              <a:t>C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7790" y="2564765"/>
            <a:ext cx="15932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240</a:t>
            </a:r>
            <a:r>
              <a:rPr lang="en-US" altLang="zh-CN" sz="4000" baseline="30000">
                <a:solidFill>
                  <a:srgbClr val="FF0000"/>
                </a:solidFill>
              </a:rPr>
              <a:t>0</a:t>
            </a:r>
            <a:r>
              <a:rPr lang="en-US" altLang="zh-CN" sz="4000">
                <a:solidFill>
                  <a:srgbClr val="FF0000"/>
                </a:solidFill>
              </a:rPr>
              <a:t>C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08115" y="4247515"/>
            <a:ext cx="16522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120</a:t>
            </a:r>
            <a:r>
              <a:rPr lang="en-US" altLang="zh-CN" sz="4000" baseline="30000">
                <a:solidFill>
                  <a:srgbClr val="FF0000"/>
                </a:solidFill>
              </a:rPr>
              <a:t>0</a:t>
            </a:r>
            <a:r>
              <a:rPr lang="en-US" altLang="zh-CN" sz="4000">
                <a:solidFill>
                  <a:srgbClr val="FF0000"/>
                </a:solidFill>
              </a:rPr>
              <a:t>C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7772400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1.4.1.4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活塞温度分布</a:t>
            </a:r>
            <a:endParaRPr lang="zh-CN" alt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</p:bldLst>
  </p:timing>
</p:sld>
</file>

<file path=ppt/tags/tag1.xml><?xml version="1.0" encoding="utf-8"?>
<p:tagLst xmlns:p="http://schemas.openxmlformats.org/presentationml/2006/main">
  <p:tag name="KSO_WM_UNIT_TABLE_BEAUTIFY" val="smartTable{b2e9d3ef-eb68-4474-8751-ae5f743a4e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</Words>
  <Application>WPS 演示</Application>
  <PresentationFormat>全屏显示(4:3)</PresentationFormat>
  <Paragraphs>53</Paragraphs>
  <Slides>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隶书</vt:lpstr>
      <vt:lpstr>微软雅黑</vt:lpstr>
      <vt:lpstr>楷体</vt:lpstr>
      <vt:lpstr>Verdana</vt:lpstr>
      <vt:lpstr>楷体_GB2312</vt:lpstr>
      <vt:lpstr>Arial Unicode MS</vt:lpstr>
      <vt:lpstr>新宋体</vt:lpstr>
      <vt:lpstr>Office 主题</vt:lpstr>
      <vt:lpstr>Paint.Picture</vt:lpstr>
      <vt:lpstr>1.4.1活塞</vt:lpstr>
      <vt:lpstr>1.4.1.1活塞的任务</vt:lpstr>
      <vt:lpstr>1.4.1.2活塞要求</vt:lpstr>
      <vt:lpstr>PowerPoint 演示文稿</vt:lpstr>
      <vt:lpstr> 1.4.1.4活塞温度分布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49</cp:revision>
  <dcterms:created xsi:type="dcterms:W3CDTF">2018-09-20T09:45:00Z</dcterms:created>
  <dcterms:modified xsi:type="dcterms:W3CDTF">2020-02-20T09:05:18Z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