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Rectangle 4"/>
          <p:cNvSpPr/>
          <p:nvPr/>
        </p:nvSpPr>
        <p:spPr>
          <a:xfrm>
            <a:off x="413703" y="907256"/>
            <a:ext cx="406654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/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sym typeface="+mn-ea"/>
              </a:rPr>
              <a:t>2.4.4</a:t>
            </a:r>
            <a:r>
              <a:rPr lang="zh-CN" altLang="en-GB" sz="3200" b="1" dirty="0">
                <a:latin typeface="楷体_GB2312" pitchFamily="49" charset="-122"/>
                <a:ea typeface="楷体_GB2312" pitchFamily="49" charset="-122"/>
              </a:rPr>
              <a:t>气门间隙的调整</a:t>
            </a:r>
            <a:endParaRPr lang="zh-CN" altLang="en-GB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3670" y="0"/>
            <a:ext cx="470281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2.4 气门间隙控制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171" name="Rectangle 4"/>
          <p:cNvSpPr/>
          <p:nvPr/>
        </p:nvSpPr>
        <p:spPr>
          <a:xfrm>
            <a:off x="283528" y="1566069"/>
            <a:ext cx="7416800" cy="5219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前提：气门必须处于完全关闭状态</a:t>
            </a:r>
            <a:endParaRPr lang="zh-CN" altLang="en-US" sz="2800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0" name="Rectangle 3"/>
          <p:cNvSpPr/>
          <p:nvPr/>
        </p:nvSpPr>
        <p:spPr>
          <a:xfrm>
            <a:off x="147003" y="2087722"/>
            <a:ext cx="7690485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sz="28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调整法</a:t>
            </a:r>
            <a:r>
              <a:rPr lang="zh-CN" altLang="en-US" sz="28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Arial" panose="020B0604020202020204" pitchFamily="34" charset="0"/>
                <a:ea typeface="楷体_GB2312" pitchFamily="49" charset="-122"/>
                <a:sym typeface="+mn-ea"/>
              </a:rPr>
              <a:t>逐缸调整法和双排不进法（两遍法）。</a:t>
            </a:r>
            <a:endParaRPr lang="zh-CN" altLang="en-US" sz="28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algn="ctr"/>
            <a:endParaRPr lang="zh-CN" altLang="en-US" sz="2800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4" name="Rectangle 7"/>
          <p:cNvSpPr/>
          <p:nvPr/>
        </p:nvSpPr>
        <p:spPr>
          <a:xfrm>
            <a:off x="414020" y="3040857"/>
            <a:ext cx="426593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双排不进法（两遍法）</a:t>
            </a:r>
            <a:endParaRPr lang="zh-CN" altLang="en-US" sz="32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175" name="Rectangle 8"/>
          <p:cNvSpPr/>
          <p:nvPr/>
        </p:nvSpPr>
        <p:spPr>
          <a:xfrm>
            <a:off x="283845" y="3935413"/>
            <a:ext cx="1165288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双”是指汽缸的进、排气门间隙均可凋，“排”是指汽缸仅排气门间隙可调，“不”是指进、排气门的间隙均不可调，“进”是指汽缸的进气门间隙可调。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3210" y="4871085"/>
            <a:ext cx="1190942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ea typeface="楷体_GB2312" pitchFamily="49" charset="-122"/>
                <a:sym typeface="+mn-ea"/>
              </a:rPr>
              <a:t>“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双排不进</a:t>
            </a:r>
            <a:r>
              <a:rPr lang="zh-CN" altLang="en-US" sz="2000" b="1" dirty="0">
                <a:solidFill>
                  <a:srgbClr val="C00000"/>
                </a:solidFill>
                <a:ea typeface="楷体_GB2312" pitchFamily="49" charset="-122"/>
                <a:sym typeface="+mn-ea"/>
              </a:rPr>
              <a:t>”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法的操作过程如下：</a:t>
            </a:r>
            <a:endParaRPr lang="zh-CN" altLang="en-US" sz="20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(1)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先将发动机的气缸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按工作顺序等分为两组。</a:t>
            </a:r>
            <a:endParaRPr lang="zh-CN" altLang="en-US" sz="20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(2)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第一遍，将一缸活塞转到压缩终了上止点，按双、排、不、进调整其一半气门的间隙。</a:t>
            </a:r>
            <a:endParaRPr lang="zh-CN" altLang="en-US" sz="20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(3)</a:t>
            </a:r>
            <a:r>
              <a:rPr lang="zh-CN" altLang="en-US" sz="20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第二遍，曲轴转动一周，将末缸达到压缩行程上止点，按不、进、双、排调整余下的一半气门的间隙。</a:t>
            </a:r>
            <a:endParaRPr lang="zh-CN" altLang="en-US" sz="20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17411" name="Picture 4" descr="042"/>
          <p:cNvPicPr>
            <a:picLocks noChangeAspect="1"/>
          </p:cNvPicPr>
          <p:nvPr/>
        </p:nvPicPr>
        <p:blipFill>
          <a:blip r:embed="rId1">
            <a:lum contrast="17999"/>
          </a:blip>
          <a:stretch>
            <a:fillRect/>
          </a:stretch>
        </p:blipFill>
        <p:spPr>
          <a:xfrm>
            <a:off x="7979410" y="233680"/>
            <a:ext cx="3320415" cy="29889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4"/>
          <p:cNvSpPr/>
          <p:nvPr/>
        </p:nvSpPr>
        <p:spPr>
          <a:xfrm>
            <a:off x="0" y="95886"/>
            <a:ext cx="7222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下面是几种工作顺序不同的发动机可调气门的排列表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18" name="Rectangle 5"/>
          <p:cNvSpPr/>
          <p:nvPr/>
        </p:nvSpPr>
        <p:spPr>
          <a:xfrm>
            <a:off x="233998" y="699294"/>
            <a:ext cx="3743325" cy="39878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三缸发动机可调气门 </a:t>
            </a:r>
            <a:endParaRPr lang="zh-CN" altLang="en-US" sz="2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13746" name="Group 82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294640" y="1093470"/>
          <a:ext cx="11449685" cy="1219200"/>
        </p:xfrm>
        <a:graphic>
          <a:graphicData uri="http://schemas.openxmlformats.org/drawingml/2006/table">
            <a:tbl>
              <a:tblPr/>
              <a:tblGrid>
                <a:gridCol w="4592320"/>
                <a:gridCol w="2037715"/>
                <a:gridCol w="2414905"/>
                <a:gridCol w="2404745"/>
              </a:tblGrid>
              <a:tr h="36576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工作顺序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2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第一遍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一缸在压缩上止点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第二遍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一缸在排气上止点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57835" y="2372995"/>
            <a:ext cx="22517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四缸发动机可调气门</a:t>
            </a:r>
            <a:endParaRPr lang="zh-CN" altLang="en-US"/>
          </a:p>
        </p:txBody>
      </p:sp>
      <p:graphicFrame>
        <p:nvGraphicFramePr>
          <p:cNvPr id="115843" name="Group 13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29870" y="2741295"/>
          <a:ext cx="11579225" cy="1800860"/>
        </p:xfrm>
        <a:graphic>
          <a:graphicData uri="http://schemas.openxmlformats.org/drawingml/2006/table">
            <a:tbl>
              <a:tblPr/>
              <a:tblGrid>
                <a:gridCol w="4676140"/>
                <a:gridCol w="1122680"/>
                <a:gridCol w="1920875"/>
                <a:gridCol w="1932940"/>
                <a:gridCol w="1926590"/>
              </a:tblGrid>
              <a:tr h="365760">
                <a:tc rowSpan="2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工作顺序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v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第一遍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一缸在压缩上止点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58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第二遍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一缸在排气上止点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5" name="Rectangle 4"/>
          <p:cNvSpPr/>
          <p:nvPr/>
        </p:nvSpPr>
        <p:spPr>
          <a:xfrm>
            <a:off x="294323" y="4430871"/>
            <a:ext cx="358013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五缸发动机可调气门</a:t>
            </a:r>
            <a:endParaRPr lang="zh-CN" altLang="en-US" sz="2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17875" name="Group 11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44145" y="5016500"/>
          <a:ext cx="11732260" cy="1365250"/>
        </p:xfrm>
        <a:graphic>
          <a:graphicData uri="http://schemas.openxmlformats.org/drawingml/2006/table">
            <a:tbl>
              <a:tblPr/>
              <a:tblGrid>
                <a:gridCol w="4389120"/>
                <a:gridCol w="1485900"/>
                <a:gridCol w="1450975"/>
                <a:gridCol w="1466850"/>
                <a:gridCol w="1463675"/>
                <a:gridCol w="1475740"/>
              </a:tblGrid>
              <a:tr h="36576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工作顺序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5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第一遍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一缸在压缩上止点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73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第二遍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一缸在排气上止点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Rectangle 4"/>
          <p:cNvSpPr/>
          <p:nvPr/>
        </p:nvSpPr>
        <p:spPr>
          <a:xfrm>
            <a:off x="368300" y="100806"/>
            <a:ext cx="385762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六缸发动机可调气门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aphicFrame>
        <p:nvGraphicFramePr>
          <p:cNvPr id="119978" name="Group 170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578485" y="824230"/>
          <a:ext cx="10460990" cy="2023745"/>
        </p:xfrm>
        <a:graphic>
          <a:graphicData uri="http://schemas.openxmlformats.org/drawingml/2006/table">
            <a:tbl>
              <a:tblPr/>
              <a:tblGrid>
                <a:gridCol w="3931285"/>
                <a:gridCol w="1079500"/>
                <a:gridCol w="1079500"/>
                <a:gridCol w="1096010"/>
                <a:gridCol w="1094105"/>
                <a:gridCol w="1078865"/>
                <a:gridCol w="1101725"/>
              </a:tblGrid>
              <a:tr h="50673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工作顺序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460">
                <a:tc vMerge="1"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第一遍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一缸在压缩上止点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50673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第二遍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一缸在排气上止点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13313" name="Rectangle 4"/>
          <p:cNvSpPr/>
          <p:nvPr/>
        </p:nvSpPr>
        <p:spPr>
          <a:xfrm>
            <a:off x="368300" y="3162459"/>
            <a:ext cx="2480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八缸发动机可调气门</a:t>
            </a:r>
            <a:endParaRPr lang="zh-CN" altLang="en-US" sz="2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22061" name="Group 20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78485" y="3919855"/>
          <a:ext cx="10671810" cy="1727835"/>
        </p:xfrm>
        <a:graphic>
          <a:graphicData uri="http://schemas.openxmlformats.org/drawingml/2006/table">
            <a:tbl>
              <a:tblPr/>
              <a:tblGrid>
                <a:gridCol w="3556635"/>
                <a:gridCol w="894715"/>
                <a:gridCol w="886460"/>
                <a:gridCol w="869315"/>
                <a:gridCol w="899160"/>
                <a:gridCol w="885825"/>
                <a:gridCol w="896620"/>
                <a:gridCol w="883920"/>
                <a:gridCol w="899160"/>
              </a:tblGrid>
              <a:tr h="396240">
                <a:tc rowSpan="2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工作顺序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40">
                <a:tc v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40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第一遍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一缸在压缩上止点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539115"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第二遍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一缸在排气上止点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不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进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双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宋体" panose="02010600030101010101" pitchFamily="2" charset="-122"/>
                        </a:rPr>
                        <a:t>排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TABLE_BEAUTIFY" val="smartTable{7afacc45-bdec-46d8-a0f9-8e76c2e55f24}"/>
</p:tagLst>
</file>

<file path=ppt/tags/tag63.xml><?xml version="1.0" encoding="utf-8"?>
<p:tagLst xmlns:p="http://schemas.openxmlformats.org/presentationml/2006/main">
  <p:tag name="KSO_WM_UNIT_TABLE_BEAUTIFY" val="smartTable{5718150c-f7a6-4652-a0a9-4d44792f8522}"/>
</p:tagLst>
</file>

<file path=ppt/tags/tag64.xml><?xml version="1.0" encoding="utf-8"?>
<p:tagLst xmlns:p="http://schemas.openxmlformats.org/presentationml/2006/main">
  <p:tag name="KSO_WM_UNIT_TABLE_BEAUTIFY" val="smartTable{a1564eed-75e3-47da-8f77-dfaeb86055ef}"/>
</p:tagLst>
</file>

<file path=ppt/tags/tag65.xml><?xml version="1.0" encoding="utf-8"?>
<p:tagLst xmlns:p="http://schemas.openxmlformats.org/presentationml/2006/main">
  <p:tag name="KSO_WM_UNIT_TABLE_BEAUTIFY" val="smartTable{a5bf6d26-65c1-4813-8bf0-d3db9aaaf193}"/>
</p:tagLst>
</file>

<file path=ppt/tags/tag66.xml><?xml version="1.0" encoding="utf-8"?>
<p:tagLst xmlns:p="http://schemas.openxmlformats.org/presentationml/2006/main">
  <p:tag name="KSO_WM_UNIT_TABLE_BEAUTIFY" val="smartTable{a198f02e-588e-4a53-a083-80ae6edc1a1e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631</Words>
  <Application>WPS 演示</Application>
  <PresentationFormat>宽屏</PresentationFormat>
  <Paragraphs>258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Arial Unicode MS</vt:lpstr>
      <vt:lpstr>楷体_GB2312</vt:lpstr>
      <vt:lpstr>新宋体</vt:lpstr>
      <vt:lpstr>楷体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2020-02-15T02:57:45Z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