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Picture 16" descr="ppt_a_1009_1"/>
          <p:cNvSpPr>
            <a:spLocks noChangeAspect="1"/>
          </p:cNvSpPr>
          <p:nvPr/>
        </p:nvSpPr>
        <p:spPr>
          <a:xfrm>
            <a:off x="152400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4" name="Picture 13" descr="lastscan"/>
          <p:cNvSpPr>
            <a:spLocks noChangeAspect="1"/>
          </p:cNvSpPr>
          <p:nvPr/>
        </p:nvSpPr>
        <p:spPr>
          <a:xfrm>
            <a:off x="8001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5" name="Text Box 11"/>
          <p:cNvSpPr txBox="1"/>
          <p:nvPr/>
        </p:nvSpPr>
        <p:spPr>
          <a:xfrm>
            <a:off x="1431925" y="6324600"/>
            <a:ext cx="54927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03785" name="Picture 9" descr="3-11"/>
          <p:cNvPicPr>
            <a:picLocks noChangeAspect="1"/>
          </p:cNvPicPr>
          <p:nvPr/>
        </p:nvPicPr>
        <p:blipFill>
          <a:blip r:embed="rId1"/>
          <a:srcRect l="58461"/>
          <a:stretch>
            <a:fillRect/>
          </a:stretch>
        </p:blipFill>
        <p:spPr>
          <a:xfrm>
            <a:off x="8382000" y="2057400"/>
            <a:ext cx="2057400" cy="321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3784" name="Rectangle 8"/>
          <p:cNvSpPr>
            <a:spLocks noChangeArrowheads="1"/>
          </p:cNvSpPr>
          <p:nvPr/>
        </p:nvSpPr>
        <p:spPr bwMode="auto">
          <a:xfrm>
            <a:off x="64135" y="876300"/>
            <a:ext cx="357505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2.3.4</a:t>
            </a:r>
            <a:r>
              <a:rPr lang="en-US" altLang="zh-CN" sz="36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气门导管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3783" name="Rectangle 7"/>
          <p:cNvSpPr/>
          <p:nvPr/>
        </p:nvSpPr>
        <p:spPr>
          <a:xfrm>
            <a:off x="182880" y="1916430"/>
            <a:ext cx="5697220" cy="419227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lr>
                <a:srgbClr val="FF9966"/>
              </a:buClr>
            </a:pPr>
            <a:r>
              <a:rPr lang="zh-CN" altLang="en-US" sz="24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作用： </a:t>
            </a:r>
            <a:r>
              <a:rPr lang="zh-CN" altLang="en-US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为气门的运动导向，保证气门直线运动兼起导热作用。 </a:t>
            </a:r>
            <a:endParaRPr lang="en-US" altLang="zh-CN" sz="2400" b="1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rgbClr val="FF9966"/>
              </a:buClr>
            </a:pPr>
            <a:r>
              <a:rPr lang="zh-CN" altLang="en-US" sz="24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工作条件： </a:t>
            </a:r>
            <a:r>
              <a:rPr lang="zh-CN" altLang="en-US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工作温度较高，约</a:t>
            </a:r>
            <a:r>
              <a:rPr lang="zh-CN" altLang="zh-CN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500K</a:t>
            </a:r>
            <a:r>
              <a:rPr lang="zh-CN" altLang="en-US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。润滑困难，易磨损</a:t>
            </a:r>
            <a:endParaRPr lang="en-US" altLang="zh-CN" sz="2400" b="1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rgbClr val="FF9966"/>
              </a:buClr>
            </a:pPr>
            <a:r>
              <a:rPr lang="zh-CN" altLang="en-US" sz="24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材料：</a:t>
            </a:r>
            <a:r>
              <a:rPr lang="zh-CN" altLang="en-US" sz="24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灰铸铁或球墨铸铁或铁基粉未治金 </a:t>
            </a:r>
            <a:r>
              <a:rPr lang="zh-CN" altLang="en-US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，能提高自润滑作用。 </a:t>
            </a:r>
            <a:endParaRPr lang="en-US" altLang="zh-CN" sz="2400" b="1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加工方法： </a:t>
            </a:r>
            <a:r>
              <a:rPr lang="zh-CN" altLang="en-US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外表面加工精度较高 </a:t>
            </a:r>
            <a:r>
              <a:rPr lang="zh-CN" altLang="en-US" sz="2400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，</a:t>
            </a:r>
            <a:r>
              <a:rPr lang="zh-CN" altLang="en-US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内表面精绞 。</a:t>
            </a:r>
            <a:endParaRPr lang="en-US" altLang="zh-CN" sz="2400" b="1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装配：</a:t>
            </a:r>
            <a:r>
              <a:rPr lang="zh-CN" altLang="en-US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 气门杆与气门间隙</a:t>
            </a:r>
            <a:r>
              <a:rPr lang="en-US" altLang="zh-CN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0.05--0.12mm</a:t>
            </a:r>
            <a:r>
              <a:rPr lang="zh-CN" altLang="en-US" sz="24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。</a:t>
            </a:r>
            <a:r>
              <a:rPr lang="zh-CN" altLang="en-US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 </a:t>
            </a:r>
            <a:endParaRPr lang="zh-CN" altLang="en-US" sz="2400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	</a:t>
            </a:r>
            <a:endParaRPr lang="zh-CN" altLang="en-US" sz="3200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03782" name="AutoShape 6"/>
          <p:cNvSpPr/>
          <p:nvPr/>
        </p:nvSpPr>
        <p:spPr>
          <a:xfrm>
            <a:off x="9525000" y="1905000"/>
            <a:ext cx="965200" cy="381000"/>
          </a:xfrm>
          <a:prstGeom prst="wedgeRoundRectCallout">
            <a:avLst>
              <a:gd name="adj1" fmla="val -21051"/>
              <a:gd name="adj2" fmla="val 287500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气缸盖</a:t>
            </a:r>
            <a:r>
              <a:rPr lang="zh-CN" altLang="en-US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3781" name="AutoShape 5"/>
          <p:cNvSpPr/>
          <p:nvPr/>
        </p:nvSpPr>
        <p:spPr>
          <a:xfrm>
            <a:off x="8915400" y="5029200"/>
            <a:ext cx="1524000" cy="457200"/>
          </a:xfrm>
          <a:prstGeom prst="wedgeRoundRectCallout">
            <a:avLst>
              <a:gd name="adj1" fmla="val -35310"/>
              <a:gd name="adj2" fmla="val -333681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过盈配合</a:t>
            </a:r>
            <a:r>
              <a:rPr lang="zh-CN" altLang="en-US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3780" name="AutoShape 4"/>
          <p:cNvSpPr/>
          <p:nvPr/>
        </p:nvSpPr>
        <p:spPr>
          <a:xfrm>
            <a:off x="7086600" y="914400"/>
            <a:ext cx="2209800" cy="762000"/>
          </a:xfrm>
          <a:prstGeom prst="wedgeRoundRectCallout">
            <a:avLst>
              <a:gd name="adj1" fmla="val 40731"/>
              <a:gd name="adj2" fmla="val 236875"/>
              <a:gd name="adj3" fmla="val 16667"/>
            </a:avLst>
          </a:prstGeom>
          <a:solidFill>
            <a:srgbClr val="CC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卡环：防止气门导管在使用中脱落。</a:t>
            </a:r>
            <a:r>
              <a:rPr lang="zh-CN" altLang="en-US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3779" name="AutoShape 3"/>
          <p:cNvSpPr/>
          <p:nvPr/>
        </p:nvSpPr>
        <p:spPr>
          <a:xfrm>
            <a:off x="5867400" y="5257800"/>
            <a:ext cx="2590800" cy="685800"/>
          </a:xfrm>
          <a:prstGeom prst="wedgeRoundRectCallout">
            <a:avLst>
              <a:gd name="adj1" fmla="val 79352"/>
              <a:gd name="adj2" fmla="val -311111"/>
              <a:gd name="adj3" fmla="val 16667"/>
            </a:avLst>
          </a:prstGeom>
          <a:solidFill>
            <a:srgbClr val="CC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伸入深度应适量。锥度可减少气流阻力。</a:t>
            </a:r>
            <a:r>
              <a:rPr lang="zh-CN" altLang="en-US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23" name="Picture 2" descr="1081030321_1_big"/>
          <p:cNvPicPr>
            <a:picLocks noChangeAspect="1"/>
          </p:cNvPicPr>
          <p:nvPr/>
        </p:nvPicPr>
        <p:blipFill>
          <a:blip r:embed="rId2">
            <a:lum bright="-6000" contrast="12000"/>
          </a:blip>
          <a:srcRect l="33333" t="6944" r="34723" b="5556"/>
          <a:stretch>
            <a:fillRect/>
          </a:stretch>
        </p:blipFill>
        <p:spPr>
          <a:xfrm>
            <a:off x="6248400" y="1828800"/>
            <a:ext cx="1196975" cy="327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3777" name="AutoShape 1"/>
          <p:cNvSpPr/>
          <p:nvPr/>
        </p:nvSpPr>
        <p:spPr>
          <a:xfrm>
            <a:off x="5562600" y="990600"/>
            <a:ext cx="1219200" cy="381000"/>
          </a:xfrm>
          <a:prstGeom prst="wedgeRoundRectCallout">
            <a:avLst>
              <a:gd name="adj1" fmla="val 49741"/>
              <a:gd name="adj2" fmla="val 196250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气门导管</a:t>
            </a:r>
            <a:r>
              <a:rPr lang="zh-CN" altLang="en-US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-102235" y="-10160"/>
            <a:ext cx="3616960" cy="8864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 </a:t>
            </a:r>
            <a:r>
              <a:rPr lang="zh-CN" altLang="en-US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3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03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03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03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03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3" grpId="0"/>
      <p:bldP spid="203782" grpId="0" bldLvl="0" animBg="1"/>
      <p:bldP spid="203781" grpId="0" bldLvl="0" animBg="1"/>
      <p:bldP spid="203780" grpId="0" bldLvl="0" animBg="1"/>
      <p:bldP spid="203779" grpId="0" bldLvl="0" animBg="1"/>
      <p:bldP spid="203777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WPS 演示</Application>
  <PresentationFormat>宽屏</PresentationFormat>
  <Paragraphs>21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Arial Unicode MS</vt:lpstr>
      <vt:lpstr>Calibri</vt:lpstr>
      <vt:lpstr>楷体_GB2312</vt:lpstr>
      <vt:lpstr>新宋体</vt:lpstr>
      <vt:lpstr>楷体</vt:lpstr>
      <vt:lpstr>隶书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2020-02-14T04:18:38Z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