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362" r:id="rId3"/>
    <p:sldId id="363" r:id="rId4"/>
    <p:sldId id="369" r:id="rId5"/>
    <p:sldId id="381" r:id="rId6"/>
    <p:sldId id="370" r:id="rId7"/>
    <p:sldId id="376" r:id="rId8"/>
    <p:sldId id="377" r:id="rId9"/>
    <p:sldId id="378" r:id="rId10"/>
    <p:sldId id="380" r:id="rId11"/>
    <p:sldId id="364" r:id="rId12"/>
    <p:sldId id="382" r:id="rId13"/>
    <p:sldId id="383" r:id="rId14"/>
    <p:sldId id="365" r:id="rId15"/>
    <p:sldId id="384" r:id="rId16"/>
    <p:sldId id="386" r:id="rId17"/>
    <p:sldId id="396" r:id="rId18"/>
    <p:sldId id="398" r:id="rId19"/>
    <p:sldId id="399" r:id="rId20"/>
    <p:sldId id="397" r:id="rId21"/>
    <p:sldId id="385" r:id="rId22"/>
    <p:sldId id="368" r:id="rId23"/>
    <p:sldId id="400" r:id="rId24"/>
    <p:sldId id="403" r:id="rId25"/>
    <p:sldId id="404" r:id="rId26"/>
    <p:sldId id="402" r:id="rId27"/>
    <p:sldId id="405" r:id="rId28"/>
    <p:sldId id="408" r:id="rId29"/>
    <p:sldId id="410" r:id="rId30"/>
    <p:sldId id="413" r:id="rId31"/>
    <p:sldId id="411" r:id="rId32"/>
    <p:sldId id="414" r:id="rId33"/>
    <p:sldId id="415" r:id="rId34"/>
    <p:sldId id="409" r:id="rId35"/>
    <p:sldId id="416" r:id="rId36"/>
    <p:sldId id="419" r:id="rId37"/>
    <p:sldId id="420" r:id="rId3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0C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4" d="100"/>
          <a:sy n="104" d="100"/>
        </p:scale>
        <p:origin x="-1740" y="-84"/>
      </p:cViewPr>
      <p:guideLst>
        <p:guide orient="horz" pos="2229"/>
        <p:guide pos="293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56B8FE3-9806-4156-BB2A-E042B922D49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2667000" y="1676400"/>
            <a:ext cx="6286500" cy="4800600"/>
          </a:xfrm>
        </p:spPr>
        <p:txBody>
          <a:bodyPr vert="horz" wrap="square" lIns="91440" tIns="45720" rIns="91440" bIns="45720" numCol="1" rtlCol="0"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685800" y="6248400"/>
            <a:ext cx="1905000" cy="457200"/>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3124200" y="6248400"/>
            <a:ext cx="2895600" cy="457200"/>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6553200" y="6248400"/>
            <a:ext cx="1905000" cy="457200"/>
          </a:xfrm>
          <a:prstGeom prst="rect">
            <a:avLst/>
          </a:prstGeom>
        </p:spPr>
        <p:txBody>
          <a:bodyPr vert="horz" lIns="91440" tIns="45720" rIns="91440" bIns="45720" rtlCol="0" anchor="ctr"/>
          <a:p>
            <a:pPr algn="r">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GI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GIF"/><Relationship Id="rId2" Type="http://schemas.openxmlformats.org/officeDocument/2006/relationships/image" Target="../media/image25.png"/><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3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hyperlink" Target="http://www.dfzdj.cn/pro_class.asp?id=2" TargetMode="Externa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image" Target="../media/image49.wmf"/><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54.wmf"/><Relationship Id="rId3" Type="http://schemas.openxmlformats.org/officeDocument/2006/relationships/oleObject" Target="../embeddings/oleObject3.bin"/><Relationship Id="rId2" Type="http://schemas.openxmlformats.org/officeDocument/2006/relationships/image" Target="../media/image53.wmf"/><Relationship Id="rId1"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6.png"/><Relationship Id="rId1" Type="http://schemas.openxmlformats.org/officeDocument/2006/relationships/image" Target="../media/image55.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Rectangle 2"/>
          <p:cNvSpPr>
            <a:spLocks noGrp="1"/>
          </p:cNvSpPr>
          <p:nvPr>
            <p:ph type="title"/>
          </p:nvPr>
        </p:nvSpPr>
        <p:spPr>
          <a:xfrm>
            <a:off x="213360" y="0"/>
            <a:ext cx="7772400" cy="1143000"/>
          </a:xfrm>
        </p:spPr>
        <p:txBody>
          <a:bodyPr vert="horz" wrap="square" lIns="91440" tIns="45720" rIns="91440" bIns="45720" anchor="ctr"/>
          <a:p>
            <a:pPr algn="l"/>
            <a:r>
              <a:rPr lang="en-US" altLang="zh-CN" sz="3600" b="1" dirty="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3</a:t>
            </a:r>
            <a:r>
              <a:rPr lang="zh-CN" altLang="en-US" sz="3600" b="1" dirty="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发动机冷却系统</a:t>
            </a:r>
            <a:endParaRPr lang="zh-CN" altLang="en-US" sz="3600" b="1" dirty="0">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213360" y="941705"/>
            <a:ext cx="8311515" cy="1198880"/>
          </a:xfrm>
          <a:prstGeom prst="rect">
            <a:avLst/>
          </a:prstGeom>
          <a:noFill/>
        </p:spPr>
        <p:txBody>
          <a:bodyPr wrap="square" rtlCol="0" anchor="t">
            <a:spAutoFit/>
          </a:bodyPr>
          <a:p>
            <a:r>
              <a:rPr lang="en-US" altLang="zh-CN" sz="24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a:t>
            </a:r>
            <a:r>
              <a:rPr lang="zh-CN" altLang="en-US" sz="24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您是</a:t>
            </a:r>
            <a:r>
              <a:rPr lang="en-US" altLang="zh-CN" sz="24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4S</a:t>
            </a:r>
            <a:r>
              <a:rPr lang="zh-CN" altLang="en-US" sz="24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店服务顾问或是维修技师，客户保修：发动机的温度显示处于警告区域。直接接车后，在客户在场时直观检查发动机的项目有哪些？</a:t>
            </a:r>
            <a:endParaRPr lang="zh-CN" altLang="en-US" sz="2400">
              <a:effectLst>
                <a:outerShdw blurRad="38100" dist="38100" dir="2700000" algn="tl">
                  <a:srgbClr val="000000">
                    <a:alpha val="43137"/>
                  </a:srgbClr>
                </a:outerShdw>
              </a:effectLst>
            </a:endParaRPr>
          </a:p>
        </p:txBody>
      </p:sp>
      <p:sp>
        <p:nvSpPr>
          <p:cNvPr id="3" name="文本框 2"/>
          <p:cNvSpPr txBox="1"/>
          <p:nvPr/>
        </p:nvSpPr>
        <p:spPr>
          <a:xfrm>
            <a:off x="451485" y="2256155"/>
            <a:ext cx="4746625" cy="569595"/>
          </a:xfrm>
          <a:prstGeom prst="rect">
            <a:avLst/>
          </a:prstGeom>
          <a:noFill/>
        </p:spPr>
        <p:txBody>
          <a:bodyPr wrap="square" rtlCol="0" anchor="t">
            <a:spAutoFit/>
          </a:bodyPr>
          <a:p>
            <a:pPr algn="l"/>
            <a:r>
              <a:rPr lang="zh-CN" altLang="en-US" sz="311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sym typeface="+mn-ea"/>
              </a:rPr>
              <a:t>直观检查发动机的项目有</a:t>
            </a:r>
            <a:endParaRPr lang="zh-CN" altLang="en-US"/>
          </a:p>
        </p:txBody>
      </p:sp>
      <p:sp>
        <p:nvSpPr>
          <p:cNvPr id="1403906" name="矩形 1403905"/>
          <p:cNvSpPr/>
          <p:nvPr/>
        </p:nvSpPr>
        <p:spPr>
          <a:xfrm>
            <a:off x="556895" y="3135630"/>
            <a:ext cx="5238115" cy="1323975"/>
          </a:xfrm>
          <a:prstGeom prst="rect">
            <a:avLst/>
          </a:prstGeom>
          <a:noFill/>
          <a:ln w="12700">
            <a:noFill/>
          </a:ln>
        </p:spPr>
        <p:txBody>
          <a:bodyPr lIns="0" tIns="0" rIns="0" bIns="0"/>
          <a:lstStyle>
            <a:lvl1pPr marL="0" lvl="0" indent="0" algn="l" defTabSz="917575" rtl="0" eaLnBrk="1" fontAlgn="base" latinLnBrk="0" hangingPunct="1">
              <a:lnSpc>
                <a:spcPct val="95000"/>
              </a:lnSpc>
              <a:spcBef>
                <a:spcPct val="0"/>
              </a:spcBef>
              <a:spcAft>
                <a:spcPct val="0"/>
              </a:spcAft>
              <a:buClrTx/>
              <a:buSzTx/>
              <a:buFontTx/>
              <a:buNone/>
              <a:defRPr sz="3800" b="1" u="none" kern="1200" baseline="0">
                <a:solidFill>
                  <a:schemeClr val="bg2"/>
                </a:solidFill>
                <a:latin typeface="BMWTypeRegular" panose="020B0604020202020204" pitchFamily="34" charset="0"/>
                <a:ea typeface="宋体" panose="02010600030101010101" pitchFamily="2" charset="-122"/>
              </a:defRPr>
            </a:lvl1pPr>
            <a:lvl2pPr marL="161925" lvl="1"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2pPr>
            <a:lvl3pPr marL="323850" lvl="2"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3pPr>
            <a:lvl4pPr marL="485775" lvl="3"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4pPr>
            <a:lvl5pPr marL="647700" lvl="4"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5pPr>
          </a:lstStyle>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冷却液液位是否正常？</a:t>
            </a:r>
            <a:endParaRPr lang="zh-CN" altLang="en-US" sz="2400">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散热器风扇是否开着？</a:t>
            </a:r>
            <a:endParaRPr lang="zh-CN" altLang="en-US" sz="24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散热器是否堵塞？</a:t>
            </a:r>
            <a:endParaRPr lang="zh-CN" altLang="en-US" sz="24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散热器片是否堵塞</a:t>
            </a:r>
            <a:r>
              <a:rPr lang="zh-CN" altLang="en-US" sz="2400">
                <a:solidFill>
                  <a:srgbClr val="FF0000"/>
                </a:solidFill>
                <a:effectLst>
                  <a:outerShdw blurRad="38100" dist="38100" dir="2700000" algn="tl">
                    <a:srgbClr val="000000">
                      <a:alpha val="43137"/>
                    </a:srgbClr>
                  </a:outerShdw>
                </a:effectLst>
                <a:sym typeface="+mn-ea"/>
              </a:rPr>
              <a:t>？</a:t>
            </a:r>
            <a:endParaRPr lang="zh-CN" altLang="en-US" sz="2400">
              <a:solidFill>
                <a:srgbClr val="FF0000"/>
              </a:solidFill>
              <a:effectLst>
                <a:outerShdw blurRad="38100" dist="38100" dir="2700000" algn="tl">
                  <a:srgbClr val="000000">
                    <a:alpha val="43137"/>
                  </a:srgbClr>
                </a:outerShdw>
              </a:effectLst>
              <a:sym typeface="+mn-ea"/>
            </a:endParaRPr>
          </a:p>
          <a:p>
            <a:pPr lvl="0" defTabSz="2095500">
              <a:lnSpc>
                <a:spcPct val="120000"/>
              </a:lnSpc>
              <a:buClr>
                <a:srgbClr val="3333CC"/>
              </a:buClr>
              <a:buFont typeface="Wingdings" panose="05000000000000000000" pitchFamily="2" charset="2"/>
            </a:pPr>
            <a:endParaRPr lang="zh-CN" altLang="en-US" sz="2400">
              <a:solidFill>
                <a:srgbClr val="FF0000"/>
              </a:solidFill>
              <a:effectLst>
                <a:outerShdw blurRad="38100" dist="38100" dir="2700000" algn="tl">
                  <a:srgbClr val="000000">
                    <a:alpha val="43137"/>
                  </a:srgbClr>
                </a:outerShdw>
              </a:effectLst>
            </a:endParaRPr>
          </a:p>
          <a:p>
            <a:pPr lvl="0" defTabSz="2095500">
              <a:lnSpc>
                <a:spcPct val="120000"/>
              </a:lnSpc>
              <a:buClr>
                <a:srgbClr val="3333CC"/>
              </a:buClr>
              <a:buFont typeface="Wingdings" panose="05000000000000000000" pitchFamily="2" charset="2"/>
            </a:pPr>
            <a:endParaRPr lang="zh-CN" altLang="en-US" sz="2400">
              <a:solidFill>
                <a:srgbClr val="FF0000"/>
              </a:solidFill>
              <a:effectLst>
                <a:outerShdw blurRad="38100" dist="38100" dir="2700000" algn="tl">
                  <a:srgbClr val="000000">
                    <a:alpha val="43137"/>
                  </a:srgbClr>
                </a:outerShdw>
              </a:effectLst>
            </a:endParaRPr>
          </a:p>
        </p:txBody>
      </p:sp>
      <p:pic>
        <p:nvPicPr>
          <p:cNvPr id="4100" name="Picture 4" descr="coolov"/>
          <p:cNvPicPr>
            <a:picLocks noChangeAspect="1"/>
          </p:cNvPicPr>
          <p:nvPr/>
        </p:nvPicPr>
        <p:blipFill>
          <a:blip r:embed="rId1"/>
          <a:stretch>
            <a:fillRect/>
          </a:stretch>
        </p:blipFill>
        <p:spPr>
          <a:xfrm>
            <a:off x="5101590" y="1736725"/>
            <a:ext cx="3503930" cy="2628900"/>
          </a:xfrm>
          <a:prstGeom prst="rect">
            <a:avLst/>
          </a:prstGeom>
          <a:noFill/>
          <a:ln w="9525">
            <a:noFill/>
          </a:ln>
        </p:spPr>
      </p:pic>
      <p:pic>
        <p:nvPicPr>
          <p:cNvPr id="9" name="图片 8"/>
          <p:cNvPicPr>
            <a:picLocks noChangeAspect="1"/>
          </p:cNvPicPr>
          <p:nvPr/>
        </p:nvPicPr>
        <p:blipFill>
          <a:blip r:embed="rId2"/>
          <a:stretch>
            <a:fillRect/>
          </a:stretch>
        </p:blipFill>
        <p:spPr>
          <a:xfrm>
            <a:off x="5662295" y="4125595"/>
            <a:ext cx="2672715" cy="26422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3906"/>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dissolve">
                                      <p:cBhvr>
                                        <p:cTn id="1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906" grpId="0"/>
      <p:bldP spid="140390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noChangeArrowheads="1"/>
          </p:cNvSpPr>
          <p:nvPr>
            <p:ph type="title"/>
          </p:nvPr>
        </p:nvSpPr>
        <p:spPr>
          <a:xfrm>
            <a:off x="281305" y="866140"/>
            <a:ext cx="2641600" cy="533400"/>
          </a:xfrm>
          <a:solidFill>
            <a:srgbClr val="FFFFFF"/>
          </a:solidFill>
        </p:spPr>
        <p:txBody>
          <a:bodyPr vert="horz" wrap="square" lIns="91440" tIns="45720" rIns="91440" bIns="45720" numCol="1" rtlCol="0" anchor="t" anchorCtr="0" compatLnSpc="1">
            <a:normAutofit/>
          </a:bodyPr>
          <a:lstStyle/>
          <a:p>
            <a:pPr marL="0" marR="0" lvl="0" indent="0" algn="l" defTabSz="914400" rtl="0" eaLnBrk="0" fontAlgn="auto" latinLnBrk="0" hangingPunct="0">
              <a:lnSpc>
                <a:spcPct val="100000"/>
              </a:lnSpc>
              <a:spcBef>
                <a:spcPct val="0"/>
              </a:spcBef>
              <a:spcAft>
                <a:spcPts val="0"/>
              </a:spcAft>
              <a:buClrTx/>
              <a:buSzTx/>
              <a:buFontTx/>
              <a:buNone/>
              <a:defRPr/>
            </a:pPr>
            <a:r>
              <a:rPr kumimoji="0" lang="zh-CN" altLang="en-US" sz="24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纵流式散热器</a:t>
            </a:r>
            <a:r>
              <a:rPr kumimoji="0" lang="zh-CN" altLang="en-US" sz="24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mj-lt"/>
                <a:ea typeface="+mj-ea"/>
                <a:cs typeface="+mj-cs"/>
              </a:rPr>
              <a:t> </a:t>
            </a:r>
            <a:endParaRPr kumimoji="0" lang="zh-CN" altLang="en-US" sz="24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mj-lt"/>
              <a:ea typeface="+mj-ea"/>
              <a:cs typeface="+mj-cs"/>
            </a:endParaRPr>
          </a:p>
        </p:txBody>
      </p:sp>
      <p:sp>
        <p:nvSpPr>
          <p:cNvPr id="4" name="文本框 3"/>
          <p:cNvSpPr txBox="1"/>
          <p:nvPr/>
        </p:nvSpPr>
        <p:spPr>
          <a:xfrm>
            <a:off x="525780" y="200660"/>
            <a:ext cx="3338830" cy="521970"/>
          </a:xfrm>
          <a:prstGeom prst="rect">
            <a:avLst/>
          </a:prstGeom>
          <a:noFill/>
        </p:spPr>
        <p:txBody>
          <a:bodyPr wrap="square" rtlCol="0" anchor="t">
            <a:spAutoFit/>
          </a:bodyPr>
          <a:p>
            <a:r>
              <a:rPr lang="en-US" altLang="zh-CN"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3.3.4 </a:t>
            </a:r>
            <a:r>
              <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散热器</a:t>
            </a:r>
            <a:endPar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pic>
        <p:nvPicPr>
          <p:cNvPr id="3" name="图片 2"/>
          <p:cNvPicPr>
            <a:picLocks noChangeAspect="1"/>
          </p:cNvPicPr>
          <p:nvPr/>
        </p:nvPicPr>
        <p:blipFill>
          <a:blip r:embed="rId1"/>
          <a:stretch>
            <a:fillRect/>
          </a:stretch>
        </p:blipFill>
        <p:spPr>
          <a:xfrm>
            <a:off x="108585" y="1506855"/>
            <a:ext cx="2987675" cy="2813050"/>
          </a:xfrm>
          <a:prstGeom prst="rect">
            <a:avLst/>
          </a:prstGeom>
        </p:spPr>
      </p:pic>
      <p:sp>
        <p:nvSpPr>
          <p:cNvPr id="5" name="文本框 4"/>
          <p:cNvSpPr txBox="1"/>
          <p:nvPr/>
        </p:nvSpPr>
        <p:spPr>
          <a:xfrm>
            <a:off x="108585" y="4419600"/>
            <a:ext cx="2858770" cy="1814830"/>
          </a:xfrm>
          <a:prstGeom prst="rect">
            <a:avLst/>
          </a:prstGeom>
          <a:noFill/>
        </p:spPr>
        <p:txBody>
          <a:bodyPr wrap="square" rtlCol="0" anchor="t">
            <a:spAutoFit/>
          </a:bodyPr>
          <a:p>
            <a:r>
              <a:rPr lang="zh-CN" altLang="en-US" sz="1600"/>
              <a:t> </a:t>
            </a:r>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从发动机流出的冷却液经过水箱的上部管接头流人冷却管，然后从下部水箱中流出。上部水箱上安装了一个加注口盖和一个溢流管。这种散热器通常与空冷式或水冷式发动机或变速器油冷却器组合在一起。</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6" name="文本框 5"/>
          <p:cNvSpPr txBox="1"/>
          <p:nvPr/>
        </p:nvSpPr>
        <p:spPr>
          <a:xfrm>
            <a:off x="3521075" y="939165"/>
            <a:ext cx="2102485" cy="460375"/>
          </a:xfrm>
          <a:prstGeom prst="rect">
            <a:avLst/>
          </a:prstGeom>
          <a:noFill/>
        </p:spPr>
        <p:txBody>
          <a:bodyPr wrap="square" rtlCol="0" anchor="t">
            <a:spAutoFit/>
          </a:bodyPr>
          <a:p>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横流式散热器</a:t>
            </a:r>
            <a:endPar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endParaRPr>
          </a:p>
        </p:txBody>
      </p:sp>
      <p:pic>
        <p:nvPicPr>
          <p:cNvPr id="8" name="图片 7"/>
          <p:cNvPicPr>
            <a:picLocks noChangeAspect="1"/>
          </p:cNvPicPr>
          <p:nvPr/>
        </p:nvPicPr>
        <p:blipFill>
          <a:blip r:embed="rId2"/>
          <a:stretch>
            <a:fillRect/>
          </a:stretch>
        </p:blipFill>
        <p:spPr>
          <a:xfrm>
            <a:off x="3281045" y="1506855"/>
            <a:ext cx="2807970" cy="2631440"/>
          </a:xfrm>
          <a:prstGeom prst="rect">
            <a:avLst/>
          </a:prstGeom>
        </p:spPr>
      </p:pic>
      <p:pic>
        <p:nvPicPr>
          <p:cNvPr id="9" name="图片 8"/>
          <p:cNvPicPr>
            <a:picLocks noChangeAspect="1"/>
          </p:cNvPicPr>
          <p:nvPr/>
        </p:nvPicPr>
        <p:blipFill>
          <a:blip r:embed="rId3"/>
          <a:stretch>
            <a:fillRect/>
          </a:stretch>
        </p:blipFill>
        <p:spPr>
          <a:xfrm>
            <a:off x="6312535" y="1640205"/>
            <a:ext cx="2653665" cy="2465705"/>
          </a:xfrm>
          <a:prstGeom prst="rect">
            <a:avLst/>
          </a:prstGeom>
        </p:spPr>
      </p:pic>
      <p:sp>
        <p:nvSpPr>
          <p:cNvPr id="10" name="文本框 9"/>
          <p:cNvSpPr txBox="1"/>
          <p:nvPr/>
        </p:nvSpPr>
        <p:spPr>
          <a:xfrm>
            <a:off x="6274435" y="810260"/>
            <a:ext cx="2729230" cy="829945"/>
          </a:xfrm>
          <a:prstGeom prst="rect">
            <a:avLst/>
          </a:prstGeom>
          <a:noFill/>
        </p:spPr>
        <p:txBody>
          <a:bodyPr wrap="square" rtlCol="0" anchor="t">
            <a:spAutoFit/>
          </a:bodyPr>
          <a:p>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带有高温</a:t>
            </a: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和低温区的横流式散热器</a:t>
            </a:r>
            <a:endPar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endParaRPr>
          </a:p>
        </p:txBody>
      </p:sp>
      <p:sp>
        <p:nvSpPr>
          <p:cNvPr id="11" name="文本框 10"/>
          <p:cNvSpPr txBox="1"/>
          <p:nvPr/>
        </p:nvSpPr>
        <p:spPr>
          <a:xfrm>
            <a:off x="3157220" y="4319905"/>
            <a:ext cx="2680970" cy="2061210"/>
          </a:xfrm>
          <a:prstGeom prst="rect">
            <a:avLst/>
          </a:prstGeom>
          <a:noFill/>
        </p:spPr>
        <p:txBody>
          <a:bodyPr wrap="square" rtlCol="0" anchor="t">
            <a:spAutoFit/>
          </a:bodyPr>
          <a:p>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将两个水箱安装在侧面。冷却液沿水平方向从一侧流向另一侧。如果进水口和出水口在同一侧，则在这一侧将水箱分成两个区域。在上部区域内冷却液向一侧流动，在下部区域内向另一侧流动。横流式散热器安装高度较小。</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12" name="文本框 11"/>
          <p:cNvSpPr txBox="1"/>
          <p:nvPr/>
        </p:nvSpPr>
        <p:spPr>
          <a:xfrm>
            <a:off x="6089015" y="4319905"/>
            <a:ext cx="2915285" cy="2091690"/>
          </a:xfrm>
          <a:prstGeom prst="rect">
            <a:avLst/>
          </a:prstGeom>
          <a:noFill/>
        </p:spPr>
        <p:txBody>
          <a:bodyPr wrap="square" rtlCol="0" anchor="t">
            <a:spAutoFit/>
          </a:bodyPr>
          <a:p>
            <a:r>
              <a:rPr lang="zh-CN" altLang="en-US"/>
              <a:t> </a:t>
            </a:r>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这种散热器通过不同流速来建立两个不同的温度区域。通过低温区域内经过节流的冷却液流可使降温幅度比在上部冷却区域中大得多。用较冷的冷却液可以冷却自动变速器油或增压空气冷却循环系统的增压空气等。</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heckerboard(across)">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up)">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ox(in)">
                                      <p:cBhvr>
                                        <p:cTn id="5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P spid="4" grpId="0"/>
      <p:bldP spid="4" grpId="1"/>
      <p:bldP spid="5" grpId="0"/>
      <p:bldP spid="5" grpId="1"/>
      <p:bldP spid="6" grpId="0"/>
      <p:bldP spid="6" grpId="1"/>
      <p:bldP spid="11" grpId="0"/>
      <p:bldP spid="11" grpId="1"/>
      <p:bldP spid="10" grpId="0"/>
      <p:bldP spid="10"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Picture 2" descr="WATER PUMP"/>
          <p:cNvPicPr>
            <a:picLocks noChangeAspect="1"/>
          </p:cNvPicPr>
          <p:nvPr/>
        </p:nvPicPr>
        <p:blipFill>
          <a:blip r:embed="rId1"/>
          <a:srcRect t="7097"/>
          <a:stretch>
            <a:fillRect/>
          </a:stretch>
        </p:blipFill>
        <p:spPr>
          <a:xfrm>
            <a:off x="308610" y="3609340"/>
            <a:ext cx="4331970" cy="3248660"/>
          </a:xfrm>
          <a:prstGeom prst="rect">
            <a:avLst/>
          </a:prstGeom>
          <a:noFill/>
          <a:ln w="9525">
            <a:noFill/>
          </a:ln>
        </p:spPr>
      </p:pic>
      <p:sp>
        <p:nvSpPr>
          <p:cNvPr id="145410" name="Rectangle 2"/>
          <p:cNvSpPr>
            <a:spLocks noGrp="1" noChangeArrowheads="1"/>
          </p:cNvSpPr>
          <p:nvPr>
            <p:ph type="title"/>
          </p:nvPr>
        </p:nvSpPr>
        <p:spPr>
          <a:xfrm>
            <a:off x="0" y="852170"/>
            <a:ext cx="4752340" cy="2441575"/>
          </a:xfrm>
          <a:solidFill>
            <a:srgbClr val="FFFFFF"/>
          </a:solidFill>
        </p:spPr>
        <p:txBody>
          <a:bodyPr vert="horz" wrap="square" lIns="91440" tIns="45720" rIns="91440" bIns="45720" numCol="1" rtlCol="0" anchor="t" anchorCtr="0" compatLnSpc="1">
            <a:normAutofit fontScale="90000"/>
          </a:bodyPr>
          <a:lstStyle/>
          <a:p>
            <a:pPr marL="0" marR="0" lvl="0" indent="0" algn="l" defTabSz="914400" rtl="0" fontAlgn="auto" latinLnBrk="0">
              <a:lnSpc>
                <a:spcPts val="2640"/>
              </a:lnSpc>
              <a:spcBef>
                <a:spcPct val="0"/>
              </a:spcBef>
              <a:spcAft>
                <a:spcPts val="0"/>
              </a:spcAft>
              <a:buClrTx/>
              <a:buSzTx/>
              <a:buFontTx/>
              <a:buNone/>
              <a:defRPr/>
            </a:pPr>
            <a:r>
              <a:rPr kumimoji="0" lang="en-US" altLang="zh-CN" sz="20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   </a:t>
            </a:r>
            <a:r>
              <a:rPr kumimoji="0" lang="zh-CN" altLang="en-US" sz="20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冷却液泵是一个与驱动轴、支座和叶轮预先组装在一起的单元。冷却液泵的一个重要部件是带有径向或切向布置式曲面或平面叶片的叶轮。驱动轴在输送侧支撑叶轮，在驱动侧支撑带有法兰的泵壳体和齿形带轮。用于壳体与支撑轴之间密封的轴密封件布置在输送侧与驱动侧之间。泵使用寿命主要取决于此密封件的功能。</a:t>
            </a:r>
            <a:endParaRPr kumimoji="0" lang="zh-CN" altLang="en-US" sz="2000" b="1" i="0" u="none" strike="noStrike" kern="1200" cap="none" spc="0" normalizeH="0" baseline="0" noProof="0">
              <a:ln>
                <a:noFill/>
              </a:ln>
              <a:solidFill>
                <a:srgbClr val="FF00FF"/>
              </a:solidFill>
              <a:effectLst>
                <a:outerShdw blurRad="38100" dist="38100" dir="2700000" algn="tl">
                  <a:srgbClr val="000000">
                    <a:alpha val="43137"/>
                  </a:srgbClr>
                </a:outerShdw>
              </a:effectLst>
              <a:uLnTx/>
              <a:uFillTx/>
              <a:latin typeface="+mj-lt"/>
              <a:ea typeface="+mj-ea"/>
              <a:cs typeface="+mj-cs"/>
            </a:endParaRPr>
          </a:p>
        </p:txBody>
      </p:sp>
      <p:sp>
        <p:nvSpPr>
          <p:cNvPr id="4" name="文本框 3"/>
          <p:cNvSpPr txBox="1"/>
          <p:nvPr/>
        </p:nvSpPr>
        <p:spPr>
          <a:xfrm>
            <a:off x="525780" y="200660"/>
            <a:ext cx="3338830" cy="521970"/>
          </a:xfrm>
          <a:prstGeom prst="rect">
            <a:avLst/>
          </a:prstGeom>
          <a:noFill/>
        </p:spPr>
        <p:txBody>
          <a:bodyPr wrap="square" rtlCol="0" anchor="t">
            <a:spAutoFit/>
          </a:bodyPr>
          <a:p>
            <a:r>
              <a:rPr lang="en-US" altLang="zh-CN"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3.3.5 </a:t>
            </a:r>
            <a:r>
              <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冷却液泵</a:t>
            </a:r>
            <a:endPar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pic>
        <p:nvPicPr>
          <p:cNvPr id="2" name="图片 1"/>
          <p:cNvPicPr>
            <a:picLocks noChangeAspect="1"/>
          </p:cNvPicPr>
          <p:nvPr/>
        </p:nvPicPr>
        <p:blipFill>
          <a:blip r:embed="rId2"/>
          <a:stretch>
            <a:fillRect/>
          </a:stretch>
        </p:blipFill>
        <p:spPr>
          <a:xfrm>
            <a:off x="4752340" y="1246505"/>
            <a:ext cx="4398010" cy="4145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45410"/>
                                        </p:tgtEl>
                                        <p:attrNameLst>
                                          <p:attrName>style.visibility</p:attrName>
                                        </p:attrNameLst>
                                      </p:cBhvr>
                                      <p:to>
                                        <p:strVal val="visible"/>
                                      </p:to>
                                    </p:set>
                                    <p:animEffect transition="in" filter="blinds(horizontal)">
                                      <p:cBhvr>
                                        <p:cTn id="11" dur="500"/>
                                        <p:tgtEl>
                                          <p:spTgt spid="1454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2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P spid="14541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5" name="Picture 3" descr="散热器加水口盖"/>
          <p:cNvPicPr>
            <a:picLocks noChangeAspect="1"/>
          </p:cNvPicPr>
          <p:nvPr/>
        </p:nvPicPr>
        <p:blipFill>
          <a:blip r:embed="rId1"/>
          <a:stretch>
            <a:fillRect/>
          </a:stretch>
        </p:blipFill>
        <p:spPr>
          <a:xfrm>
            <a:off x="5462905" y="0"/>
            <a:ext cx="3571240" cy="3179445"/>
          </a:xfrm>
          <a:prstGeom prst="rect">
            <a:avLst/>
          </a:prstGeom>
          <a:noFill/>
          <a:ln w="9525">
            <a:noFill/>
          </a:ln>
        </p:spPr>
      </p:pic>
      <p:sp>
        <p:nvSpPr>
          <p:cNvPr id="4" name="文本框 3"/>
          <p:cNvSpPr txBox="1"/>
          <p:nvPr/>
        </p:nvSpPr>
        <p:spPr>
          <a:xfrm>
            <a:off x="457200" y="255270"/>
            <a:ext cx="3338830" cy="521970"/>
          </a:xfrm>
          <a:prstGeom prst="rect">
            <a:avLst/>
          </a:prstGeom>
          <a:noFill/>
        </p:spPr>
        <p:txBody>
          <a:bodyPr wrap="square" rtlCol="0" anchor="t">
            <a:spAutoFit/>
          </a:bodyPr>
          <a:p>
            <a:r>
              <a:rPr lang="en-US" altLang="zh-CN"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3.3.6 </a:t>
            </a:r>
            <a:r>
              <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加注口盖</a:t>
            </a:r>
            <a:endParaRPr lang="zh-CN" altLang="en-US" sz="28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3" name="文本框 2"/>
          <p:cNvSpPr txBox="1"/>
          <p:nvPr/>
        </p:nvSpPr>
        <p:spPr>
          <a:xfrm>
            <a:off x="285115" y="983615"/>
            <a:ext cx="5048250" cy="1198880"/>
          </a:xfrm>
          <a:prstGeom prst="rect">
            <a:avLst/>
          </a:prstGeom>
          <a:noFill/>
        </p:spPr>
        <p:txBody>
          <a:bodyPr wrap="square" rtlCol="0" anchor="t">
            <a:spAutoFit/>
          </a:bodyPr>
          <a:p>
            <a:r>
              <a:rPr lang="en-US" altLang="zh-CN" b="1">
                <a:effectLst>
                  <a:outerShdw blurRad="38100" dist="38100" dir="2700000" algn="tl">
                    <a:srgbClr val="000000">
                      <a:alpha val="43137"/>
                    </a:srgbClr>
                  </a:outerShdw>
                </a:effectLst>
              </a:rPr>
              <a:t>     </a:t>
            </a:r>
            <a:r>
              <a:rPr lang="zh-CN" altLang="en-US" b="1">
                <a:effectLst>
                  <a:outerShdw blurRad="38100" dist="38100" dir="2700000" algn="tl">
                    <a:srgbClr val="000000">
                      <a:alpha val="43137"/>
                    </a:srgbClr>
                  </a:outerShdw>
                </a:effectLst>
              </a:rPr>
              <a:t>冷却系统内出现过压或真空时，加注口盖会关闭或打开冷却系统。加注口盖位于上部水箱上或作为密封盖位于补液罐上。加注口盖带有一个过压（蒸汽）阀和真空（空气）</a:t>
            </a:r>
            <a:r>
              <a:rPr lang="zh-CN" altLang="en-US" b="1">
                <a:effectLst>
                  <a:outerShdw blurRad="38100" dist="38100" dir="2700000" algn="tl">
                    <a:srgbClr val="000000">
                      <a:alpha val="43137"/>
                    </a:srgbClr>
                  </a:outerShdw>
                </a:effectLst>
              </a:rPr>
              <a:t>阀。</a:t>
            </a:r>
            <a:endParaRPr lang="zh-CN" altLang="en-US" b="1">
              <a:effectLst>
                <a:outerShdw blurRad="38100" dist="38100" dir="2700000" algn="tl">
                  <a:srgbClr val="000000">
                    <a:alpha val="43137"/>
                  </a:srgbClr>
                </a:outerShdw>
              </a:effectLst>
            </a:endParaRPr>
          </a:p>
        </p:txBody>
      </p:sp>
      <p:sp>
        <p:nvSpPr>
          <p:cNvPr id="5" name="文本框 4"/>
          <p:cNvSpPr txBox="1"/>
          <p:nvPr/>
        </p:nvSpPr>
        <p:spPr>
          <a:xfrm>
            <a:off x="457200" y="3098800"/>
            <a:ext cx="2540000" cy="460375"/>
          </a:xfrm>
          <a:prstGeom prst="rect">
            <a:avLst/>
          </a:prstGeom>
          <a:noFill/>
        </p:spPr>
        <p:txBody>
          <a:bodyPr wrap="square" rtlCol="0" anchor="t">
            <a:spAutoFit/>
          </a:bodyPr>
          <a:p>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过压（蒸汽</a:t>
            </a: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a:t>
            </a: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阀</a:t>
            </a:r>
            <a:endParaRPr lang="zh-CN" altLang="en-US"/>
          </a:p>
        </p:txBody>
      </p:sp>
      <p:pic>
        <p:nvPicPr>
          <p:cNvPr id="6" name="图片 5"/>
          <p:cNvPicPr>
            <a:picLocks noChangeAspect="1"/>
          </p:cNvPicPr>
          <p:nvPr/>
        </p:nvPicPr>
        <p:blipFill>
          <a:blip r:embed="rId2"/>
          <a:stretch>
            <a:fillRect/>
          </a:stretch>
        </p:blipFill>
        <p:spPr>
          <a:xfrm>
            <a:off x="379730" y="3795395"/>
            <a:ext cx="2695575" cy="1552575"/>
          </a:xfrm>
          <a:prstGeom prst="rect">
            <a:avLst/>
          </a:prstGeom>
        </p:spPr>
      </p:pic>
      <p:pic>
        <p:nvPicPr>
          <p:cNvPr id="7" name="图片 6"/>
          <p:cNvPicPr>
            <a:picLocks noChangeAspect="1"/>
          </p:cNvPicPr>
          <p:nvPr/>
        </p:nvPicPr>
        <p:blipFill>
          <a:blip r:embed="rId3"/>
          <a:stretch>
            <a:fillRect/>
          </a:stretch>
        </p:blipFill>
        <p:spPr>
          <a:xfrm>
            <a:off x="3328670" y="3795395"/>
            <a:ext cx="2590800" cy="1533525"/>
          </a:xfrm>
          <a:prstGeom prst="rect">
            <a:avLst/>
          </a:prstGeom>
        </p:spPr>
      </p:pic>
      <p:sp>
        <p:nvSpPr>
          <p:cNvPr id="8" name="文本框 7"/>
          <p:cNvSpPr txBox="1"/>
          <p:nvPr/>
        </p:nvSpPr>
        <p:spPr>
          <a:xfrm>
            <a:off x="3328670" y="3098800"/>
            <a:ext cx="2693035" cy="460375"/>
          </a:xfrm>
          <a:prstGeom prst="rect">
            <a:avLst/>
          </a:prstGeom>
          <a:noFill/>
        </p:spPr>
        <p:txBody>
          <a:bodyPr wrap="square" rtlCol="0" anchor="t">
            <a:spAutoFit/>
          </a:bodyPr>
          <a:p>
            <a:pPr algn="l">
              <a:buClrTx/>
              <a:buSzTx/>
            </a:pP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真空</a:t>
            </a: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sym typeface="+mn-ea"/>
              </a:rPr>
              <a:t>（空气）</a:t>
            </a:r>
            <a:r>
              <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阀</a:t>
            </a:r>
            <a:endParaRPr lang="zh-CN" altLang="en-US" sz="24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endParaRPr>
          </a:p>
        </p:txBody>
      </p:sp>
      <p:sp>
        <p:nvSpPr>
          <p:cNvPr id="9" name="文本框 8"/>
          <p:cNvSpPr txBox="1"/>
          <p:nvPr/>
        </p:nvSpPr>
        <p:spPr>
          <a:xfrm>
            <a:off x="203200" y="5463540"/>
            <a:ext cx="3125470" cy="1196975"/>
          </a:xfrm>
          <a:prstGeom prst="rect">
            <a:avLst/>
          </a:prstGeom>
          <a:noFill/>
        </p:spPr>
        <p:txBody>
          <a:bodyPr wrap="square" rtlCol="0" anchor="t">
            <a:spAutoFit/>
          </a:bodyPr>
          <a:p>
            <a:pPr>
              <a:lnSpc>
                <a:spcPct val="90000"/>
              </a:lnSpc>
            </a:pPr>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过压阀使冷却系统内保持0.8bar的过压。从而使冷却液的沸腾温度提高到104-108℃，因此改善</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a:p>
            <a:pPr>
              <a:lnSpc>
                <a:spcPct val="90000"/>
              </a:lnSpc>
            </a:pPr>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了冷却效果。压力更高时该阀门打开并将过压释放到大气中</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10" name="文本框 9"/>
          <p:cNvSpPr txBox="1"/>
          <p:nvPr/>
        </p:nvSpPr>
        <p:spPr>
          <a:xfrm>
            <a:off x="3482340" y="5463540"/>
            <a:ext cx="2540000" cy="1322070"/>
          </a:xfrm>
          <a:prstGeom prst="rect">
            <a:avLst/>
          </a:prstGeom>
          <a:noFill/>
        </p:spPr>
        <p:txBody>
          <a:bodyPr wrap="square" rtlCol="0" anchor="t">
            <a:spAutoFit/>
          </a:bodyPr>
          <a:p>
            <a:r>
              <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冷却液冷却过程中冷却系统内出现真空。真空阀打开并让空气从外部流人。因此可以避免冷却液软管收缩。</a:t>
            </a:r>
            <a:endParaRPr lang="en-US" altLang="zh-CN" sz="16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ox(in)">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up)">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up)">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59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9" grpId="0"/>
      <p:bldP spid="9" grpId="1"/>
      <p:bldP spid="8" grpId="0"/>
      <p:bldP spid="8"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25095" y="2771140"/>
            <a:ext cx="4977765" cy="3416935"/>
          </a:xfrm>
          <a:prstGeom prst="rect">
            <a:avLst/>
          </a:prstGeom>
        </p:spPr>
      </p:pic>
      <p:sp>
        <p:nvSpPr>
          <p:cNvPr id="4099" name="Rectangle 3074"/>
          <p:cNvSpPr>
            <a:spLocks noGrp="1"/>
          </p:cNvSpPr>
          <p:nvPr>
            <p:ph type="title"/>
          </p:nvPr>
        </p:nvSpPr>
        <p:spPr>
          <a:xfrm>
            <a:off x="0" y="0"/>
            <a:ext cx="3818890" cy="842645"/>
          </a:xfrm>
        </p:spPr>
        <p:txBody>
          <a:bodyPr vert="horz" wrap="square" lIns="91440" tIns="45720" rIns="91440" bIns="45720" anchor="ctr"/>
          <a:p>
            <a:pPr algn="l"/>
            <a:r>
              <a:rPr lang="en-US" altLang="zh-CN"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3.3.7  </a:t>
            </a:r>
            <a:r>
              <a:rPr lang="zh-CN" altLang="en-US"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节温器</a:t>
            </a:r>
            <a:endParaRPr lang="zh-CN" altLang="en-US"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2" name="图片 1"/>
          <p:cNvPicPr>
            <a:picLocks noChangeAspect="1"/>
          </p:cNvPicPr>
          <p:nvPr/>
        </p:nvPicPr>
        <p:blipFill>
          <a:blip r:embed="rId2"/>
          <a:stretch>
            <a:fillRect/>
          </a:stretch>
        </p:blipFill>
        <p:spPr>
          <a:xfrm>
            <a:off x="4830445" y="144780"/>
            <a:ext cx="3234055" cy="3361690"/>
          </a:xfrm>
          <a:prstGeom prst="rect">
            <a:avLst/>
          </a:prstGeom>
        </p:spPr>
      </p:pic>
      <p:sp>
        <p:nvSpPr>
          <p:cNvPr id="8" name="文本框 7"/>
          <p:cNvSpPr txBox="1"/>
          <p:nvPr/>
        </p:nvSpPr>
        <p:spPr>
          <a:xfrm>
            <a:off x="5354320" y="4972050"/>
            <a:ext cx="3305810" cy="1568450"/>
          </a:xfrm>
          <a:prstGeom prst="rect">
            <a:avLst/>
          </a:prstGeom>
          <a:noFill/>
        </p:spPr>
        <p:txBody>
          <a:bodyPr wrap="square" rtlCol="0" anchor="t">
            <a:spAutoFit/>
          </a:bodyPr>
          <a:p>
            <a:r>
              <a:rPr lang="zh-CN" altLang="en-US" sz="1600">
                <a:effectLst/>
              </a:rPr>
              <a:t>1 - 主阀门，2 - 盖和密封垫，3 - 上</a:t>
            </a:r>
            <a:r>
              <a:rPr lang="zh-CN" altLang="en-US" sz="1600">
                <a:effectLst/>
                <a:latin typeface="楷体" panose="02010609060101010101" charset="-122"/>
                <a:ea typeface="楷体" panose="02010609060101010101" charset="-122"/>
                <a:sym typeface="+mn-ea"/>
              </a:rPr>
              <a:t>支架</a:t>
            </a:r>
            <a:r>
              <a:rPr lang="zh-CN" altLang="en-US" sz="1600">
                <a:effectLst/>
              </a:rPr>
              <a:t>，4 - 胶管，5 - </a:t>
            </a:r>
            <a:r>
              <a:rPr lang="zh-CN" altLang="en-US" sz="1600">
                <a:effectLst/>
                <a:latin typeface="楷体" panose="02010609060101010101" charset="-122"/>
                <a:ea typeface="楷体" panose="02010609060101010101" charset="-122"/>
                <a:sym typeface="+mn-ea"/>
              </a:rPr>
              <a:t>阀座，</a:t>
            </a:r>
            <a:r>
              <a:rPr lang="zh-CN" altLang="en-US" sz="1600">
                <a:effectLst/>
              </a:rPr>
              <a:t>6 - </a:t>
            </a:r>
            <a:r>
              <a:rPr lang="zh-CN" altLang="en-US" sz="1600">
                <a:effectLst/>
                <a:sym typeface="+mn-ea"/>
              </a:rPr>
              <a:t> 通气孔，</a:t>
            </a:r>
            <a:r>
              <a:rPr lang="zh-CN" altLang="en-US" sz="1600">
                <a:effectLst/>
              </a:rPr>
              <a:t>7 - 下支架，8 - 石蜡，9 - 感应体，10 - </a:t>
            </a:r>
            <a:r>
              <a:rPr lang="zh-CN" altLang="en-US" sz="1600">
                <a:effectLst/>
                <a:sym typeface="+mn-ea"/>
              </a:rPr>
              <a:t>旁通阀，</a:t>
            </a:r>
            <a:r>
              <a:rPr lang="zh-CN" altLang="en-US" sz="1600">
                <a:effectLst/>
              </a:rPr>
              <a:t>11 -中心杆，12 - </a:t>
            </a:r>
            <a:r>
              <a:rPr lang="zh-CN" altLang="en-US" sz="1600">
                <a:effectLst/>
                <a:sym typeface="+mn-ea"/>
              </a:rPr>
              <a:t>弹簧</a:t>
            </a:r>
            <a:endParaRPr lang="zh-CN" altLang="en-US" sz="1600">
              <a:effectLst/>
              <a:sym typeface="+mn-ea"/>
            </a:endParaRPr>
          </a:p>
          <a:p>
            <a:endParaRPr lang="zh-CN" altLang="en-US" sz="1600">
              <a:effectLst/>
              <a:sym typeface="+mn-ea"/>
            </a:endParaRPr>
          </a:p>
        </p:txBody>
      </p:sp>
      <p:sp>
        <p:nvSpPr>
          <p:cNvPr id="4" name="文本框 3"/>
          <p:cNvSpPr txBox="1"/>
          <p:nvPr/>
        </p:nvSpPr>
        <p:spPr>
          <a:xfrm>
            <a:off x="225425" y="1010920"/>
            <a:ext cx="4164330" cy="1630045"/>
          </a:xfrm>
          <a:prstGeom prst="rect">
            <a:avLst/>
          </a:prstGeom>
          <a:noFill/>
        </p:spPr>
        <p:txBody>
          <a:bodyPr wrap="square" rtlCol="0" anchor="t">
            <a:spAutoFit/>
          </a:bodyPr>
          <a:p>
            <a:r>
              <a:rPr lang="zh-CN" altLang="en-US" sz="2000" b="1">
                <a:effectLst>
                  <a:outerShdw blurRad="38100" dist="38100" dir="2700000" algn="tl">
                    <a:srgbClr val="000000">
                      <a:alpha val="43137"/>
                    </a:srgbClr>
                  </a:outerShdw>
                </a:effectLst>
              </a:rPr>
              <a:t>     冷却液节温器由膨胀材料元件和一个双阀门组成。膨胀材料元件由一个充填有蜡的金属罐和一个双阀门组成。在蜡充填物中有一个橡胶隔膜和一个工作活塞。</a:t>
            </a:r>
            <a:endParaRPr lang="zh-CN" altLang="en-US" sz="2000" b="1">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74015" y="3051810"/>
            <a:ext cx="3714750" cy="2266950"/>
          </a:xfrm>
          <a:prstGeom prst="rect">
            <a:avLst/>
          </a:prstGeom>
        </p:spPr>
      </p:pic>
      <p:pic>
        <p:nvPicPr>
          <p:cNvPr id="10" name="图片 9"/>
          <p:cNvPicPr>
            <a:picLocks noChangeAspect="1"/>
          </p:cNvPicPr>
          <p:nvPr/>
        </p:nvPicPr>
        <p:blipFill>
          <a:blip r:embed="rId2"/>
          <a:stretch>
            <a:fillRect/>
          </a:stretch>
        </p:blipFill>
        <p:spPr>
          <a:xfrm>
            <a:off x="4531360" y="3258185"/>
            <a:ext cx="4171950" cy="2266950"/>
          </a:xfrm>
          <a:prstGeom prst="rect">
            <a:avLst/>
          </a:prstGeom>
        </p:spPr>
      </p:pic>
      <p:sp>
        <p:nvSpPr>
          <p:cNvPr id="5" name="文本框 4"/>
          <p:cNvSpPr txBox="1"/>
          <p:nvPr/>
        </p:nvSpPr>
        <p:spPr>
          <a:xfrm>
            <a:off x="0" y="296545"/>
            <a:ext cx="3834765" cy="521970"/>
          </a:xfrm>
          <a:prstGeom prst="rect">
            <a:avLst/>
          </a:prstGeom>
          <a:noFill/>
        </p:spPr>
        <p:txBody>
          <a:bodyPr wrap="square" rtlCol="0" anchor="t">
            <a:spAutoFit/>
          </a:bodyPr>
          <a:p>
            <a:pPr algn="l">
              <a:buClrTx/>
              <a:buSzTx/>
            </a:pPr>
            <a:r>
              <a:rPr lang="zh-CN" altLang="en-US" sz="28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rPr>
              <a:t>节温器的工作过程</a:t>
            </a:r>
            <a:endParaRPr lang="zh-CN" altLang="en-US" sz="2800" b="1" noProof="0">
              <a:ln>
                <a:noFill/>
              </a:ln>
              <a:solidFill>
                <a:srgbClr val="FF00FF"/>
              </a:solidFill>
              <a:effectLst>
                <a:outerShdw blurRad="38100" dist="38100" dir="2700000" algn="tl">
                  <a:srgbClr val="000000">
                    <a:alpha val="43137"/>
                  </a:srgbClr>
                </a:outerShdw>
              </a:effectLst>
              <a:uLnTx/>
              <a:uFillTx/>
              <a:latin typeface="宋体" panose="02010600030101010101" pitchFamily="2" charset="-122"/>
              <a:ea typeface="+mj-ea"/>
              <a:cs typeface="+mj-cs"/>
            </a:endParaRPr>
          </a:p>
        </p:txBody>
      </p:sp>
      <p:sp>
        <p:nvSpPr>
          <p:cNvPr id="6" name="文本框 5"/>
          <p:cNvSpPr txBox="1"/>
          <p:nvPr/>
        </p:nvSpPr>
        <p:spPr>
          <a:xfrm>
            <a:off x="1095375" y="3051810"/>
            <a:ext cx="1335405" cy="460375"/>
          </a:xfrm>
          <a:prstGeom prst="rect">
            <a:avLst/>
          </a:prstGeom>
          <a:noFill/>
        </p:spPr>
        <p:txBody>
          <a:bodyPr wrap="none" rtlCol="0" anchor="t">
            <a:spAutoFit/>
          </a:bodyPr>
          <a:p>
            <a:pPr algn="l"/>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T</a:t>
            </a:r>
            <a:r>
              <a:rPr lang="en-US" altLang="zh-CN" sz="2400" b="1" dirty="0">
                <a:solidFill>
                  <a:srgbClr val="FF0000"/>
                </a:solidFill>
                <a:effectLst>
                  <a:outerShdw blurRad="38100" dist="38100" dir="2700000" algn="tl">
                    <a:srgbClr val="000000">
                      <a:alpha val="43137"/>
                    </a:srgbClr>
                  </a:outerShdw>
                </a:effectLst>
                <a:latin typeface="宋体" panose="02010600030101010101" pitchFamily="2" charset="-122"/>
                <a:sym typeface="+mn-ea"/>
              </a:rPr>
              <a:t>≧</a:t>
            </a:r>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80</a:t>
            </a:r>
            <a:r>
              <a:rPr lang="en-US" altLang="zh-CN" sz="2400" b="1" baseline="30000"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0</a:t>
            </a:r>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C</a:t>
            </a:r>
            <a:endPar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endParaRPr>
          </a:p>
        </p:txBody>
      </p:sp>
      <p:sp>
        <p:nvSpPr>
          <p:cNvPr id="7" name="文本框 6"/>
          <p:cNvSpPr txBox="1"/>
          <p:nvPr/>
        </p:nvSpPr>
        <p:spPr>
          <a:xfrm>
            <a:off x="374015" y="5318760"/>
            <a:ext cx="3519170" cy="1476375"/>
          </a:xfrm>
          <a:prstGeom prst="rect">
            <a:avLst/>
          </a:prstGeom>
          <a:noFill/>
        </p:spPr>
        <p:txBody>
          <a:bodyPr wrap="square" rtlCol="0" anchor="t">
            <a:spAutoFit/>
          </a:bodyPr>
          <a:p>
            <a:r>
              <a:rPr lang="zh-CN" altLang="en-US"/>
              <a:t>     </a:t>
            </a:r>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受热温度超过800C时蜡充填物溶化。由于蜡体积增加，因此金属罐带动工作活塞移动。节温器打开散热器循环回路并同时关闭小循环回路。</a:t>
            </a:r>
            <a:endPar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8" name="文本框 7"/>
          <p:cNvSpPr txBox="1"/>
          <p:nvPr/>
        </p:nvSpPr>
        <p:spPr>
          <a:xfrm>
            <a:off x="4649470" y="5596255"/>
            <a:ext cx="4319905" cy="1198880"/>
          </a:xfrm>
          <a:prstGeom prst="rect">
            <a:avLst/>
          </a:prstGeom>
          <a:noFill/>
        </p:spPr>
        <p:txBody>
          <a:bodyPr wrap="square" rtlCol="0" anchor="t">
            <a:spAutoFit/>
          </a:bodyPr>
          <a:p>
            <a:pPr algn="l"/>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温度低于80℃时蜡充填物凝固。回位弹簧将回位弹簧将</a:t>
            </a:r>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金属罐推回到初始值置。节温器关闭至散热器的入口。冷却液经过短路管路直接流回发动机。</a:t>
            </a:r>
            <a:endPar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9" name="文本框 8"/>
          <p:cNvSpPr txBox="1"/>
          <p:nvPr/>
        </p:nvSpPr>
        <p:spPr>
          <a:xfrm>
            <a:off x="5789295" y="3198495"/>
            <a:ext cx="1335405" cy="460375"/>
          </a:xfrm>
          <a:prstGeom prst="rect">
            <a:avLst/>
          </a:prstGeom>
          <a:noFill/>
        </p:spPr>
        <p:txBody>
          <a:bodyPr wrap="none" rtlCol="0" anchor="t">
            <a:spAutoFit/>
          </a:bodyPr>
          <a:p>
            <a:pPr algn="l"/>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T</a:t>
            </a:r>
            <a:r>
              <a:rPr lang="en-US" altLang="zh-CN" sz="2400" b="1" dirty="0">
                <a:solidFill>
                  <a:srgbClr val="FF0000"/>
                </a:solidFill>
                <a:effectLst>
                  <a:outerShdw blurRad="38100" dist="38100" dir="2700000" algn="tl">
                    <a:srgbClr val="000000">
                      <a:alpha val="43137"/>
                    </a:srgbClr>
                  </a:outerShdw>
                </a:effectLst>
                <a:latin typeface="宋体" panose="02010600030101010101" pitchFamily="2" charset="-122"/>
                <a:sym typeface="+mn-ea"/>
              </a:rPr>
              <a:t>≦</a:t>
            </a:r>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80</a:t>
            </a:r>
            <a:r>
              <a:rPr lang="en-US" altLang="zh-CN" sz="2400" b="1" baseline="30000"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0</a:t>
            </a:r>
            <a:r>
              <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C</a:t>
            </a:r>
            <a:endParaRPr lang="en-US" altLang="zh-CN" sz="24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endParaRPr>
          </a:p>
        </p:txBody>
      </p:sp>
      <p:pic>
        <p:nvPicPr>
          <p:cNvPr id="44035" name="Picture 3" descr="节温器"/>
          <p:cNvPicPr>
            <a:picLocks noChangeAspect="1"/>
          </p:cNvPicPr>
          <p:nvPr/>
        </p:nvPicPr>
        <p:blipFill>
          <a:blip r:embed="rId3"/>
          <a:stretch>
            <a:fillRect/>
          </a:stretch>
        </p:blipFill>
        <p:spPr>
          <a:xfrm>
            <a:off x="3229610" y="296545"/>
            <a:ext cx="3575685" cy="2901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linds(horizontal)">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40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9" grpId="0"/>
      <p:bldP spid="9" grpId="1"/>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3074"/>
          <p:cNvSpPr>
            <a:spLocks noGrp="1"/>
          </p:cNvSpPr>
          <p:nvPr>
            <p:ph type="title"/>
          </p:nvPr>
        </p:nvSpPr>
        <p:spPr>
          <a:xfrm>
            <a:off x="0" y="0"/>
            <a:ext cx="3818890" cy="842645"/>
          </a:xfrm>
        </p:spPr>
        <p:txBody>
          <a:bodyPr vert="horz" wrap="square" lIns="91440" tIns="45720" rIns="91440" bIns="45720" anchor="ctr"/>
          <a:p>
            <a:pPr algn="l"/>
            <a:r>
              <a:rPr lang="en-US" altLang="zh-CN"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3.3.8 </a:t>
            </a:r>
            <a:r>
              <a:rPr lang="zh-CN" altLang="en-US"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风扇</a:t>
            </a:r>
            <a:endParaRPr lang="zh-CN" altLang="en-US"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5" name="图片 4"/>
          <p:cNvPicPr>
            <a:picLocks noChangeAspect="1"/>
          </p:cNvPicPr>
          <p:nvPr/>
        </p:nvPicPr>
        <p:blipFill>
          <a:blip r:embed="rId1"/>
          <a:stretch>
            <a:fillRect/>
          </a:stretch>
        </p:blipFill>
        <p:spPr>
          <a:xfrm>
            <a:off x="4862195" y="3342005"/>
            <a:ext cx="4046220" cy="2567305"/>
          </a:xfrm>
          <a:prstGeom prst="rect">
            <a:avLst/>
          </a:prstGeom>
        </p:spPr>
      </p:pic>
      <p:pic>
        <p:nvPicPr>
          <p:cNvPr id="87044" name="Picture 4" descr="7-4"/>
          <p:cNvPicPr>
            <a:picLocks noChangeAspect="1"/>
          </p:cNvPicPr>
          <p:nvPr/>
        </p:nvPicPr>
        <p:blipFill>
          <a:blip r:embed="rId2"/>
          <a:srcRect l="5832" t="7291" r="5832" b="8749"/>
          <a:stretch>
            <a:fillRect/>
          </a:stretch>
        </p:blipFill>
        <p:spPr>
          <a:xfrm>
            <a:off x="4749800" y="100330"/>
            <a:ext cx="4158615" cy="3164840"/>
          </a:xfrm>
          <a:prstGeom prst="rect">
            <a:avLst/>
          </a:prstGeom>
          <a:noFill/>
          <a:ln w="9525">
            <a:noFill/>
          </a:ln>
        </p:spPr>
      </p:pic>
      <p:sp>
        <p:nvSpPr>
          <p:cNvPr id="7" name="文本框 6"/>
          <p:cNvSpPr txBox="1"/>
          <p:nvPr/>
        </p:nvSpPr>
        <p:spPr>
          <a:xfrm>
            <a:off x="73025" y="928370"/>
            <a:ext cx="4263390" cy="1014730"/>
          </a:xfrm>
          <a:prstGeom prst="rect">
            <a:avLst/>
          </a:prstGeom>
          <a:noFill/>
        </p:spPr>
        <p:txBody>
          <a:bodyPr wrap="square" rtlCol="0" anchor="t">
            <a:spAutoFit/>
          </a:bodyPr>
          <a:p>
            <a:r>
              <a:rPr lang="zh-CN" altLang="en-US" sz="2400">
                <a:solidFill>
                  <a:srgbClr val="FF0000"/>
                </a:solidFill>
                <a:effectLst>
                  <a:outerShdw blurRad="38100" dist="38100" dir="2700000" algn="tl">
                    <a:srgbClr val="000000">
                      <a:alpha val="43137"/>
                    </a:srgbClr>
                  </a:outerShdw>
                </a:effectLst>
              </a:rPr>
              <a:t>自动风扇：</a:t>
            </a:r>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只有超过运行温度时，才会接通风扇。</a:t>
            </a:r>
            <a:r>
              <a:rPr lang="zh-CN" altLang="en-US"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特点是：</a:t>
            </a:r>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迅速达到运行温度</a:t>
            </a:r>
            <a:r>
              <a:rPr lang="zh-CN" altLang="en-US"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和</a:t>
            </a:r>
            <a:r>
              <a:rPr lang="en-US" altLang="zh-CN"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增加功率或节省燃油</a:t>
            </a:r>
            <a:r>
              <a:rPr lang="zh-CN" altLang="en-US"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a:t>
            </a:r>
            <a:endParaRPr lang="zh-CN" altLang="en-US" sz="18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9" name="文本框 8"/>
          <p:cNvSpPr txBox="1"/>
          <p:nvPr/>
        </p:nvSpPr>
        <p:spPr>
          <a:xfrm>
            <a:off x="73025" y="2015490"/>
            <a:ext cx="4161790" cy="1568450"/>
          </a:xfrm>
          <a:prstGeom prst="rect">
            <a:avLst/>
          </a:prstGeom>
          <a:noFill/>
        </p:spPr>
        <p:txBody>
          <a:bodyPr wrap="square" rtlCol="0" anchor="t">
            <a:spAutoFit/>
          </a:bodyPr>
          <a:p>
            <a:r>
              <a:rPr lang="zh-CN" altLang="en-US"/>
              <a:t> </a:t>
            </a:r>
            <a:r>
              <a:rPr lang="zh-CN" altLang="en-US" sz="2400">
                <a:solidFill>
                  <a:srgbClr val="FF0000"/>
                </a:solidFill>
                <a:effectLst>
                  <a:outerShdw blurRad="38100" dist="38100" dir="2700000" algn="tl">
                    <a:srgbClr val="000000">
                      <a:alpha val="43137"/>
                    </a:srgbClr>
                  </a:outerShdw>
                </a:effectLst>
                <a:sym typeface="+mn-ea"/>
              </a:rPr>
              <a:t>电动风扇：</a:t>
            </a:r>
            <a:r>
              <a:rPr lang="zh-CN" altLang="en-US" b="1">
                <a:effectLst>
                  <a:outerShdw blurRad="38100" dist="38100" dir="2700000" algn="tl">
                    <a:srgbClr val="000000">
                      <a:alpha val="43137"/>
                    </a:srgbClr>
                  </a:outerShdw>
                </a:effectLst>
              </a:rPr>
              <a:t>电动机直接驱动风扇。布置在冷却液中的节温开关控制电动机的接通和关闭。特点有：没有附加的V带传动装置；散热器的安装不受发动机影响；电动机功率有限。</a:t>
            </a:r>
            <a:endParaRPr lang="zh-CN" altLang="en-US" b="1">
              <a:effectLst>
                <a:outerShdw blurRad="38100" dist="38100" dir="2700000" algn="tl">
                  <a:srgbClr val="000000">
                    <a:alpha val="43137"/>
                  </a:srgbClr>
                </a:outerShdw>
              </a:effectLst>
            </a:endParaRPr>
          </a:p>
        </p:txBody>
      </p:sp>
      <p:sp>
        <p:nvSpPr>
          <p:cNvPr id="10" name="文本框 9"/>
          <p:cNvSpPr txBox="1"/>
          <p:nvPr/>
        </p:nvSpPr>
        <p:spPr>
          <a:xfrm>
            <a:off x="2887345" y="6053455"/>
            <a:ext cx="2540000" cy="583565"/>
          </a:xfrm>
          <a:prstGeom prst="rect">
            <a:avLst/>
          </a:prstGeom>
          <a:noFill/>
        </p:spPr>
        <p:txBody>
          <a:bodyPr wrap="square" rtlCol="0" anchor="t">
            <a:spAutoFit/>
          </a:bodyPr>
          <a:p>
            <a:r>
              <a:rPr lang="en-US" altLang="zh-CN" sz="1600">
                <a:latin typeface="楷体" panose="02010609060101010101" charset="-122"/>
                <a:ea typeface="楷体" panose="02010609060101010101" charset="-122"/>
                <a:cs typeface="楷体" panose="02010609060101010101" charset="-122"/>
              </a:rPr>
              <a:t>T</a:t>
            </a:r>
            <a:r>
              <a:rPr lang="zh-CN" altLang="en-US" sz="1600">
                <a:latin typeface="楷体" panose="02010609060101010101" charset="-122"/>
                <a:ea typeface="楷体" panose="02010609060101010101" charset="-122"/>
                <a:cs typeface="楷体" panose="02010609060101010101" charset="-122"/>
              </a:rPr>
              <a:t>-节温开关 </a:t>
            </a:r>
            <a:r>
              <a:rPr lang="en-US" altLang="zh-CN" sz="1600">
                <a:latin typeface="楷体" panose="02010609060101010101" charset="-122"/>
                <a:ea typeface="楷体" panose="02010609060101010101" charset="-122"/>
                <a:cs typeface="楷体" panose="02010609060101010101" charset="-122"/>
              </a:rPr>
              <a:t>K</a:t>
            </a:r>
            <a:r>
              <a:rPr lang="zh-CN" altLang="en-US" sz="1600">
                <a:latin typeface="楷体" panose="02010609060101010101" charset="-122"/>
                <a:ea typeface="楷体" panose="02010609060101010101" charset="-122"/>
                <a:cs typeface="楷体" panose="02010609060101010101" charset="-122"/>
              </a:rPr>
              <a:t>-继电器</a:t>
            </a:r>
            <a:endParaRPr lang="zh-CN" altLang="en-US" sz="1600">
              <a:latin typeface="楷体" panose="02010609060101010101" charset="-122"/>
              <a:ea typeface="楷体" panose="02010609060101010101" charset="-122"/>
              <a:cs typeface="楷体" panose="02010609060101010101" charset="-122"/>
            </a:endParaRPr>
          </a:p>
          <a:p>
            <a:r>
              <a:rPr lang="en-US" altLang="zh-CN" sz="1600">
                <a:latin typeface="楷体" panose="02010609060101010101" charset="-122"/>
                <a:ea typeface="楷体" panose="02010609060101010101" charset="-122"/>
                <a:cs typeface="楷体" panose="02010609060101010101" charset="-122"/>
              </a:rPr>
              <a:t>M-</a:t>
            </a:r>
            <a:r>
              <a:rPr lang="zh-CN" altLang="en-US" sz="1600">
                <a:latin typeface="楷体" panose="02010609060101010101" charset="-122"/>
                <a:ea typeface="楷体" panose="02010609060101010101" charset="-122"/>
                <a:cs typeface="楷体" panose="02010609060101010101" charset="-122"/>
              </a:rPr>
              <a:t>电动机  </a:t>
            </a:r>
            <a:r>
              <a:rPr lang="en-US" altLang="zh-CN" sz="1600">
                <a:latin typeface="楷体" panose="02010609060101010101" charset="-122"/>
                <a:ea typeface="楷体" panose="02010609060101010101" charset="-122"/>
                <a:cs typeface="楷体" panose="02010609060101010101" charset="-122"/>
              </a:rPr>
              <a:t>R</a:t>
            </a:r>
            <a:r>
              <a:rPr lang="zh-CN" altLang="en-US" sz="1600">
                <a:latin typeface="楷体" panose="02010609060101010101" charset="-122"/>
                <a:ea typeface="楷体" panose="02010609060101010101" charset="-122"/>
                <a:cs typeface="楷体" panose="02010609060101010101" charset="-122"/>
              </a:rPr>
              <a:t>-电阻</a:t>
            </a:r>
            <a:endParaRPr lang="zh-CN" altLang="en-US" sz="1600">
              <a:latin typeface="楷体" panose="02010609060101010101" charset="-122"/>
              <a:ea typeface="楷体" panose="02010609060101010101" charset="-122"/>
              <a:cs typeface="楷体" panose="02010609060101010101" charset="-122"/>
            </a:endParaRPr>
          </a:p>
        </p:txBody>
      </p:sp>
      <p:pic>
        <p:nvPicPr>
          <p:cNvPr id="11" name="图片 10"/>
          <p:cNvPicPr>
            <a:picLocks noChangeAspect="1"/>
          </p:cNvPicPr>
          <p:nvPr/>
        </p:nvPicPr>
        <p:blipFill>
          <a:blip r:embed="rId3"/>
          <a:stretch>
            <a:fillRect/>
          </a:stretch>
        </p:blipFill>
        <p:spPr>
          <a:xfrm>
            <a:off x="515620" y="3500120"/>
            <a:ext cx="2371725" cy="3124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box(in)">
                                      <p:cBhvr>
                                        <p:cTn id="7" dur="2000"/>
                                        <p:tgtEl>
                                          <p:spTgt spid="870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p:tgtEl>
                                          <p:spTgt spid="9"/>
                                        </p:tgtEl>
                                        <p:attrNameLst>
                                          <p:attrName>ppt_y</p:attrName>
                                        </p:attrNameLst>
                                      </p:cBhvr>
                                      <p:tavLst>
                                        <p:tav tm="0">
                                          <p:val>
                                            <p:strVal val="#ppt_y+#ppt_h*1.125000"/>
                                          </p:val>
                                        </p:tav>
                                        <p:tav tm="100000">
                                          <p:val>
                                            <p:strVal val="#ppt_y"/>
                                          </p:val>
                                        </p:tav>
                                      </p:tavLst>
                                    </p:anim>
                                    <p:animEffect transition="in" filter="wipe(up)">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0"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ext Box 2"/>
          <p:cNvSpPr txBox="1"/>
          <p:nvPr/>
        </p:nvSpPr>
        <p:spPr>
          <a:xfrm>
            <a:off x="283845" y="842645"/>
            <a:ext cx="2823210" cy="583565"/>
          </a:xfrm>
          <a:prstGeom prst="rect">
            <a:avLst/>
          </a:prstGeom>
          <a:noFill/>
          <a:ln w="9525">
            <a:noFill/>
          </a:ln>
        </p:spPr>
        <p:txBody>
          <a:bodyPr wrap="square">
            <a:spAutoFit/>
          </a:bodyPr>
          <a:p>
            <a:pPr>
              <a:spcBef>
                <a:spcPct val="50000"/>
              </a:spcBef>
            </a:pPr>
            <a:r>
              <a:rPr lang="zh-CN" altLang="en-US" sz="3200" b="1" dirty="0">
                <a:solidFill>
                  <a:srgbClr val="FF3300"/>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风扇离合器</a:t>
            </a:r>
            <a:endParaRPr lang="zh-CN" altLang="en-US" sz="3200" b="1" dirty="0">
              <a:solidFill>
                <a:srgbClr val="FF3300"/>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43011" name="Text Box 3"/>
          <p:cNvSpPr txBox="1"/>
          <p:nvPr/>
        </p:nvSpPr>
        <p:spPr>
          <a:xfrm>
            <a:off x="539750" y="1341438"/>
            <a:ext cx="8153400" cy="953135"/>
          </a:xfrm>
          <a:prstGeom prst="rect">
            <a:avLst/>
          </a:prstGeom>
          <a:noFill/>
          <a:ln w="9525">
            <a:noFill/>
          </a:ln>
        </p:spPr>
        <p:txBody>
          <a:bodyPr>
            <a:spAutoFit/>
          </a:bodyPr>
          <a:p>
            <a:pPr>
              <a:spcBef>
                <a:spcPct val="50000"/>
              </a:spcBef>
            </a:pPr>
            <a:r>
              <a:rPr lang="zh-CN" altLang="en-US" sz="3200" b="1" dirty="0">
                <a:solidFill>
                  <a:srgbClr val="FF3300"/>
                </a:solidFill>
                <a:latin typeface="Times New Roman" panose="02020603050405020304" pitchFamily="18" charset="0"/>
                <a:ea typeface="楷体_GB2312" pitchFamily="49" charset="-122"/>
              </a:rPr>
              <a:t>任务</a:t>
            </a:r>
            <a:r>
              <a:rPr lang="zh-CN" altLang="en-US" sz="3200" b="1" dirty="0">
                <a:solidFill>
                  <a:srgbClr val="FF3300"/>
                </a:solidFill>
                <a:latin typeface="Times New Roman" panose="02020603050405020304" pitchFamily="18" charset="0"/>
                <a:ea typeface="楷体_GB2312" pitchFamily="49" charset="-122"/>
              </a:rPr>
              <a:t>：</a:t>
            </a:r>
            <a:r>
              <a:rPr lang="zh-CN" altLang="en-US" sz="2400" b="1" dirty="0">
                <a:solidFill>
                  <a:srgbClr val="3333FF"/>
                </a:solidFill>
                <a:latin typeface="Times New Roman" panose="02020603050405020304" pitchFamily="18" charset="0"/>
                <a:ea typeface="楷体_GB2312" pitchFamily="49" charset="-122"/>
              </a:rPr>
              <a:t>减小风扇噪声，改善低温起动性能，节约燃料和降低排放，自动调节发动机的冷却强度。</a:t>
            </a:r>
            <a:endParaRPr lang="zh-CN" altLang="en-US" sz="2400" b="1" dirty="0">
              <a:solidFill>
                <a:srgbClr val="3333FF"/>
              </a:solidFill>
              <a:latin typeface="Times New Roman" panose="02020603050405020304" pitchFamily="18" charset="0"/>
              <a:ea typeface="楷体_GB2312" pitchFamily="49" charset="-122"/>
            </a:endParaRPr>
          </a:p>
        </p:txBody>
      </p:sp>
      <p:sp>
        <p:nvSpPr>
          <p:cNvPr id="43012" name="Text Box 4"/>
          <p:cNvSpPr txBox="1"/>
          <p:nvPr/>
        </p:nvSpPr>
        <p:spPr>
          <a:xfrm>
            <a:off x="468313" y="2565400"/>
            <a:ext cx="3959225" cy="3046095"/>
          </a:xfrm>
          <a:prstGeom prst="rect">
            <a:avLst/>
          </a:prstGeom>
          <a:noFill/>
          <a:ln w="9525">
            <a:noFill/>
          </a:ln>
        </p:spPr>
        <p:txBody>
          <a:bodyPr>
            <a:spAutoFit/>
          </a:bodyPr>
          <a:p>
            <a:pPr>
              <a:spcBef>
                <a:spcPct val="50000"/>
              </a:spcBef>
            </a:pPr>
            <a:r>
              <a:rPr lang="zh-CN" altLang="en-US" sz="2400" b="1" dirty="0">
                <a:latin typeface="Times New Roman" panose="02020603050405020304" pitchFamily="18" charset="0"/>
                <a:ea typeface="楷体_GB2312" pitchFamily="49" charset="-122"/>
              </a:rPr>
              <a:t>    </a:t>
            </a:r>
            <a:r>
              <a:rPr lang="zh-CN" altLang="en-US" sz="2400" b="1" dirty="0">
                <a:solidFill>
                  <a:srgbClr val="3333FF"/>
                </a:solidFill>
                <a:latin typeface="Times New Roman" panose="02020603050405020304" pitchFamily="18" charset="0"/>
                <a:ea typeface="楷体_GB2312" pitchFamily="49" charset="-122"/>
              </a:rPr>
              <a:t>主要有</a:t>
            </a:r>
            <a:r>
              <a:rPr lang="zh-CN" altLang="en-US" sz="2400" b="1" dirty="0">
                <a:solidFill>
                  <a:srgbClr val="9900CC"/>
                </a:solidFill>
                <a:latin typeface="Times New Roman" panose="02020603050405020304" pitchFamily="18" charset="0"/>
                <a:ea typeface="楷体_GB2312" pitchFamily="49" charset="-122"/>
              </a:rPr>
              <a:t>硅油式</a:t>
            </a:r>
            <a:r>
              <a:rPr lang="zh-CN" altLang="en-US" sz="2400" b="1" dirty="0">
                <a:solidFill>
                  <a:srgbClr val="3333FF"/>
                </a:solidFill>
                <a:latin typeface="Times New Roman" panose="02020603050405020304" pitchFamily="18" charset="0"/>
                <a:ea typeface="楷体_GB2312" pitchFamily="49" charset="-122"/>
              </a:rPr>
              <a:t>和</a:t>
            </a:r>
            <a:r>
              <a:rPr lang="zh-CN" altLang="en-US" sz="2400" b="1" dirty="0">
                <a:solidFill>
                  <a:srgbClr val="9900CC"/>
                </a:solidFill>
                <a:latin typeface="Times New Roman" panose="02020603050405020304" pitchFamily="18" charset="0"/>
                <a:ea typeface="楷体_GB2312" pitchFamily="49" charset="-122"/>
              </a:rPr>
              <a:t>电磁式</a:t>
            </a:r>
            <a:r>
              <a:rPr lang="zh-CN" altLang="en-US" sz="2400" b="1" dirty="0">
                <a:solidFill>
                  <a:srgbClr val="3333FF"/>
                </a:solidFill>
                <a:latin typeface="Times New Roman" panose="02020603050405020304" pitchFamily="18" charset="0"/>
                <a:ea typeface="楷体_GB2312" pitchFamily="49" charset="-122"/>
              </a:rPr>
              <a:t>等。冷却水温度不高时，风扇随离合器壳体一起空转打滑；当发动机气流温度</a:t>
            </a:r>
            <a:r>
              <a:rPr lang="zh-CN" altLang="en-US" sz="2400" b="1" dirty="0">
                <a:solidFill>
                  <a:srgbClr val="9900CC"/>
                </a:solidFill>
                <a:latin typeface="Times New Roman" panose="02020603050405020304" pitchFamily="18" charset="0"/>
                <a:ea typeface="楷体_GB2312" pitchFamily="49" charset="-122"/>
              </a:rPr>
              <a:t>超过</a:t>
            </a:r>
            <a:r>
              <a:rPr lang="en-US" altLang="zh-CN" sz="2400" b="1" dirty="0">
                <a:solidFill>
                  <a:srgbClr val="9900CC"/>
                </a:solidFill>
                <a:latin typeface="Times New Roman" panose="02020603050405020304" pitchFamily="18" charset="0"/>
                <a:ea typeface="楷体_GB2312" pitchFamily="49" charset="-122"/>
              </a:rPr>
              <a:t>65</a:t>
            </a:r>
            <a:r>
              <a:rPr lang="en-US" altLang="zh-CN" sz="2400" b="1" baseline="30000" dirty="0">
                <a:solidFill>
                  <a:srgbClr val="9900CC"/>
                </a:solidFill>
                <a:latin typeface="Times New Roman" panose="02020603050405020304" pitchFamily="18" charset="0"/>
                <a:ea typeface="楷体_GB2312" pitchFamily="49" charset="-122"/>
              </a:rPr>
              <a:t>0</a:t>
            </a:r>
            <a:r>
              <a:rPr lang="en-US" altLang="zh-CN" sz="2400" b="1" dirty="0">
                <a:solidFill>
                  <a:srgbClr val="9900CC"/>
                </a:solidFill>
                <a:latin typeface="Times New Roman" panose="02020603050405020304" pitchFamily="18" charset="0"/>
                <a:ea typeface="楷体_GB2312" pitchFamily="49" charset="-122"/>
              </a:rPr>
              <a:t>C</a:t>
            </a:r>
            <a:r>
              <a:rPr lang="zh-CN" altLang="en-US" sz="2400" b="1" dirty="0">
                <a:solidFill>
                  <a:srgbClr val="9900CC"/>
                </a:solidFill>
                <a:latin typeface="Times New Roman" panose="02020603050405020304" pitchFamily="18" charset="0"/>
                <a:ea typeface="楷体_GB2312" pitchFamily="49" charset="-122"/>
              </a:rPr>
              <a:t>时，离合器处于接合状态</a:t>
            </a:r>
            <a:r>
              <a:rPr lang="zh-CN" altLang="en-US" sz="2400" b="1" dirty="0">
                <a:solidFill>
                  <a:srgbClr val="3333FF"/>
                </a:solidFill>
                <a:latin typeface="Times New Roman" panose="02020603050405020304" pitchFamily="18" charset="0"/>
                <a:ea typeface="楷体_GB2312" pitchFamily="49" charset="-122"/>
              </a:rPr>
              <a:t>，风扇转速提高。当发动机气流温度</a:t>
            </a:r>
            <a:r>
              <a:rPr lang="zh-CN" altLang="en-US" sz="2400" b="1" dirty="0">
                <a:solidFill>
                  <a:srgbClr val="9900CC"/>
                </a:solidFill>
                <a:latin typeface="Times New Roman" panose="02020603050405020304" pitchFamily="18" charset="0"/>
                <a:ea typeface="楷体_GB2312" pitchFamily="49" charset="-122"/>
              </a:rPr>
              <a:t>低于</a:t>
            </a:r>
            <a:r>
              <a:rPr lang="en-US" altLang="zh-CN" sz="2400" b="1" dirty="0">
                <a:solidFill>
                  <a:srgbClr val="9900CC"/>
                </a:solidFill>
                <a:latin typeface="Times New Roman" panose="02020603050405020304" pitchFamily="18" charset="0"/>
                <a:ea typeface="楷体_GB2312" pitchFamily="49" charset="-122"/>
                <a:sym typeface="+mn-ea"/>
              </a:rPr>
              <a:t>3</a:t>
            </a:r>
            <a:r>
              <a:rPr lang="en-US" altLang="zh-CN" sz="2400" b="1" dirty="0">
                <a:solidFill>
                  <a:srgbClr val="9900CC"/>
                </a:solidFill>
                <a:latin typeface="Times New Roman" panose="02020603050405020304" pitchFamily="18" charset="0"/>
                <a:ea typeface="楷体_GB2312" pitchFamily="49" charset="-122"/>
                <a:sym typeface="+mn-ea"/>
              </a:rPr>
              <a:t>5</a:t>
            </a:r>
            <a:r>
              <a:rPr lang="en-US" altLang="zh-CN" sz="2400" b="1" baseline="30000" dirty="0">
                <a:solidFill>
                  <a:srgbClr val="9900CC"/>
                </a:solidFill>
                <a:latin typeface="Times New Roman" panose="02020603050405020304" pitchFamily="18" charset="0"/>
                <a:ea typeface="楷体_GB2312" pitchFamily="49" charset="-122"/>
                <a:sym typeface="+mn-ea"/>
              </a:rPr>
              <a:t>0</a:t>
            </a:r>
            <a:r>
              <a:rPr lang="en-US" altLang="zh-CN" sz="2400" b="1" dirty="0">
                <a:solidFill>
                  <a:srgbClr val="9900CC"/>
                </a:solidFill>
                <a:latin typeface="Times New Roman" panose="02020603050405020304" pitchFamily="18" charset="0"/>
                <a:ea typeface="楷体_GB2312" pitchFamily="49" charset="-122"/>
                <a:sym typeface="+mn-ea"/>
              </a:rPr>
              <a:t>C</a:t>
            </a:r>
            <a:r>
              <a:rPr lang="zh-CN" altLang="en-US" sz="2400" b="1" dirty="0">
                <a:solidFill>
                  <a:srgbClr val="9900CC"/>
                </a:solidFill>
                <a:latin typeface="Times New Roman" panose="02020603050405020304" pitchFamily="18" charset="0"/>
                <a:ea typeface="楷体_GB2312" pitchFamily="49" charset="-122"/>
              </a:rPr>
              <a:t>时，风扇离合器又回到分离状态。</a:t>
            </a:r>
            <a:endParaRPr lang="zh-CN" altLang="en-US" sz="2400" b="1" dirty="0">
              <a:solidFill>
                <a:srgbClr val="9900CC"/>
              </a:solidFill>
              <a:latin typeface="Times New Roman" panose="02020603050405020304" pitchFamily="18" charset="0"/>
              <a:ea typeface="楷体_GB2312" pitchFamily="49" charset="-122"/>
            </a:endParaRPr>
          </a:p>
        </p:txBody>
      </p:sp>
      <p:pic>
        <p:nvPicPr>
          <p:cNvPr id="68613" name="Picture 5" descr="硅油风扇离合器"/>
          <p:cNvPicPr>
            <a:picLocks noChangeAspect="1"/>
          </p:cNvPicPr>
          <p:nvPr/>
        </p:nvPicPr>
        <p:blipFill>
          <a:blip r:embed="rId1">
            <a:clrChange>
              <a:clrFrom>
                <a:srgbClr val="FFFFFF"/>
              </a:clrFrom>
              <a:clrTo>
                <a:srgbClr val="FFFFFF">
                  <a:alpha val="0"/>
                </a:srgbClr>
              </a:clrTo>
            </a:clrChange>
          </a:blip>
          <a:stretch>
            <a:fillRect/>
          </a:stretch>
        </p:blipFill>
        <p:spPr>
          <a:xfrm>
            <a:off x="4932363" y="2205038"/>
            <a:ext cx="3429000" cy="4267200"/>
          </a:xfrm>
          <a:prstGeom prst="rect">
            <a:avLst/>
          </a:prstGeom>
          <a:noFill/>
          <a:ln w="9525">
            <a:noFill/>
          </a:ln>
        </p:spPr>
      </p:pic>
      <p:sp>
        <p:nvSpPr>
          <p:cNvPr id="68614" name="Text Box 6"/>
          <p:cNvSpPr txBox="1"/>
          <p:nvPr/>
        </p:nvSpPr>
        <p:spPr>
          <a:xfrm>
            <a:off x="6096000" y="5867400"/>
            <a:ext cx="2438400" cy="396875"/>
          </a:xfrm>
          <a:prstGeom prst="rect">
            <a:avLst/>
          </a:prstGeom>
          <a:noFill/>
          <a:ln w="9525">
            <a:noFill/>
          </a:ln>
        </p:spPr>
        <p:txBody>
          <a:bodyPr>
            <a:spAutoFit/>
          </a:bodyPr>
          <a:p>
            <a:pPr>
              <a:spcBef>
                <a:spcPct val="50000"/>
              </a:spcBef>
            </a:pPr>
            <a:r>
              <a:rPr lang="en-US" altLang="zh-CN" sz="2000" b="1" dirty="0">
                <a:latin typeface="Times New Roman" panose="02020603050405020304" pitchFamily="18" charset="0"/>
                <a:ea typeface="楷体_GB2312" pitchFamily="49" charset="-122"/>
              </a:rPr>
              <a:t>    </a:t>
            </a:r>
            <a:r>
              <a:rPr lang="zh-CN" altLang="en-US" sz="2000" b="1" dirty="0">
                <a:latin typeface="Times New Roman" panose="02020603050405020304" pitchFamily="18" charset="0"/>
                <a:ea typeface="楷体_GB2312" pitchFamily="49" charset="-122"/>
              </a:rPr>
              <a:t>电磁风扇离合器</a:t>
            </a:r>
            <a:endParaRPr lang="zh-CN" altLang="en-US" sz="2000" b="1" dirty="0">
              <a:latin typeface="Times New Roman" panose="02020603050405020304" pitchFamily="18" charset="0"/>
              <a:ea typeface="楷体_GB2312" pitchFamily="49" charset="-122"/>
            </a:endParaRPr>
          </a:p>
        </p:txBody>
      </p:sp>
      <p:sp>
        <p:nvSpPr>
          <p:cNvPr id="4099" name="Rectangle 3074"/>
          <p:cNvSpPr>
            <a:spLocks noGrp="1"/>
          </p:cNvSpPr>
          <p:nvPr>
            <p:ph type="title"/>
          </p:nvPr>
        </p:nvSpPr>
        <p:spPr>
          <a:xfrm>
            <a:off x="283845" y="0"/>
            <a:ext cx="3818890" cy="842645"/>
          </a:xfrm>
        </p:spPr>
        <p:txBody>
          <a:bodyPr vert="horz" wrap="square" lIns="91440" tIns="45720" rIns="91440" bIns="45720" anchor="ctr"/>
          <a:p>
            <a:pPr algn="l"/>
            <a:r>
              <a:rPr lang="en-US" altLang="zh-CN" sz="28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3.3.8 </a:t>
            </a:r>
            <a:r>
              <a:rPr lang="zh-CN" altLang="en-US" sz="32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rPr>
              <a:t>风扇</a:t>
            </a:r>
            <a:endParaRPr lang="zh-CN" altLang="en-US" sz="3200" b="1" dirty="0">
              <a:solidFill>
                <a:srgbClr val="FF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1">
                                            <p:txEl>
                                              <p:charRg st="0" end="43"/>
                                            </p:txEl>
                                          </p:spTgt>
                                        </p:tgtEl>
                                        <p:attrNameLst>
                                          <p:attrName>style.visibility</p:attrName>
                                        </p:attrNameLst>
                                      </p:cBhvr>
                                      <p:to>
                                        <p:strVal val="visible"/>
                                      </p:to>
                                    </p:set>
                                    <p:anim calcmode="lin" valueType="num">
                                      <p:cBhvr additive="base">
                                        <p:cTn id="7" dur="500" fill="hold"/>
                                        <p:tgtEl>
                                          <p:spTgt spid="43011">
                                            <p:txEl>
                                              <p:charRg st="0" end="4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3011">
                                            <p:txEl>
                                              <p:charRg st="0" end="4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3012">
                                            <p:txEl>
                                              <p:charRg st="12" end="115"/>
                                            </p:txEl>
                                          </p:spTgt>
                                        </p:tgtEl>
                                        <p:attrNameLst>
                                          <p:attrName>style.visibility</p:attrName>
                                        </p:attrNameLst>
                                      </p:cBhvr>
                                      <p:to>
                                        <p:strVal val="visible"/>
                                      </p:to>
                                    </p:set>
                                    <p:animEffect transition="in" filter="dissolve">
                                      <p:cBhvr>
                                        <p:cTn id="13" dur="500"/>
                                        <p:tgtEl>
                                          <p:spTgt spid="43012">
                                            <p:txEl>
                                              <p:charRg st="12"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P spid="4301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3"/>
          <p:cNvSpPr>
            <a:spLocks noGrp="1"/>
          </p:cNvSpPr>
          <p:nvPr>
            <p:ph type="body" sz="half" idx="1"/>
          </p:nvPr>
        </p:nvSpPr>
        <p:spPr>
          <a:xfrm>
            <a:off x="250825" y="1294765"/>
            <a:ext cx="3816350" cy="4267835"/>
          </a:xfrm>
        </p:spPr>
        <p:txBody>
          <a:bodyPr vert="horz" wrap="square" lIns="91440" tIns="45720" rIns="91440" bIns="45720" anchor="t"/>
          <a:p>
            <a:pPr eaLnBrk="1" hangingPunct="1">
              <a:lnSpc>
                <a:spcPct val="90000"/>
              </a:lnSpc>
              <a:buClrTx/>
              <a:buSzTx/>
              <a:buFontTx/>
              <a:buNone/>
            </a:pPr>
            <a:r>
              <a:rPr lang="zh-CN" altLang="en-US"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构造：</a:t>
            </a:r>
            <a:endParaRPr lang="zh-CN" altLang="en-US" sz="2800" b="1" dirty="0">
              <a:solidFill>
                <a:srgbClr val="000066"/>
              </a:solidFill>
              <a:latin typeface="楷体_GB2312" pitchFamily="49" charset="-122"/>
              <a:ea typeface="楷体_GB2312" pitchFamily="49" charset="-122"/>
            </a:endParaRPr>
          </a:p>
          <a:p>
            <a:pPr marL="0" algn="l" eaLnBrk="1" hangingPunct="1">
              <a:lnSpc>
                <a:spcPct val="90000"/>
              </a:lnSpc>
              <a:spcBef>
                <a:spcPts val="0"/>
              </a:spcBef>
              <a:buClrTx/>
              <a:buSzTx/>
              <a:buFontTx/>
              <a:buNone/>
            </a:pPr>
            <a:r>
              <a:rPr lang="zh-CN" altLang="en-US" sz="2800" b="1" dirty="0">
                <a:solidFill>
                  <a:srgbClr val="000066"/>
                </a:solidFill>
                <a:latin typeface="楷体_GB2312" pitchFamily="49" charset="-122"/>
                <a:ea typeface="楷体_GB2312" pitchFamily="49" charset="-122"/>
              </a:rPr>
              <a:t>  </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主动部分：电磁壳体、线圈、滑环、摩擦片</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marL="0" algn="l" eaLnBrk="1" hangingPunct="1">
              <a:lnSpc>
                <a:spcPct val="90000"/>
              </a:lnSpc>
              <a:spcBef>
                <a:spcPts val="0"/>
              </a:spcBef>
              <a:buClrTx/>
              <a:buSzTx/>
              <a:buFontTx/>
              <a:buNone/>
            </a:pP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从动部分：衔铁、风扇轮毂</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eaLnBrk="1" hangingPunct="1">
              <a:lnSpc>
                <a:spcPct val="90000"/>
              </a:lnSpc>
              <a:buClrTx/>
              <a:buSzTx/>
              <a:buFontTx/>
              <a:buNone/>
            </a:pPr>
            <a:r>
              <a:rPr lang="zh-CN" altLang="en-US"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工作原理</a:t>
            </a:r>
            <a:endParaRPr lang="zh-CN" altLang="en-US" sz="2800" b="1" dirty="0">
              <a:solidFill>
                <a:srgbClr val="000066"/>
              </a:solidFill>
              <a:latin typeface="楷体_GB2312" pitchFamily="49" charset="-122"/>
              <a:ea typeface="楷体_GB2312" pitchFamily="49" charset="-122"/>
            </a:endParaRPr>
          </a:p>
          <a:p>
            <a:pPr marL="0" eaLnBrk="1" latinLnBrk="0" hangingPunct="1">
              <a:lnSpc>
                <a:spcPct val="90000"/>
              </a:lnSpc>
              <a:spcBef>
                <a:spcPts val="0"/>
              </a:spcBef>
              <a:buClrTx/>
              <a:buSzTx/>
              <a:buFontTx/>
              <a:buNone/>
            </a:pPr>
            <a:r>
              <a:rPr lang="zh-CN" altLang="en-US" sz="2800" b="1" dirty="0">
                <a:latin typeface="楷体_GB2312" pitchFamily="49" charset="-122"/>
                <a:ea typeface="楷体_GB2312" pitchFamily="49" charset="-122"/>
              </a:rPr>
              <a:t>   </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水温低线圈断电 电磁壳体不吸衔铁 离合器分离；</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marL="0" eaLnBrk="1" latinLnBrk="0" hangingPunct="1">
              <a:lnSpc>
                <a:spcPct val="90000"/>
              </a:lnSpc>
              <a:spcBef>
                <a:spcPts val="0"/>
              </a:spcBef>
              <a:buClrTx/>
              <a:buSzTx/>
              <a:buFontTx/>
              <a:buNone/>
            </a:pP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水温高线圈通电 电磁壳体吸住衔铁 离合器接合</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pic>
        <p:nvPicPr>
          <p:cNvPr id="70660" name="Picture 4" descr="电磁式风扇离合器"/>
          <p:cNvPicPr>
            <a:picLocks noChangeAspect="1"/>
          </p:cNvPicPr>
          <p:nvPr>
            <p:ph sz="half" idx="2"/>
          </p:nvPr>
        </p:nvPicPr>
        <p:blipFill>
          <a:blip r:embed="rId1">
            <a:lum contrast="12000"/>
          </a:blip>
          <a:srcRect l="15053" t="6557" r="6764"/>
          <a:stretch>
            <a:fillRect/>
          </a:stretch>
        </p:blipFill>
        <p:spPr>
          <a:xfrm>
            <a:off x="3924300" y="981075"/>
            <a:ext cx="5010150" cy="5805488"/>
          </a:xfrm>
        </p:spPr>
      </p:pic>
      <p:sp>
        <p:nvSpPr>
          <p:cNvPr id="3" name="文本框 2"/>
          <p:cNvSpPr txBox="1"/>
          <p:nvPr/>
        </p:nvSpPr>
        <p:spPr>
          <a:xfrm>
            <a:off x="250825" y="271145"/>
            <a:ext cx="2685415" cy="521970"/>
          </a:xfrm>
          <a:prstGeom prst="rect">
            <a:avLst/>
          </a:prstGeom>
          <a:noFill/>
        </p:spPr>
        <p:txBody>
          <a:bodyPr wrap="none" rtlCol="0" anchor="t">
            <a:spAutoFit/>
          </a:bodyPr>
          <a:p>
            <a:r>
              <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sym typeface="+mn-ea"/>
              </a:rPr>
              <a:t>电磁风扇离合器</a:t>
            </a:r>
            <a:endPar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charRg st="0"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charRg st="6" end="2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charRg st="26" end="3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9">
                                            <p:txEl>
                                              <p:charRg st="39" end="4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9">
                                            <p:txEl>
                                              <p:charRg st="46" end="7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339">
                                            <p:txEl>
                                              <p:charRg st="72" end="9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Picture 1" descr="2007581094393372">
            <a:hlinkClick r:id="rId1"/>
          </p:cNvPr>
          <p:cNvPicPr>
            <a:picLocks noChangeAspect="1"/>
          </p:cNvPicPr>
          <p:nvPr/>
        </p:nvPicPr>
        <p:blipFill>
          <a:blip r:embed="rId2"/>
          <a:stretch>
            <a:fillRect/>
          </a:stretch>
        </p:blipFill>
        <p:spPr>
          <a:xfrm>
            <a:off x="4572000" y="1196975"/>
            <a:ext cx="4343400" cy="4030663"/>
          </a:xfrm>
          <a:prstGeom prst="rect">
            <a:avLst/>
          </a:prstGeom>
          <a:noFill/>
          <a:ln w="9525">
            <a:noFill/>
          </a:ln>
        </p:spPr>
      </p:pic>
      <p:pic>
        <p:nvPicPr>
          <p:cNvPr id="69634" name="Picture 2" descr="硅油式"/>
          <p:cNvPicPr>
            <a:picLocks noChangeAspect="1"/>
          </p:cNvPicPr>
          <p:nvPr>
            <p:ph sz="half" idx="2"/>
          </p:nvPr>
        </p:nvPicPr>
        <p:blipFill>
          <a:blip r:embed="rId3">
            <a:lum contrast="12000"/>
          </a:blip>
          <a:srcRect l="9520" r="17430"/>
          <a:stretch>
            <a:fillRect/>
          </a:stretch>
        </p:blipFill>
        <p:spPr>
          <a:xfrm>
            <a:off x="4384675" y="836613"/>
            <a:ext cx="4759325" cy="5876925"/>
          </a:xfrm>
        </p:spPr>
      </p:pic>
      <p:sp>
        <p:nvSpPr>
          <p:cNvPr id="13316" name="Rectangle 4"/>
          <p:cNvSpPr>
            <a:spLocks noGrp="1"/>
          </p:cNvSpPr>
          <p:nvPr>
            <p:ph type="body" sz="half" idx="1"/>
          </p:nvPr>
        </p:nvSpPr>
        <p:spPr>
          <a:xfrm>
            <a:off x="250825" y="981075"/>
            <a:ext cx="3816350" cy="5876925"/>
          </a:xfrm>
        </p:spPr>
        <p:txBody>
          <a:bodyPr vert="horz" wrap="square" lIns="91440" tIns="45720" rIns="91440" bIns="45720" anchor="t"/>
          <a:p>
            <a:pPr marL="0" eaLnBrk="1" latinLnBrk="0" hangingPunct="1">
              <a:lnSpc>
                <a:spcPct val="90000"/>
              </a:lnSpc>
              <a:spcBef>
                <a:spcPts val="0"/>
              </a:spcBef>
              <a:buClrTx/>
              <a:buSzTx/>
              <a:buFontTx/>
              <a:buNone/>
            </a:pPr>
            <a:r>
              <a:rPr lang="en-US" altLang="zh-CN" sz="2800" b="1" dirty="0">
                <a:solidFill>
                  <a:srgbClr val="000066"/>
                </a:solidFill>
                <a:effectLst>
                  <a:outerShdw blurRad="38100" dist="38100" dir="2700000" algn="tl">
                    <a:srgbClr val="000000">
                      <a:alpha val="43137"/>
                    </a:srgbClr>
                  </a:outerShdw>
                </a:effectLst>
                <a:ea typeface="楷体_GB2312" pitchFamily="49" charset="-122"/>
              </a:rPr>
              <a:t>     </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构造</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：壳体与前盖、主、被动板（进、回油孔）、阀片与感温器</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marL="0" eaLnBrk="1" latinLnBrk="0" hangingPunct="1">
              <a:lnSpc>
                <a:spcPct val="90000"/>
              </a:lnSpc>
              <a:spcBef>
                <a:spcPts val="0"/>
              </a:spcBef>
              <a:buClrTx/>
              <a:buSzTx/>
              <a:buFontTx/>
              <a:buNone/>
            </a:pPr>
            <a:r>
              <a:rPr lang="zh-CN" altLang="en-US"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工作原理</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marL="0" eaLnBrk="1" latinLnBrk="0" hangingPunct="1">
              <a:lnSpc>
                <a:spcPct val="90000"/>
              </a:lnSpc>
              <a:spcBef>
                <a:spcPts val="0"/>
              </a:spcBef>
              <a:buClrTx/>
              <a:buSzTx/>
              <a:buFontTx/>
              <a:buNone/>
            </a:pP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温度低，感温器不变阀片不动，进油孔关工作腔无油，离合器分离；</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marL="0" eaLnBrk="1" latinLnBrk="0" hangingPunct="1">
              <a:lnSpc>
                <a:spcPct val="90000"/>
              </a:lnSpc>
              <a:spcBef>
                <a:spcPts val="0"/>
              </a:spcBef>
              <a:buClrTx/>
              <a:buSzTx/>
              <a:buFontTx/>
              <a:buNone/>
            </a:pP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温度高，感温器变形阀片转动，进油孔开工作腔进油，离合器接合。</a:t>
            </a:r>
            <a:endParaRPr lang="zh-CN" altLang="en-US" sz="2800" b="1" dirty="0">
              <a:ea typeface="楷体_GB2312" pitchFamily="49" charset="-122"/>
            </a:endParaRPr>
          </a:p>
        </p:txBody>
      </p:sp>
      <p:sp>
        <p:nvSpPr>
          <p:cNvPr id="3" name="文本框 2"/>
          <p:cNvSpPr txBox="1"/>
          <p:nvPr/>
        </p:nvSpPr>
        <p:spPr>
          <a:xfrm>
            <a:off x="427990" y="288290"/>
            <a:ext cx="1791970" cy="368300"/>
          </a:xfrm>
          <a:prstGeom prst="rect">
            <a:avLst/>
          </a:prstGeom>
          <a:noFill/>
        </p:spPr>
        <p:txBody>
          <a:bodyPr wrap="none" rtlCol="0" anchor="t">
            <a:spAutoFit/>
          </a:bodyPr>
          <a:p>
            <a:r>
              <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sym typeface="+mn-ea"/>
              </a:rPr>
              <a:t>硅油风扇离合器</a:t>
            </a:r>
            <a:endParaRPr lang="zh-CN" altLang="en-US" sz="2800" b="1" dirty="0">
              <a:solidFill>
                <a:srgbClr val="FF0000"/>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69634"/>
                                        </p:tgtEl>
                                        <p:attrNameLst>
                                          <p:attrName>style.visibility</p:attrName>
                                        </p:attrNameLst>
                                      </p:cBhvr>
                                      <p:to>
                                        <p:strVal val="visible"/>
                                      </p:to>
                                    </p:set>
                                    <p:animEffect transition="in" filter="blinds(horizontal)">
                                      <p:cBhvr>
                                        <p:cTn id="11" dur="500"/>
                                        <p:tgtEl>
                                          <p:spTgt spid="6963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316">
                                            <p:txEl>
                                              <p:charRg st="0" end="3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316">
                                            <p:txEl>
                                              <p:charRg st="31" end="38"/>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316">
                                            <p:txEl>
                                              <p:charRg st="38" end="7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316">
                                            <p:txEl>
                                              <p:charRg st="71" end="10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101600" y="197485"/>
            <a:ext cx="6833235" cy="808355"/>
          </a:xfrm>
        </p:spPr>
        <p:txBody>
          <a:bodyPr vert="horz" wrap="square" lIns="91440" tIns="45720" rIns="91440" bIns="45720" anchor="ctr"/>
          <a:p>
            <a:pPr algn="l"/>
            <a:r>
              <a:rPr lang="en-US" altLang="zh-CN" sz="24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3.3.9</a:t>
            </a:r>
            <a:r>
              <a:rPr sz="24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温度显示，警告灯，冷却液液位</a:t>
            </a:r>
            <a:endParaRPr sz="24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4" name="图片 3"/>
          <p:cNvPicPr>
            <a:picLocks noChangeAspect="1"/>
          </p:cNvPicPr>
          <p:nvPr/>
        </p:nvPicPr>
        <p:blipFill>
          <a:blip r:embed="rId1"/>
          <a:stretch>
            <a:fillRect/>
          </a:stretch>
        </p:blipFill>
        <p:spPr>
          <a:xfrm>
            <a:off x="4208145" y="2498725"/>
            <a:ext cx="4057650" cy="2028825"/>
          </a:xfrm>
          <a:prstGeom prst="rect">
            <a:avLst/>
          </a:prstGeom>
        </p:spPr>
      </p:pic>
      <p:sp>
        <p:nvSpPr>
          <p:cNvPr id="5" name="文本框 4"/>
          <p:cNvSpPr txBox="1"/>
          <p:nvPr/>
        </p:nvSpPr>
        <p:spPr>
          <a:xfrm>
            <a:off x="388620" y="1005840"/>
            <a:ext cx="7825740" cy="1938020"/>
          </a:xfrm>
          <a:prstGeom prst="rect">
            <a:avLst/>
          </a:prstGeom>
          <a:noFill/>
        </p:spPr>
        <p:txBody>
          <a:bodyPr wrap="square" rtlCol="0" anchor="t">
            <a:spAutoFit/>
          </a:bodyPr>
          <a:p>
            <a:r>
              <a:rPr lang="zh-CN" altLang="en-US"/>
              <a:t>       </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冷却液温度由温度显示器监控。冷却液温度用一个NTC（负温度系数）电阻来测量，然后将信号继续传输给温度显示器。</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冷却液液位由电阻传感器测定。在此测量两个金属销之间的电阻。冷却液液位正常时两金属销完全浸在冷却液中。两销之间的电阻很小。冷却液液位下降时，两销之间的电阻上升。组合仪表电子装置接通警告灯。</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pic>
        <p:nvPicPr>
          <p:cNvPr id="6" name="图片 5"/>
          <p:cNvPicPr>
            <a:picLocks noChangeAspect="1"/>
          </p:cNvPicPr>
          <p:nvPr/>
        </p:nvPicPr>
        <p:blipFill>
          <a:blip r:embed="rId2"/>
          <a:stretch>
            <a:fillRect/>
          </a:stretch>
        </p:blipFill>
        <p:spPr>
          <a:xfrm>
            <a:off x="786130" y="2943860"/>
            <a:ext cx="3170555" cy="1717040"/>
          </a:xfrm>
          <a:prstGeom prst="rect">
            <a:avLst/>
          </a:prstGeom>
        </p:spPr>
      </p:pic>
      <p:pic>
        <p:nvPicPr>
          <p:cNvPr id="7" name="图片 6"/>
          <p:cNvPicPr>
            <a:picLocks noChangeAspect="1"/>
          </p:cNvPicPr>
          <p:nvPr/>
        </p:nvPicPr>
        <p:blipFill>
          <a:blip r:embed="rId3"/>
          <a:stretch>
            <a:fillRect/>
          </a:stretch>
        </p:blipFill>
        <p:spPr>
          <a:xfrm>
            <a:off x="5283835" y="4458970"/>
            <a:ext cx="2290445" cy="2092325"/>
          </a:xfrm>
          <a:prstGeom prst="rect">
            <a:avLst/>
          </a:prstGeom>
        </p:spPr>
      </p:pic>
      <p:pic>
        <p:nvPicPr>
          <p:cNvPr id="10" name="图片 9"/>
          <p:cNvPicPr>
            <a:picLocks noChangeAspect="1"/>
          </p:cNvPicPr>
          <p:nvPr/>
        </p:nvPicPr>
        <p:blipFill>
          <a:blip r:embed="rId4"/>
          <a:stretch>
            <a:fillRect/>
          </a:stretch>
        </p:blipFill>
        <p:spPr>
          <a:xfrm>
            <a:off x="749300" y="4660900"/>
            <a:ext cx="3244215" cy="1959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685800" y="38100"/>
            <a:ext cx="7772400" cy="1143000"/>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3.1</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冷却系统的任务</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5" name="文本框 4"/>
          <p:cNvSpPr txBox="1"/>
          <p:nvPr/>
        </p:nvSpPr>
        <p:spPr>
          <a:xfrm>
            <a:off x="107950" y="1181100"/>
            <a:ext cx="8781415" cy="829945"/>
          </a:xfrm>
          <a:prstGeom prst="rect">
            <a:avLst/>
          </a:prstGeom>
          <a:noFill/>
        </p:spPr>
        <p:txBody>
          <a:bodyPr wrap="square" rtlCol="0" anchor="t">
            <a:spAutoFit/>
          </a:bodyPr>
          <a:p>
            <a:pPr eaLnBrk="1" hangingPunct="1">
              <a:buNone/>
            </a:pPr>
            <a:r>
              <a:rPr lang="en-US" altLang="zh-CN" sz="24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发动机冷却系统使发动机得到适度的冷却，并保持其在最适宜地温度范围内工作。</a:t>
            </a:r>
            <a:r>
              <a:rPr lang="zh-CN" altLang="en-US" dirty="0">
                <a:solidFill>
                  <a:srgbClr val="FF3300"/>
                </a:solidFill>
                <a:latin typeface="楷体_GB2312" pitchFamily="49" charset="-122"/>
                <a:ea typeface="楷体_GB2312" pitchFamily="49" charset="-122"/>
                <a:sym typeface="+mn-ea"/>
              </a:rPr>
              <a:t> </a:t>
            </a:r>
            <a:endParaRPr lang="zh-CN" altLang="en-US"/>
          </a:p>
        </p:txBody>
      </p:sp>
      <p:sp>
        <p:nvSpPr>
          <p:cNvPr id="1403906" name="矩形 1403905"/>
          <p:cNvSpPr/>
          <p:nvPr/>
        </p:nvSpPr>
        <p:spPr>
          <a:xfrm>
            <a:off x="181610" y="2095500"/>
            <a:ext cx="8780780" cy="1323975"/>
          </a:xfrm>
          <a:prstGeom prst="rect">
            <a:avLst/>
          </a:prstGeom>
          <a:noFill/>
          <a:ln w="12700">
            <a:noFill/>
          </a:ln>
        </p:spPr>
        <p:txBody>
          <a:bodyPr lIns="0" tIns="0" rIns="0" bIns="0"/>
          <a:lstStyle>
            <a:lvl1pPr marL="0" lvl="0" indent="0" algn="l" defTabSz="917575" rtl="0" eaLnBrk="1" fontAlgn="base" latinLnBrk="0" hangingPunct="1">
              <a:lnSpc>
                <a:spcPct val="95000"/>
              </a:lnSpc>
              <a:spcBef>
                <a:spcPct val="0"/>
              </a:spcBef>
              <a:spcAft>
                <a:spcPct val="0"/>
              </a:spcAft>
              <a:buClrTx/>
              <a:buSzTx/>
              <a:buFontTx/>
              <a:buNone/>
              <a:defRPr sz="3800" b="1" u="none" kern="1200" baseline="0">
                <a:solidFill>
                  <a:schemeClr val="bg2"/>
                </a:solidFill>
                <a:latin typeface="BMWTypeRegular" panose="020B0604020202020204" pitchFamily="34" charset="0"/>
                <a:ea typeface="宋体" panose="02010600030101010101" pitchFamily="2" charset="-122"/>
              </a:defRPr>
            </a:lvl1pPr>
            <a:lvl2pPr marL="161925" lvl="1"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2pPr>
            <a:lvl3pPr marL="323850" lvl="2"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3pPr>
            <a:lvl4pPr marL="485775" lvl="3"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4pPr>
            <a:lvl5pPr marL="647700" lvl="4"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5pPr>
          </a:lstStyle>
          <a:p>
            <a:pPr marL="482600" lvl="0" indent="-482600" defTabSz="2095500">
              <a:lnSpc>
                <a:spcPct val="120000"/>
              </a:lnSpc>
              <a:buClr>
                <a:srgbClr val="3333CC"/>
              </a:buClr>
              <a:buFont typeface="Wingdings" panose="05000000000000000000" pitchFamily="2" charset="2"/>
              <a:buChar char="Ø"/>
            </a:pPr>
            <a:r>
              <a:rPr lang="zh-CN" altLang="en-US" sz="2000">
                <a:solidFill>
                  <a:srgbClr val="FF0000"/>
                </a:solidFill>
                <a:effectLst>
                  <a:outerShdw blurRad="38100" dist="38100" dir="2700000" algn="tl">
                    <a:srgbClr val="000000">
                      <a:alpha val="43137"/>
                    </a:srgbClr>
                  </a:outerShdw>
                </a:effectLst>
                <a:sym typeface="+mn-ea"/>
              </a:rPr>
              <a:t>使活塞和气缸等发动机部件的热负荷保持在限值范围内且不造成材料损坏</a:t>
            </a:r>
            <a:endParaRPr lang="zh-CN" altLang="en-US" sz="20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000">
                <a:solidFill>
                  <a:srgbClr val="FF0000"/>
                </a:solidFill>
                <a:effectLst>
                  <a:outerShdw blurRad="38100" dist="38100" dir="2700000" algn="tl">
                    <a:srgbClr val="000000">
                      <a:alpha val="43137"/>
                    </a:srgbClr>
                  </a:outerShdw>
                </a:effectLst>
                <a:sym typeface="+mn-ea"/>
              </a:rPr>
              <a:t>润滑油不被炽热的发动机部件蒸发掉或烧毁且不会因温度过高而丧失其润滑性能</a:t>
            </a:r>
            <a:endParaRPr lang="zh-CN" altLang="en-US" sz="20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000">
                <a:solidFill>
                  <a:srgbClr val="FF0000"/>
                </a:solidFill>
                <a:effectLst>
                  <a:outerShdw blurRad="38100" dist="38100" dir="2700000" algn="tl">
                    <a:srgbClr val="000000">
                      <a:alpha val="43137"/>
                    </a:srgbClr>
                  </a:outerShdw>
                </a:effectLst>
                <a:sym typeface="+mn-ea"/>
              </a:rPr>
              <a:t>燃油不会因炽热的部件而自燃</a:t>
            </a:r>
            <a:endParaRPr lang="zh-CN" altLang="en-US" sz="2000">
              <a:solidFill>
                <a:srgbClr val="FF0000"/>
              </a:solidFill>
              <a:effectLst>
                <a:outerShdw blurRad="38100" dist="38100" dir="2700000" algn="tl">
                  <a:srgbClr val="000000">
                    <a:alpha val="43137"/>
                  </a:srgbClr>
                </a:outerShdw>
              </a:effectLst>
              <a:sym typeface="+mn-ea"/>
            </a:endParaRPr>
          </a:p>
          <a:p>
            <a:pPr lvl="0" defTabSz="2095500">
              <a:lnSpc>
                <a:spcPct val="120000"/>
              </a:lnSpc>
              <a:buClr>
                <a:srgbClr val="3333CC"/>
              </a:buClr>
              <a:buFont typeface="Wingdings" panose="05000000000000000000" pitchFamily="2" charset="2"/>
            </a:pPr>
            <a:endParaRPr lang="zh-CN" altLang="en-US" sz="2000">
              <a:solidFill>
                <a:srgbClr val="FF0000"/>
              </a:solidFill>
              <a:effectLst>
                <a:outerShdw blurRad="38100" dist="38100" dir="2700000" algn="tl">
                  <a:srgbClr val="000000">
                    <a:alpha val="43137"/>
                  </a:srgbClr>
                </a:outerShdw>
              </a:effectLst>
            </a:endParaRPr>
          </a:p>
          <a:p>
            <a:pPr lvl="0" defTabSz="2095500">
              <a:lnSpc>
                <a:spcPct val="120000"/>
              </a:lnSpc>
              <a:buClr>
                <a:srgbClr val="3333CC"/>
              </a:buClr>
              <a:buFont typeface="Wingdings" panose="05000000000000000000" pitchFamily="2" charset="2"/>
            </a:pPr>
            <a:endParaRPr lang="zh-CN" altLang="en-US" sz="2000">
              <a:solidFill>
                <a:srgbClr val="FF0000"/>
              </a:solidFill>
              <a:effectLst>
                <a:outerShdw blurRad="38100" dist="38100" dir="2700000" algn="tl">
                  <a:srgbClr val="000000">
                    <a:alpha val="43137"/>
                  </a:srgbClr>
                </a:outerShdw>
              </a:effectLst>
            </a:endParaRPr>
          </a:p>
        </p:txBody>
      </p:sp>
      <p:pic>
        <p:nvPicPr>
          <p:cNvPr id="6" name="图片 5"/>
          <p:cNvPicPr>
            <a:picLocks noChangeAspect="1"/>
          </p:cNvPicPr>
          <p:nvPr/>
        </p:nvPicPr>
        <p:blipFill>
          <a:blip r:embed="rId1"/>
          <a:stretch>
            <a:fillRect/>
          </a:stretch>
        </p:blipFill>
        <p:spPr>
          <a:xfrm>
            <a:off x="464820" y="3590290"/>
            <a:ext cx="3316605" cy="3079750"/>
          </a:xfrm>
          <a:prstGeom prst="rect">
            <a:avLst/>
          </a:prstGeom>
        </p:spPr>
      </p:pic>
      <p:pic>
        <p:nvPicPr>
          <p:cNvPr id="7" name="图片 6"/>
          <p:cNvPicPr>
            <a:picLocks noChangeAspect="1"/>
          </p:cNvPicPr>
          <p:nvPr/>
        </p:nvPicPr>
        <p:blipFill>
          <a:blip r:embed="rId2"/>
          <a:stretch>
            <a:fillRect/>
          </a:stretch>
        </p:blipFill>
        <p:spPr>
          <a:xfrm>
            <a:off x="4704080" y="3679825"/>
            <a:ext cx="2657475" cy="27813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39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906" grpId="0"/>
      <p:bldP spid="140390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8435" y="679450"/>
            <a:ext cx="9042400" cy="1630045"/>
          </a:xfrm>
          <a:prstGeom prst="rect">
            <a:avLst/>
          </a:prstGeom>
          <a:noFill/>
        </p:spPr>
        <p:txBody>
          <a:bodyPr wrap="square" rtlCol="0" anchor="t">
            <a:spAutoFit/>
          </a:bodyPr>
          <a:p>
            <a:r>
              <a:rPr lang="en-US" altLang="zh-CN"/>
              <a:t>    </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在双回路冷却系统中冷却液分别在两个回路循环运行：</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三分之一的冷却液流向气缸体内的气缸，三分之二的冷却液流向气缸盖内的燃烧室。</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为此需要两个在不同温度时打开的节温器。</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冷却液循环回路中集成了废气再循环电磁阀。以此防止温度过高。</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3075" name="Rectangle 8"/>
          <p:cNvSpPr>
            <a:spLocks noGrp="1"/>
          </p:cNvSpPr>
          <p:nvPr>
            <p:ph type="title"/>
          </p:nvPr>
        </p:nvSpPr>
        <p:spPr>
          <a:xfrm>
            <a:off x="101600" y="51435"/>
            <a:ext cx="6833235"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3.4   </a:t>
            </a:r>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双回路冷却系统</a:t>
            </a:r>
            <a:endPar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5" name="图片 4"/>
          <p:cNvPicPr>
            <a:picLocks noChangeAspect="1"/>
          </p:cNvPicPr>
          <p:nvPr/>
        </p:nvPicPr>
        <p:blipFill>
          <a:blip r:embed="rId1"/>
          <a:stretch>
            <a:fillRect/>
          </a:stretch>
        </p:blipFill>
        <p:spPr>
          <a:xfrm>
            <a:off x="2687320" y="2355850"/>
            <a:ext cx="6334125" cy="3502660"/>
          </a:xfrm>
          <a:prstGeom prst="rect">
            <a:avLst/>
          </a:prstGeom>
        </p:spPr>
      </p:pic>
      <p:sp>
        <p:nvSpPr>
          <p:cNvPr id="6" name="文本框 5"/>
          <p:cNvSpPr txBox="1"/>
          <p:nvPr/>
        </p:nvSpPr>
        <p:spPr>
          <a:xfrm>
            <a:off x="147320" y="2538095"/>
            <a:ext cx="2540000" cy="3138170"/>
          </a:xfrm>
          <a:prstGeom prst="rect">
            <a:avLst/>
          </a:prstGeom>
          <a:noFill/>
        </p:spPr>
        <p:txBody>
          <a:bodyPr wrap="square" rtlCol="0" anchor="t">
            <a:spAutoFit/>
          </a:bodyPr>
          <a:p>
            <a:r>
              <a:rPr lang="zh-CN" altLang="en-US">
                <a:solidFill>
                  <a:srgbClr val="FF0000"/>
                </a:solidFill>
                <a:effectLst>
                  <a:outerShdw blurRad="38100" dist="38100" dir="2700000" algn="tl">
                    <a:srgbClr val="000000">
                      <a:alpha val="43137"/>
                    </a:srgbClr>
                  </a:outerShdw>
                </a:effectLst>
              </a:rPr>
              <a:t>双回路冷却系统的优点：</a:t>
            </a:r>
            <a:endParaRPr lang="zh-CN" altLang="en-US">
              <a:solidFill>
                <a:srgbClr val="FF0000"/>
              </a:solidFill>
              <a:effectLst>
                <a:outerShdw blurRad="38100" dist="38100" dir="2700000" algn="tl">
                  <a:srgbClr val="000000">
                    <a:alpha val="43137"/>
                  </a:srgbClr>
                </a:outerShdw>
              </a:effectLst>
            </a:endParaRPr>
          </a:p>
          <a:p>
            <a:r>
              <a:rPr lang="zh-CN" altLang="en-US">
                <a:solidFill>
                  <a:srgbClr val="FF0000"/>
                </a:solidFill>
                <a:effectLst>
                  <a:outerShdw blurRad="38100" dist="38100" dir="2700000" algn="tl">
                    <a:srgbClr val="000000">
                      <a:alpha val="43137"/>
                    </a:srgbClr>
                  </a:outerShdw>
                </a:effectLst>
                <a:latin typeface="Calibri" panose="020F0502020204030204" pitchFamily="34" charset="0"/>
              </a:rPr>
              <a:t>①</a:t>
            </a:r>
            <a:r>
              <a:rPr lang="zh-CN" altLang="en-US">
                <a:solidFill>
                  <a:srgbClr val="FF0000"/>
                </a:solidFill>
                <a:effectLst>
                  <a:outerShdw blurRad="38100" dist="38100" dir="2700000" algn="tl">
                    <a:srgbClr val="000000">
                      <a:alpha val="43137"/>
                    </a:srgbClr>
                  </a:outerShdw>
                </a:effectLst>
              </a:rPr>
              <a:t>气缸体升温更快。</a:t>
            </a:r>
            <a:endParaRPr lang="zh-CN" altLang="en-US">
              <a:solidFill>
                <a:srgbClr val="FF0000"/>
              </a:solidFill>
              <a:effectLst>
                <a:outerShdw blurRad="38100" dist="38100" dir="2700000" algn="tl">
                  <a:srgbClr val="000000">
                    <a:alpha val="43137"/>
                  </a:srgbClr>
                </a:outerShdw>
              </a:effectLst>
            </a:endParaRPr>
          </a:p>
          <a:p>
            <a:r>
              <a:rPr lang="zh-CN" altLang="en-US">
                <a:solidFill>
                  <a:srgbClr val="FF0000"/>
                </a:solidFill>
                <a:effectLst>
                  <a:outerShdw blurRad="38100" dist="38100" dir="2700000" algn="tl">
                    <a:srgbClr val="000000">
                      <a:alpha val="43137"/>
                    </a:srgbClr>
                  </a:outerShdw>
                </a:effectLst>
                <a:latin typeface="Calibri" panose="020F0502020204030204" pitchFamily="34" charset="0"/>
              </a:rPr>
              <a:t>②</a:t>
            </a:r>
            <a:r>
              <a:rPr lang="zh-CN" altLang="en-US">
                <a:solidFill>
                  <a:srgbClr val="FF0000"/>
                </a:solidFill>
                <a:effectLst>
                  <a:outerShdw blurRad="38100" dist="38100" dir="2700000" algn="tl">
                    <a:srgbClr val="000000">
                      <a:alpha val="43137"/>
                    </a:srgbClr>
                  </a:outerShdw>
                </a:effectLst>
              </a:rPr>
              <a:t>通过气缸体中的较高温度可以减少曲轴</a:t>
            </a:r>
            <a:r>
              <a:rPr lang="zh-CN" altLang="en-US">
                <a:solidFill>
                  <a:srgbClr val="FF0000"/>
                </a:solidFill>
                <a:effectLst>
                  <a:outerShdw blurRad="38100" dist="38100" dir="2700000" algn="tl">
                    <a:srgbClr val="000000">
                      <a:alpha val="43137"/>
                    </a:srgbClr>
                  </a:outerShdw>
                </a:effectLst>
              </a:rPr>
              <a:t>运转的摩擦。</a:t>
            </a:r>
            <a:endParaRPr lang="zh-CN" altLang="en-US">
              <a:solidFill>
                <a:srgbClr val="FF0000"/>
              </a:solidFill>
              <a:effectLst>
                <a:outerShdw blurRad="38100" dist="38100" dir="2700000" algn="tl">
                  <a:srgbClr val="000000">
                    <a:alpha val="43137"/>
                  </a:srgbClr>
                </a:outerShdw>
              </a:effectLst>
            </a:endParaRPr>
          </a:p>
          <a:p>
            <a:r>
              <a:rPr lang="zh-CN" altLang="en-US">
                <a:solidFill>
                  <a:srgbClr val="FF0000"/>
                </a:solidFill>
                <a:effectLst>
                  <a:outerShdw blurRad="38100" dist="38100" dir="2700000" algn="tl">
                    <a:srgbClr val="000000">
                      <a:alpha val="43137"/>
                    </a:srgbClr>
                  </a:outerShdw>
                </a:effectLst>
                <a:latin typeface="Calibri" panose="020F0502020204030204" pitchFamily="34" charset="0"/>
              </a:rPr>
              <a:t>③</a:t>
            </a:r>
            <a:r>
              <a:rPr lang="zh-CN" altLang="en-US">
                <a:solidFill>
                  <a:srgbClr val="FF0000"/>
                </a:solidFill>
                <a:effectLst>
                  <a:outerShdw blurRad="38100" dist="38100" dir="2700000" algn="tl">
                    <a:srgbClr val="000000">
                      <a:alpha val="43137"/>
                    </a:srgbClr>
                  </a:outerShdw>
                </a:effectLst>
              </a:rPr>
              <a:t>通过气缸盖中较低的温度可以更好地冷却燃烧室。</a:t>
            </a:r>
            <a:endParaRPr lang="zh-CN" altLang="en-US">
              <a:solidFill>
                <a:srgbClr val="FF0000"/>
              </a:solidFill>
              <a:effectLst>
                <a:outerShdw blurRad="38100" dist="38100" dir="2700000" algn="tl">
                  <a:srgbClr val="000000">
                    <a:alpha val="43137"/>
                  </a:srgbClr>
                </a:outerShdw>
              </a:effectLst>
            </a:endParaRPr>
          </a:p>
          <a:p>
            <a:r>
              <a:rPr lang="zh-CN" altLang="en-US">
                <a:solidFill>
                  <a:srgbClr val="FF0000"/>
                </a:solidFill>
                <a:effectLst>
                  <a:outerShdw blurRad="38100" dist="38100" dir="2700000" algn="tl">
                    <a:srgbClr val="000000">
                      <a:alpha val="43137"/>
                    </a:srgbClr>
                  </a:outerShdw>
                </a:effectLst>
                <a:latin typeface="Calibri" panose="020F0502020204030204" pitchFamily="34" charset="0"/>
              </a:rPr>
              <a:t>④</a:t>
            </a:r>
            <a:r>
              <a:rPr lang="zh-CN" altLang="en-US">
                <a:solidFill>
                  <a:srgbClr val="FF0000"/>
                </a:solidFill>
                <a:effectLst>
                  <a:outerShdw blurRad="38100" dist="38100" dir="2700000" algn="tl">
                    <a:srgbClr val="000000">
                      <a:alpha val="43137"/>
                    </a:srgbClr>
                  </a:outerShdw>
                </a:effectLst>
              </a:rPr>
              <a:t>更好的气缸盖冷却可以在改善充气的同时降</a:t>
            </a:r>
            <a:endParaRPr lang="zh-CN" altLang="en-US">
              <a:solidFill>
                <a:srgbClr val="FF0000"/>
              </a:solidFill>
              <a:effectLst>
                <a:outerShdw blurRad="38100" dist="38100" dir="2700000" algn="tl">
                  <a:srgbClr val="000000">
                    <a:alpha val="43137"/>
                  </a:srgbClr>
                </a:outerShdw>
              </a:effectLst>
            </a:endParaRPr>
          </a:p>
          <a:p>
            <a:r>
              <a:rPr lang="zh-CN" altLang="en-US">
                <a:solidFill>
                  <a:srgbClr val="FF0000"/>
                </a:solidFill>
                <a:effectLst>
                  <a:outerShdw blurRad="38100" dist="38100" dir="2700000" algn="tl">
                    <a:srgbClr val="000000">
                      <a:alpha val="43137"/>
                    </a:srgbClr>
                  </a:outerShdw>
                </a:effectLst>
              </a:rPr>
              <a:t>低爆燃的危险。</a:t>
            </a:r>
            <a:endParaRPr lang="zh-CN" altLang="en-US">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90805"/>
            <a:ext cx="3535680" cy="460375"/>
          </a:xfrm>
          <a:prstGeom prst="rect">
            <a:avLst/>
          </a:prstGeom>
          <a:noFill/>
        </p:spPr>
        <p:txBody>
          <a:bodyPr wrap="none" rtlCol="0" anchor="t">
            <a:spAutoFit/>
          </a:bodyPr>
          <a:p>
            <a:r>
              <a:rPr lang="en-US" altLang="zh-CN" sz="2400" b="1" dirty="0">
                <a:solidFill>
                  <a:srgbClr val="C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双回路冷却系统</a:t>
            </a:r>
            <a:r>
              <a:rPr lang="zh-CN" altLang="en-US" sz="2400" b="1" dirty="0">
                <a:solidFill>
                  <a:srgbClr val="C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控制过程</a:t>
            </a:r>
            <a:endParaRPr lang="zh-CN" altLang="en-US" sz="2400" b="1" dirty="0">
              <a:solidFill>
                <a:srgbClr val="C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endParaRPr>
          </a:p>
        </p:txBody>
      </p:sp>
      <p:pic>
        <p:nvPicPr>
          <p:cNvPr id="3" name="图片 2"/>
          <p:cNvPicPr>
            <a:picLocks noChangeAspect="1"/>
          </p:cNvPicPr>
          <p:nvPr/>
        </p:nvPicPr>
        <p:blipFill>
          <a:blip r:embed="rId1"/>
          <a:stretch>
            <a:fillRect/>
          </a:stretch>
        </p:blipFill>
        <p:spPr>
          <a:xfrm>
            <a:off x="368935" y="1708150"/>
            <a:ext cx="2505075" cy="2857500"/>
          </a:xfrm>
          <a:prstGeom prst="rect">
            <a:avLst/>
          </a:prstGeom>
        </p:spPr>
      </p:pic>
      <p:pic>
        <p:nvPicPr>
          <p:cNvPr id="5" name="图片 4"/>
          <p:cNvPicPr>
            <a:picLocks noChangeAspect="1"/>
          </p:cNvPicPr>
          <p:nvPr/>
        </p:nvPicPr>
        <p:blipFill>
          <a:blip r:embed="rId2"/>
          <a:stretch>
            <a:fillRect/>
          </a:stretch>
        </p:blipFill>
        <p:spPr>
          <a:xfrm>
            <a:off x="3296285" y="1708150"/>
            <a:ext cx="2447925" cy="2828925"/>
          </a:xfrm>
          <a:prstGeom prst="rect">
            <a:avLst/>
          </a:prstGeom>
        </p:spPr>
      </p:pic>
      <p:pic>
        <p:nvPicPr>
          <p:cNvPr id="6" name="图片 5"/>
          <p:cNvPicPr>
            <a:picLocks noChangeAspect="1"/>
          </p:cNvPicPr>
          <p:nvPr/>
        </p:nvPicPr>
        <p:blipFill>
          <a:blip r:embed="rId3"/>
          <a:stretch>
            <a:fillRect/>
          </a:stretch>
        </p:blipFill>
        <p:spPr>
          <a:xfrm>
            <a:off x="6482080" y="1708150"/>
            <a:ext cx="2409825" cy="2838450"/>
          </a:xfrm>
          <a:prstGeom prst="rect">
            <a:avLst/>
          </a:prstGeom>
        </p:spPr>
      </p:pic>
      <p:sp>
        <p:nvSpPr>
          <p:cNvPr id="7" name="文本框 6"/>
          <p:cNvSpPr txBox="1"/>
          <p:nvPr/>
        </p:nvSpPr>
        <p:spPr>
          <a:xfrm>
            <a:off x="368935" y="1104900"/>
            <a:ext cx="2540000" cy="460375"/>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温度在87</a:t>
            </a:r>
            <a:r>
              <a:rPr lang="zh-CN" altLang="en-US" sz="2400" b="1" baseline="30000"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0</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C以下</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8" name="文本框 7"/>
          <p:cNvSpPr txBox="1"/>
          <p:nvPr/>
        </p:nvSpPr>
        <p:spPr>
          <a:xfrm>
            <a:off x="0" y="4565650"/>
            <a:ext cx="2565400" cy="1814830"/>
          </a:xfrm>
          <a:prstGeom prst="rect">
            <a:avLst/>
          </a:prstGeom>
          <a:noFill/>
        </p:spPr>
        <p:txBody>
          <a:bodyPr wrap="square" rtlCol="0" anchor="t">
            <a:spAutoFit/>
          </a:bodyPr>
          <a:p>
            <a:r>
              <a:rPr lang="zh-CN" altLang="en-US" sz="1400">
                <a:effectLst>
                  <a:outerShdw blurRad="38100" dist="38100" dir="2700000" algn="tl">
                    <a:srgbClr val="000000">
                      <a:alpha val="43137"/>
                    </a:srgbClr>
                  </a:outerShdw>
                </a:effectLst>
              </a:rPr>
              <a:t>两个节温器处于关闭状态。发动机升温更快。冷却液从冷却液泵流向气缸（燃烧室）再流向冷却液调节器壳体2：</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rPr>
              <a:t>→</a:t>
            </a:r>
            <a:r>
              <a:rPr lang="zh-CN" altLang="en-US" sz="1400">
                <a:effectLst>
                  <a:outerShdw blurRad="38100" dist="38100" dir="2700000" algn="tl">
                    <a:srgbClr val="000000">
                      <a:alpha val="43137"/>
                    </a:srgbClr>
                  </a:outerShdw>
                </a:effectLst>
              </a:rPr>
              <a:t>暖风热交换器</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机油冷却器</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废气再循环阀+补液罐</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流向冷却液泵</a:t>
            </a:r>
            <a:endParaRPr lang="zh-CN" altLang="en-US" sz="1400">
              <a:effectLst>
                <a:outerShdw blurRad="38100" dist="38100" dir="2700000" algn="tl">
                  <a:srgbClr val="000000">
                    <a:alpha val="43137"/>
                  </a:srgbClr>
                </a:outerShdw>
              </a:effectLst>
            </a:endParaRPr>
          </a:p>
        </p:txBody>
      </p:sp>
      <p:sp>
        <p:nvSpPr>
          <p:cNvPr id="9" name="文本框 8"/>
          <p:cNvSpPr txBox="1"/>
          <p:nvPr/>
        </p:nvSpPr>
        <p:spPr>
          <a:xfrm>
            <a:off x="3347720" y="1104900"/>
            <a:ext cx="2805430" cy="460375"/>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温度在87</a:t>
            </a:r>
            <a:r>
              <a:rPr lang="zh-CN" altLang="en-US" sz="2400" b="1" dirty="0">
                <a:solidFill>
                  <a:srgbClr val="3333FF"/>
                </a:solidFill>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105</a:t>
            </a:r>
            <a:r>
              <a:rPr lang="en-US" altLang="zh-CN" sz="2400" b="1" baseline="30000"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0</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C</a:t>
            </a:r>
            <a:endParaRPr lang="zh-CN" altLang="en-US"/>
          </a:p>
        </p:txBody>
      </p:sp>
      <p:sp>
        <p:nvSpPr>
          <p:cNvPr id="10" name="文本框 9"/>
          <p:cNvSpPr txBox="1"/>
          <p:nvPr/>
        </p:nvSpPr>
        <p:spPr>
          <a:xfrm>
            <a:off x="6086475" y="1104900"/>
            <a:ext cx="2805430" cy="460375"/>
          </a:xfrm>
          <a:prstGeom prst="rect">
            <a:avLst/>
          </a:prstGeom>
          <a:noFill/>
        </p:spPr>
        <p:txBody>
          <a:bodyPr wrap="square" rtlCol="0" anchor="t">
            <a:spAutoFit/>
          </a:bodyPr>
          <a:p>
            <a:r>
              <a:rPr lang="en-US" altLang="zh-CN"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温度超过</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105</a:t>
            </a:r>
            <a:r>
              <a:rPr lang="en-US" altLang="zh-CN" sz="2400" b="1" baseline="30000"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0</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C</a:t>
            </a:r>
            <a:endParaRPr lang="zh-CN" altLang="en-US"/>
          </a:p>
        </p:txBody>
      </p:sp>
      <p:sp>
        <p:nvSpPr>
          <p:cNvPr id="11" name="文本框 10"/>
          <p:cNvSpPr txBox="1"/>
          <p:nvPr/>
        </p:nvSpPr>
        <p:spPr>
          <a:xfrm>
            <a:off x="2908935" y="4469765"/>
            <a:ext cx="2733675" cy="2245360"/>
          </a:xfrm>
          <a:prstGeom prst="rect">
            <a:avLst/>
          </a:prstGeom>
          <a:noFill/>
        </p:spPr>
        <p:txBody>
          <a:bodyPr wrap="square" rtlCol="0" anchor="t">
            <a:spAutoFit/>
          </a:bodyPr>
          <a:p>
            <a:r>
              <a:rPr lang="zh-CN" altLang="en-US" sz="1400" b="1">
                <a:effectLst>
                  <a:outerShdw blurRad="38100" dist="38100" dir="2700000" algn="tl">
                    <a:srgbClr val="000000">
                      <a:alpha val="43137"/>
                    </a:srgbClr>
                  </a:outerShdw>
                </a:effectLst>
              </a:rPr>
              <a:t>节温器1打开，节温器2关闭。将气缸盖中的温度控制在87℃，气缸体内的温度继续上升。冷却液从冷却液泵流向气缸盖（燃烧室）再流向冷却液调节器壳体2：</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暖风热交换器</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机油冷却器</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废气再循环阀+补液罐</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散热器</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流向冷却液泵</a:t>
            </a:r>
            <a:endParaRPr lang="zh-CN" altLang="en-US" sz="1400" b="1">
              <a:effectLst>
                <a:outerShdw blurRad="38100" dist="38100" dir="2700000" algn="tl">
                  <a:srgbClr val="000000">
                    <a:alpha val="43137"/>
                  </a:srgbClr>
                </a:outerShdw>
              </a:effectLst>
            </a:endParaRPr>
          </a:p>
        </p:txBody>
      </p:sp>
      <p:sp>
        <p:nvSpPr>
          <p:cNvPr id="12" name="文本框 11"/>
          <p:cNvSpPr txBox="1"/>
          <p:nvPr/>
        </p:nvSpPr>
        <p:spPr>
          <a:xfrm>
            <a:off x="5670550" y="4546600"/>
            <a:ext cx="3473450" cy="2091690"/>
          </a:xfrm>
          <a:prstGeom prst="rect">
            <a:avLst/>
          </a:prstGeom>
          <a:noFill/>
        </p:spPr>
        <p:txBody>
          <a:bodyPr wrap="square" rtlCol="0" anchor="t">
            <a:spAutoFit/>
          </a:bodyPr>
          <a:p>
            <a:r>
              <a:rPr lang="zh-CN" altLang="en-US" sz="1400" b="1">
                <a:effectLst>
                  <a:outerShdw blurRad="38100" dist="38100" dir="2700000" algn="tl">
                    <a:srgbClr val="000000">
                      <a:alpha val="43137"/>
                    </a:srgbClr>
                  </a:outerShdw>
                </a:effectLst>
              </a:rPr>
              <a:t>两个节温器处于打开状态。将气缸中的温度控制在87℃，将气缸体中温度控制在105℃。冷却液从冷却液泵流向气缸盖再流向冷却液调节器壳体2：</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暖风热交换器</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机油冷却器</a:t>
            </a:r>
            <a:endParaRPr lang="zh-CN" altLang="en-US" sz="1400" b="1">
              <a:effectLst>
                <a:outerShdw blurRad="38100" dist="38100" dir="2700000" algn="tl">
                  <a:srgbClr val="000000">
                    <a:alpha val="43137"/>
                  </a:srgbClr>
                </a:outerShdw>
              </a:effectLst>
            </a:endParaRPr>
          </a:p>
          <a:p>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废气再循环阀+补液罐</a:t>
            </a:r>
            <a:endParaRPr lang="zh-CN" altLang="en-US" sz="1400" b="1">
              <a:effectLst>
                <a:outerShdw blurRad="38100" dist="38100" dir="2700000" algn="tl">
                  <a:srgbClr val="000000">
                    <a:alpha val="43137"/>
                  </a:srgbClr>
                </a:outerShdw>
              </a:effectLst>
            </a:endParaRPr>
          </a:p>
          <a:p>
            <a:pPr algn="l">
              <a:buClrTx/>
              <a:buSzTx/>
              <a:buNone/>
            </a:pPr>
            <a:r>
              <a:rPr lang="zh-CN" altLang="en-US" b="1"/>
              <a:t>   </a:t>
            </a:r>
            <a:r>
              <a:rPr lang="zh-CN" altLang="en-US"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气缸盖+散热器+冷却液调节器壳体1</a:t>
            </a:r>
            <a:endParaRPr lang="zh-CN" altLang="en-US" sz="1400" b="1">
              <a:effectLst>
                <a:outerShdw blurRad="38100" dist="38100" dir="2700000" algn="tl">
                  <a:srgbClr val="000000">
                    <a:alpha val="43137"/>
                  </a:srgbClr>
                </a:outerShdw>
              </a:effectLst>
            </a:endParaRPr>
          </a:p>
          <a:p>
            <a:pPr algn="l">
              <a:buClrTx/>
              <a:buSzTx/>
              <a:buNone/>
            </a:pPr>
            <a:r>
              <a:rPr lang="zh-CN" altLang="en-US" sz="1400" b="1">
                <a:effectLst>
                  <a:outerShdw blurRad="38100" dist="38100" dir="2700000" algn="tl">
                    <a:srgbClr val="000000">
                      <a:alpha val="43137"/>
                    </a:srgbClr>
                  </a:outerShdw>
                </a:effectLst>
              </a:rPr>
              <a:t>    </a:t>
            </a:r>
            <a:r>
              <a:rPr lang="zh-CN" altLang="en-US" sz="1400" b="1">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b="1">
                <a:effectLst>
                  <a:outerShdw blurRad="38100" dist="38100" dir="2700000" algn="tl">
                    <a:srgbClr val="000000">
                      <a:alpha val="43137"/>
                    </a:srgbClr>
                  </a:outerShdw>
                </a:effectLst>
              </a:rPr>
              <a:t>流向冷却液泵</a:t>
            </a:r>
            <a:endParaRPr lang="zh-CN" altLang="en-US" sz="1400" b="1">
              <a:effectLst>
                <a:outerShdw blurRad="38100" dist="38100" dir="2700000" algn="tl">
                  <a:srgbClr val="000000">
                    <a:alpha val="43137"/>
                  </a:srgbClr>
                </a:outerShdw>
              </a:effectLst>
            </a:endParaRPr>
          </a:p>
        </p:txBody>
      </p:sp>
      <p:pic>
        <p:nvPicPr>
          <p:cNvPr id="13" name="图片 12"/>
          <p:cNvPicPr>
            <a:picLocks noChangeAspect="1"/>
          </p:cNvPicPr>
          <p:nvPr/>
        </p:nvPicPr>
        <p:blipFill>
          <a:blip r:embed="rId1"/>
          <a:stretch>
            <a:fillRect/>
          </a:stretch>
        </p:blipFill>
        <p:spPr>
          <a:xfrm>
            <a:off x="368935" y="1708150"/>
            <a:ext cx="2505075" cy="2857500"/>
          </a:xfrm>
          <a:prstGeom prst="rect">
            <a:avLst/>
          </a:prstGeom>
        </p:spPr>
      </p:pic>
      <p:sp>
        <p:nvSpPr>
          <p:cNvPr id="14" name="文本框 13"/>
          <p:cNvSpPr txBox="1"/>
          <p:nvPr/>
        </p:nvSpPr>
        <p:spPr>
          <a:xfrm>
            <a:off x="368935" y="1104900"/>
            <a:ext cx="2540000" cy="460375"/>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温度在87</a:t>
            </a:r>
            <a:r>
              <a:rPr lang="zh-CN" altLang="en-US" sz="2400" b="1" baseline="30000"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0</a:t>
            </a:r>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C以下</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5" name="文本框 14"/>
          <p:cNvSpPr txBox="1"/>
          <p:nvPr/>
        </p:nvSpPr>
        <p:spPr>
          <a:xfrm>
            <a:off x="0" y="4565650"/>
            <a:ext cx="2565400" cy="1814830"/>
          </a:xfrm>
          <a:prstGeom prst="rect">
            <a:avLst/>
          </a:prstGeom>
          <a:noFill/>
        </p:spPr>
        <p:txBody>
          <a:bodyPr wrap="square" rtlCol="0" anchor="t">
            <a:spAutoFit/>
          </a:bodyPr>
          <a:p>
            <a:r>
              <a:rPr lang="zh-CN" altLang="en-US" sz="1400">
                <a:effectLst>
                  <a:outerShdw blurRad="38100" dist="38100" dir="2700000" algn="tl">
                    <a:srgbClr val="000000">
                      <a:alpha val="43137"/>
                    </a:srgbClr>
                  </a:outerShdw>
                </a:effectLst>
              </a:rPr>
              <a:t>两个节温器处于关闭状态。发动机升温更快。冷却液从冷却液泵流向气缸（燃烧室）再流向冷却液调节器壳体2：</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rPr>
              <a:t>→</a:t>
            </a:r>
            <a:r>
              <a:rPr lang="zh-CN" altLang="en-US" sz="1400">
                <a:effectLst>
                  <a:outerShdw blurRad="38100" dist="38100" dir="2700000" algn="tl">
                    <a:srgbClr val="000000">
                      <a:alpha val="43137"/>
                    </a:srgbClr>
                  </a:outerShdw>
                </a:effectLst>
              </a:rPr>
              <a:t>暖风热交换器</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机油冷却器</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废气再循环阀+补液罐</a:t>
            </a:r>
            <a:endParaRPr lang="zh-CN" altLang="en-US" sz="1400">
              <a:effectLst>
                <a:outerShdw blurRad="38100" dist="38100" dir="2700000" algn="tl">
                  <a:srgbClr val="000000">
                    <a:alpha val="43137"/>
                  </a:srgbClr>
                </a:outerShdw>
              </a:effectLst>
            </a:endParaRPr>
          </a:p>
          <a:p>
            <a:r>
              <a:rPr lang="zh-CN" altLang="en-US" sz="1400">
                <a:effectLst>
                  <a:outerShdw blurRad="38100" dist="38100" dir="2700000" algn="tl">
                    <a:srgbClr val="000000">
                      <a:alpha val="43137"/>
                    </a:srgbClr>
                  </a:outerShdw>
                </a:effectLst>
              </a:rPr>
              <a:t>  </a:t>
            </a:r>
            <a:r>
              <a:rPr lang="zh-CN" altLang="en-US" sz="1400">
                <a:solidFill>
                  <a:srgbClr val="FF0000"/>
                </a:solidFill>
                <a:effectLst>
                  <a:outerShdw blurRad="38100" dist="38100" dir="2700000" algn="tl">
                    <a:srgbClr val="000000">
                      <a:alpha val="43137"/>
                    </a:srgbClr>
                  </a:outerShdw>
                </a:effectLst>
                <a:cs typeface="Arial" panose="020B0604020202020204" pitchFamily="34" charset="0"/>
                <a:sym typeface="+mn-ea"/>
              </a:rPr>
              <a:t>→</a:t>
            </a:r>
            <a:r>
              <a:rPr lang="zh-CN" altLang="en-US" sz="1400">
                <a:effectLst>
                  <a:outerShdw blurRad="38100" dist="38100" dir="2700000" algn="tl">
                    <a:srgbClr val="000000">
                      <a:alpha val="43137"/>
                    </a:srgbClr>
                  </a:outerShdw>
                </a:effectLst>
              </a:rPr>
              <a:t>流向冷却液泵</a:t>
            </a:r>
            <a:endParaRPr lang="zh-CN" altLang="en-US" sz="140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4" grpId="1"/>
      <p:bldP spid="15" grpId="1"/>
      <p:bldP spid="9" grpId="0"/>
      <p:bldP spid="11" grpId="0"/>
      <p:bldP spid="9" grpId="1"/>
      <p:bldP spid="11" grpId="1"/>
      <p:bldP spid="10" grpId="0"/>
      <p:bldP spid="12" grpId="0"/>
      <p:bldP spid="10" grpId="1"/>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8435" y="679450"/>
            <a:ext cx="9042400" cy="1322070"/>
          </a:xfrm>
          <a:prstGeom prst="rect">
            <a:avLst/>
          </a:prstGeom>
          <a:noFill/>
        </p:spPr>
        <p:txBody>
          <a:bodyPr wrap="square" rtlCol="0" anchor="t">
            <a:spAutoFit/>
          </a:bodyPr>
          <a:p>
            <a:r>
              <a:rPr lang="en-US" altLang="zh-CN"/>
              <a:t>    </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电子控制冷却系统的任务是根据负荷状态将发动机的工作温度控制在一个额定值上。因此这种冷却系统的冷却液分配器壳体中集成了一个由特性曲线控制的节温器。发电机控制单元中还存储了附加特。陛曲线，按照这些特性曲线对电加热节温器和风扇的运转级别进行调整，以实现最佳工作温度。</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3075" name="Rectangle 8"/>
          <p:cNvSpPr>
            <a:spLocks noGrp="1"/>
          </p:cNvSpPr>
          <p:nvPr>
            <p:ph type="title"/>
          </p:nvPr>
        </p:nvSpPr>
        <p:spPr>
          <a:xfrm>
            <a:off x="101600" y="51435"/>
            <a:ext cx="6833235"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3.5   </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电子控制</a:t>
            </a:r>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sym typeface="+mn-ea"/>
              </a:rPr>
              <a:t>冷却系统</a:t>
            </a:r>
            <a:endPar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6" name="文本框 5"/>
          <p:cNvSpPr txBox="1"/>
          <p:nvPr/>
        </p:nvSpPr>
        <p:spPr>
          <a:xfrm>
            <a:off x="101600" y="2151380"/>
            <a:ext cx="4095115" cy="3907790"/>
          </a:xfrm>
          <a:prstGeom prst="rect">
            <a:avLst/>
          </a:prstGeom>
          <a:noFill/>
        </p:spPr>
        <p:txBody>
          <a:bodyPr wrap="square" rtlCol="0" anchor="t">
            <a:spAutoFit/>
          </a:bodyPr>
          <a:p>
            <a:r>
              <a:rPr lang="zh-CN" altLang="en-US" sz="2400">
                <a:solidFill>
                  <a:srgbClr val="FF0000"/>
                </a:solidFill>
                <a:effectLst>
                  <a:outerShdw blurRad="38100" dist="38100" dir="2700000" algn="tl">
                    <a:srgbClr val="000000">
                      <a:alpha val="43137"/>
                    </a:srgbClr>
                  </a:outerShdw>
                </a:effectLst>
              </a:rPr>
              <a:t>优点：</a:t>
            </a:r>
            <a:endParaRPr lang="zh-CN" altLang="en-US">
              <a:solidFill>
                <a:srgbClr val="FF0000"/>
              </a:solidFill>
              <a:effectLst>
                <a:outerShdw blurRad="38100" dist="38100" dir="2700000" algn="tl">
                  <a:srgbClr val="000000">
                    <a:alpha val="43137"/>
                  </a:srgbClr>
                </a:outerShdw>
              </a:effectLst>
            </a:endParaRPr>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耗油量</a:t>
            </a:r>
            <a:r>
              <a:rPr lang="zh-CN" altLang="en-US">
                <a:sym typeface="+mn-ea"/>
              </a:rPr>
              <a:t> ：由于冷却液未进行循环因此可以更快暖机；与以前的发动机相比，由于提高了满负荷时的冷却能力，因此增大了压缩比。</a:t>
            </a:r>
            <a:endParaRPr lang="zh-CN" altLang="en-US"/>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排放量</a:t>
            </a:r>
            <a:r>
              <a:rPr lang="zh-CN" altLang="en-US">
                <a:sym typeface="+mn-ea"/>
              </a:rPr>
              <a:t>：由于显著降低泵转速（n =&gt; 0）并因而将冷却液体积流量降至最低，因此可以更快暖机；减小摩擦力； 减少耗油量；减少排放量。</a:t>
            </a:r>
            <a:endParaRPr lang="zh-CN" altLang="en-US"/>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功率</a:t>
            </a:r>
            <a:r>
              <a:rPr lang="zh-CN" altLang="en-US">
                <a:sym typeface="+mn-ea"/>
              </a:rPr>
              <a:t>： 部件冷却与转速无关； 根据需要调节冷却液泵功率；避免功率损失。</a:t>
            </a:r>
            <a:endParaRPr lang="zh-CN" altLang="en-US"/>
          </a:p>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舒适性</a:t>
            </a:r>
            <a:r>
              <a:rPr lang="zh-CN" altLang="en-US">
                <a:sym typeface="+mn-ea"/>
              </a:rPr>
              <a:t>： 优化体积流量；根据需要提高暖风功率；发动机静止时的余热利用。</a:t>
            </a:r>
            <a:endParaRPr lang="zh-CN" altLang="en-US">
              <a:solidFill>
                <a:srgbClr val="FF0000"/>
              </a:solidFill>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1"/>
          <a:stretch>
            <a:fillRect/>
          </a:stretch>
        </p:blipFill>
        <p:spPr>
          <a:xfrm>
            <a:off x="4341495" y="2001520"/>
            <a:ext cx="4448175" cy="46335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1925" y="1924050"/>
            <a:ext cx="1831340" cy="1383665"/>
          </a:xfrm>
          <a:prstGeom prst="rect">
            <a:avLst/>
          </a:prstGeom>
          <a:noFill/>
        </p:spPr>
        <p:txBody>
          <a:bodyPr wrap="square" rtlCol="0" anchor="t">
            <a:spAutoFit/>
          </a:bodyPr>
          <a:p>
            <a:r>
              <a:rPr lang="en-US" altLang="zh-CN" sz="2800" b="1">
                <a:solidFill>
                  <a:srgbClr val="FF0000"/>
                </a:solidFill>
                <a:effectLst>
                  <a:outerShdw blurRad="38100" dist="38100" dir="2700000" algn="tl">
                    <a:srgbClr val="000000">
                      <a:alpha val="43137"/>
                    </a:srgbClr>
                  </a:outerShdw>
                </a:effectLst>
                <a:sym typeface="+mn-ea"/>
              </a:rPr>
              <a:t>3.5.1 </a:t>
            </a:r>
            <a:r>
              <a:rPr lang="zh-CN" altLang="en-US" sz="2800" b="1">
                <a:solidFill>
                  <a:srgbClr val="FF0000"/>
                </a:solidFill>
                <a:effectLst>
                  <a:outerShdw blurRad="38100" dist="38100" dir="2700000" algn="tl">
                    <a:srgbClr val="000000">
                      <a:alpha val="43137"/>
                    </a:srgbClr>
                  </a:outerShdw>
                </a:effectLst>
                <a:sym typeface="+mn-ea"/>
              </a:rPr>
              <a:t>电子控制冷却系统概览</a:t>
            </a:r>
            <a:endParaRPr lang="zh-CN" altLang="en-US" sz="2800" b="1">
              <a:solidFill>
                <a:srgbClr val="FF0000"/>
              </a:solidFill>
              <a:effectLst>
                <a:outerShdw blurRad="38100" dist="38100" dir="2700000" algn="tl">
                  <a:srgbClr val="000000">
                    <a:alpha val="43137"/>
                  </a:srgbClr>
                </a:outerShdw>
              </a:effectLst>
              <a:sym typeface="+mn-ea"/>
            </a:endParaRPr>
          </a:p>
        </p:txBody>
      </p:sp>
      <p:pic>
        <p:nvPicPr>
          <p:cNvPr id="5" name="图片 4"/>
          <p:cNvPicPr>
            <a:picLocks noChangeAspect="1"/>
          </p:cNvPicPr>
          <p:nvPr/>
        </p:nvPicPr>
        <p:blipFill>
          <a:blip r:embed="rId1"/>
          <a:stretch>
            <a:fillRect/>
          </a:stretch>
        </p:blipFill>
        <p:spPr>
          <a:xfrm>
            <a:off x="2336165" y="92075"/>
            <a:ext cx="5499100" cy="64935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4746625" cy="521970"/>
          </a:xfrm>
          <a:prstGeom prst="rect">
            <a:avLst/>
          </a:prstGeom>
          <a:noFill/>
        </p:spPr>
        <p:txBody>
          <a:bodyPr wrap="none" rtlCol="0" anchor="t">
            <a:spAutoFit/>
          </a:bodyPr>
          <a:p>
            <a:pPr algn="l"/>
            <a:r>
              <a:rPr lang="en-US" altLang="zh-CN" sz="2800" b="1">
                <a:solidFill>
                  <a:srgbClr val="FF0000"/>
                </a:solidFill>
                <a:effectLst>
                  <a:outerShdw blurRad="38100" dist="38100" dir="2700000" algn="tl">
                    <a:srgbClr val="000000">
                      <a:alpha val="43137"/>
                    </a:srgbClr>
                  </a:outerShdw>
                </a:effectLst>
                <a:sym typeface="+mn-ea"/>
              </a:rPr>
              <a:t>3.5.2  </a:t>
            </a:r>
            <a:r>
              <a:rPr lang="en-US" altLang="zh-CN" sz="2800" b="1">
                <a:solidFill>
                  <a:srgbClr val="FF0000"/>
                </a:solidFill>
                <a:effectLst>
                  <a:outerShdw blurRad="38100" dist="38100" dir="2700000" algn="tl">
                    <a:srgbClr val="000000">
                      <a:alpha val="43137"/>
                    </a:srgbClr>
                  </a:outerShdw>
                </a:effectLst>
                <a:sym typeface="+mn-ea"/>
              </a:rPr>
              <a:t>特性曲线</a:t>
            </a:r>
            <a:r>
              <a:rPr lang="zh-CN" altLang="en-US" sz="2800" b="1">
                <a:solidFill>
                  <a:srgbClr val="FF0000"/>
                </a:solidFill>
                <a:effectLst>
                  <a:outerShdw blurRad="38100" dist="38100" dir="2700000" algn="tl">
                    <a:srgbClr val="000000">
                      <a:alpha val="43137"/>
                    </a:srgbClr>
                  </a:outerShdw>
                </a:effectLst>
                <a:sym typeface="+mn-ea"/>
              </a:rPr>
              <a:t>控制的</a:t>
            </a:r>
            <a:r>
              <a:rPr lang="en-US" altLang="zh-CN" sz="2800" b="1">
                <a:solidFill>
                  <a:srgbClr val="FF0000"/>
                </a:solidFill>
                <a:effectLst>
                  <a:outerShdw blurRad="38100" dist="38100" dir="2700000" algn="tl">
                    <a:srgbClr val="000000">
                      <a:alpha val="43137"/>
                    </a:srgbClr>
                  </a:outerShdw>
                </a:effectLst>
                <a:sym typeface="+mn-ea"/>
              </a:rPr>
              <a:t>节温器</a:t>
            </a:r>
            <a:r>
              <a:rPr lang="en-US" altLang="zh-CN" sz="2800" b="1">
                <a:solidFill>
                  <a:srgbClr val="FF0000"/>
                </a:solidFill>
                <a:effectLst>
                  <a:outerShdw blurRad="38100" dist="38100" dir="2700000" algn="tl">
                    <a:srgbClr val="000000">
                      <a:alpha val="43137"/>
                    </a:srgbClr>
                  </a:outerShdw>
                </a:effectLst>
                <a:sym typeface="+mn-ea"/>
              </a:rPr>
              <a:t> </a:t>
            </a:r>
            <a:endParaRPr lang="zh-CN" altLang="en-US" sz="2800"/>
          </a:p>
        </p:txBody>
      </p:sp>
      <p:pic>
        <p:nvPicPr>
          <p:cNvPr id="5" name="图片 4"/>
          <p:cNvPicPr>
            <a:picLocks noChangeAspect="1"/>
          </p:cNvPicPr>
          <p:nvPr/>
        </p:nvPicPr>
        <p:blipFill>
          <a:blip r:embed="rId1"/>
          <a:stretch>
            <a:fillRect/>
          </a:stretch>
        </p:blipFill>
        <p:spPr>
          <a:xfrm>
            <a:off x="118745" y="989330"/>
            <a:ext cx="4800600" cy="3676650"/>
          </a:xfrm>
          <a:prstGeom prst="rect">
            <a:avLst/>
          </a:prstGeom>
        </p:spPr>
      </p:pic>
      <p:sp>
        <p:nvSpPr>
          <p:cNvPr id="8" name="文本框 7"/>
          <p:cNvSpPr txBox="1"/>
          <p:nvPr/>
        </p:nvSpPr>
        <p:spPr>
          <a:xfrm>
            <a:off x="4919345" y="1844675"/>
            <a:ext cx="3966210" cy="3169285"/>
          </a:xfrm>
          <a:prstGeom prst="rect">
            <a:avLst/>
          </a:prstGeom>
          <a:noFill/>
        </p:spPr>
        <p:txBody>
          <a:bodyPr wrap="square" rtlCol="0" anchor="t">
            <a:spAutoFit/>
          </a:bodyPr>
          <a:p>
            <a:r>
              <a:rPr lang="en-US" altLang="zh-CN"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由特性曲线控制的节温器在原理上相当于无控制的节温器。蜡由于冷却液的温度而熔化形成液态并且膨胀。蜡的膨胀推动反推杆。此外还在膨胀材料元件中埋人了一个加热电阻。当发动机控制单元对该电阻输送电能时，蜡元件就会额外升温。不仅会通过冷却液的温度，还会通过相应的特性曲线对该反推杆进行调节。</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5461635" cy="521970"/>
          </a:xfrm>
          <a:prstGeom prst="rect">
            <a:avLst/>
          </a:prstGeom>
          <a:noFill/>
        </p:spPr>
        <p:txBody>
          <a:bodyPr wrap="none" rtlCol="0" anchor="t">
            <a:spAutoFit/>
          </a:bodyPr>
          <a:p>
            <a:pPr algn="l"/>
            <a:r>
              <a:rPr lang="en-US" altLang="zh-CN" sz="2800" b="1">
                <a:solidFill>
                  <a:srgbClr val="FF0000"/>
                </a:solidFill>
                <a:effectLst>
                  <a:outerShdw blurRad="38100" dist="38100" dir="2700000" algn="tl">
                    <a:srgbClr val="000000">
                      <a:alpha val="43137"/>
                    </a:srgbClr>
                  </a:outerShdw>
                </a:effectLst>
                <a:sym typeface="+mn-ea"/>
              </a:rPr>
              <a:t>3.5.3  </a:t>
            </a:r>
            <a:r>
              <a:rPr lang="zh-CN" altLang="en-US" sz="2800" b="1">
                <a:solidFill>
                  <a:srgbClr val="FF0000"/>
                </a:solidFill>
                <a:effectLst>
                  <a:outerShdw blurRad="38100" dist="38100" dir="2700000" algn="tl">
                    <a:srgbClr val="000000">
                      <a:alpha val="43137"/>
                    </a:srgbClr>
                  </a:outerShdw>
                </a:effectLst>
                <a:sym typeface="+mn-ea"/>
              </a:rPr>
              <a:t>电子控制冷却系统工作过程</a:t>
            </a:r>
            <a:r>
              <a:rPr lang="en-US" altLang="zh-CN" sz="2800" b="1">
                <a:solidFill>
                  <a:srgbClr val="FF0000"/>
                </a:solidFill>
                <a:effectLst>
                  <a:outerShdw blurRad="38100" dist="38100" dir="2700000" algn="tl">
                    <a:srgbClr val="000000">
                      <a:alpha val="43137"/>
                    </a:srgbClr>
                  </a:outerShdw>
                </a:effectLst>
                <a:sym typeface="+mn-ea"/>
              </a:rPr>
              <a:t> </a:t>
            </a:r>
            <a:endParaRPr lang="zh-CN" altLang="en-US" sz="2800"/>
          </a:p>
        </p:txBody>
      </p:sp>
      <p:sp>
        <p:nvSpPr>
          <p:cNvPr id="9" name="文本框 8"/>
          <p:cNvSpPr txBox="1"/>
          <p:nvPr/>
        </p:nvSpPr>
        <p:spPr>
          <a:xfrm>
            <a:off x="663575" y="738505"/>
            <a:ext cx="2540000" cy="368300"/>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小循环回路</a:t>
            </a:r>
            <a:endParaRPr lang="zh-CN" altLang="en-US"/>
          </a:p>
        </p:txBody>
      </p:sp>
      <p:pic>
        <p:nvPicPr>
          <p:cNvPr id="10" name="图片 9"/>
          <p:cNvPicPr>
            <a:picLocks noChangeAspect="1"/>
          </p:cNvPicPr>
          <p:nvPr/>
        </p:nvPicPr>
        <p:blipFill>
          <a:blip r:embed="rId1"/>
          <a:stretch>
            <a:fillRect/>
          </a:stretch>
        </p:blipFill>
        <p:spPr>
          <a:xfrm>
            <a:off x="313055" y="1189990"/>
            <a:ext cx="3619500" cy="3009900"/>
          </a:xfrm>
          <a:prstGeom prst="rect">
            <a:avLst/>
          </a:prstGeom>
        </p:spPr>
      </p:pic>
      <p:pic>
        <p:nvPicPr>
          <p:cNvPr id="11" name="图片 10"/>
          <p:cNvPicPr>
            <a:picLocks noChangeAspect="1"/>
          </p:cNvPicPr>
          <p:nvPr/>
        </p:nvPicPr>
        <p:blipFill>
          <a:blip r:embed="rId2"/>
          <a:stretch>
            <a:fillRect/>
          </a:stretch>
        </p:blipFill>
        <p:spPr>
          <a:xfrm>
            <a:off x="4903470" y="1018540"/>
            <a:ext cx="3419475" cy="3181350"/>
          </a:xfrm>
          <a:prstGeom prst="rect">
            <a:avLst/>
          </a:prstGeom>
        </p:spPr>
      </p:pic>
      <p:sp>
        <p:nvSpPr>
          <p:cNvPr id="12" name="文本框 11"/>
          <p:cNvSpPr txBox="1"/>
          <p:nvPr/>
        </p:nvSpPr>
        <p:spPr>
          <a:xfrm>
            <a:off x="5241925" y="646430"/>
            <a:ext cx="3029585" cy="460375"/>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大循冷却液环回路</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3" name="文本框 12"/>
          <p:cNvSpPr txBox="1"/>
          <p:nvPr/>
        </p:nvSpPr>
        <p:spPr>
          <a:xfrm>
            <a:off x="244475" y="4199890"/>
            <a:ext cx="4198620" cy="2061210"/>
          </a:xfrm>
          <a:prstGeom prst="rect">
            <a:avLst/>
          </a:prstGeom>
          <a:noFill/>
        </p:spPr>
        <p:txBody>
          <a:bodyPr wrap="square" rtlCol="0" anchor="t">
            <a:spAutoFit/>
          </a:bodyPr>
          <a:p>
            <a:r>
              <a:rPr lang="en-US" altLang="zh-CN" sz="1600">
                <a:effectLst>
                  <a:outerShdw blurRad="38100" dist="38100" dir="2700000" algn="tl">
                    <a:srgbClr val="000000">
                      <a:alpha val="43137"/>
                    </a:srgbClr>
                  </a:outerShdw>
                </a:effectLst>
              </a:rPr>
              <a:t>    </a:t>
            </a:r>
            <a:r>
              <a:rPr lang="zh-CN" altLang="en-US" sz="1600">
                <a:effectLst>
                  <a:outerShdw blurRad="38100" dist="38100" dir="2700000" algn="tl">
                    <a:srgbClr val="000000">
                      <a:alpha val="43137"/>
                    </a:srgbClr>
                  </a:outerShdw>
                </a:effectLst>
              </a:rPr>
              <a:t>在进行小循环时节温器作出下述调节：</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关闭大阀门座：关闭散热器回流管路。</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打开小阀门座：冷却液经过冷却液分配器单元流向冷却液泵。</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由特性曲线控制的发动机冷却系统尚未开始工作。大约</a:t>
            </a:r>
            <a:r>
              <a:rPr lang="en-US" altLang="zh-CN" sz="1600">
                <a:effectLst>
                  <a:outerShdw blurRad="38100" dist="38100" dir="2700000" algn="tl">
                    <a:srgbClr val="000000">
                      <a:alpha val="43137"/>
                    </a:srgbClr>
                  </a:outerShdw>
                </a:effectLst>
                <a:sym typeface="+mn-ea"/>
              </a:rPr>
              <a:t>110</a:t>
            </a:r>
            <a:r>
              <a:rPr lang="en-US" altLang="zh-CN" sz="1600" baseline="30000">
                <a:effectLst>
                  <a:outerShdw blurRad="38100" dist="38100" dir="2700000" algn="tl">
                    <a:srgbClr val="000000">
                      <a:alpha val="43137"/>
                    </a:srgbClr>
                  </a:outerShdw>
                </a:effectLst>
                <a:sym typeface="+mn-ea"/>
              </a:rPr>
              <a:t>0</a:t>
            </a:r>
            <a:r>
              <a:rPr lang="zh-CN" altLang="en-US" sz="1600">
                <a:effectLst>
                  <a:outerShdw blurRad="38100" dist="38100" dir="2700000" algn="tl">
                    <a:srgbClr val="000000">
                      <a:alpha val="43137"/>
                    </a:srgbClr>
                  </a:outerShdw>
                </a:effectLst>
                <a:sym typeface="+mn-ea"/>
              </a:rPr>
              <a:t>C</a:t>
            </a:r>
            <a:r>
              <a:rPr lang="zh-CN" altLang="en-US" sz="1600">
                <a:effectLst>
                  <a:outerShdw blurRad="38100" dist="38100" dir="2700000" algn="tl">
                    <a:srgbClr val="000000">
                      <a:alpha val="43137"/>
                    </a:srgbClr>
                  </a:outerShdw>
                </a:effectLst>
              </a:rPr>
              <a:t>时在未进行调节干预的情况下打开特性曲线节温器。小循环回路用于加热以及95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1600">
                <a:effectLst>
                  <a:outerShdw blurRad="38100" dist="38100" dir="2700000" algn="tl">
                    <a:srgbClr val="000000">
                      <a:alpha val="43137"/>
                    </a:srgbClr>
                  </a:outerShdw>
                </a:effectLst>
              </a:rPr>
              <a:t>的上、下部分负荷范围。</a:t>
            </a:r>
            <a:endParaRPr lang="zh-CN" altLang="en-US" sz="1600">
              <a:effectLst>
                <a:outerShdw blurRad="38100" dist="38100" dir="2700000" algn="tl">
                  <a:srgbClr val="000000">
                    <a:alpha val="43137"/>
                  </a:srgbClr>
                </a:outerShdw>
              </a:effectLst>
            </a:endParaRPr>
          </a:p>
        </p:txBody>
      </p:sp>
      <p:sp>
        <p:nvSpPr>
          <p:cNvPr id="14" name="文本框 13"/>
          <p:cNvSpPr txBox="1"/>
          <p:nvPr/>
        </p:nvSpPr>
        <p:spPr>
          <a:xfrm>
            <a:off x="4443095" y="4199890"/>
            <a:ext cx="4465320" cy="2584450"/>
          </a:xfrm>
          <a:prstGeom prst="rect">
            <a:avLst/>
          </a:prstGeom>
          <a:noFill/>
        </p:spPr>
        <p:txBody>
          <a:bodyPr wrap="square" rtlCol="0" anchor="t">
            <a:spAutoFit/>
          </a:bodyPr>
          <a:p>
            <a:pPr algn="l">
              <a:buClrTx/>
              <a:buSzTx/>
              <a:buNone/>
            </a:pPr>
            <a:r>
              <a:rPr lang="zh-CN" altLang="en-US" b="1"/>
              <a:t>   </a:t>
            </a:r>
            <a:r>
              <a:rPr lang="zh-CN" altLang="en-US" sz="1600" b="1">
                <a:effectLst>
                  <a:outerShdw blurRad="38100" dist="38100" dir="2700000" algn="tl">
                    <a:srgbClr val="000000">
                      <a:alpha val="43137"/>
                    </a:srgbClr>
                  </a:outerShdw>
                </a:effectLst>
              </a:rPr>
              <a:t>大冷却液循环既可在达到大约</a:t>
            </a:r>
            <a:r>
              <a:rPr lang="en-US" altLang="zh-CN" sz="1600" b="1">
                <a:effectLst>
                  <a:outerShdw blurRad="38100" dist="38100" dir="2700000" algn="tl">
                    <a:srgbClr val="000000">
                      <a:alpha val="43137"/>
                    </a:srgbClr>
                  </a:outerShdw>
                </a:effectLst>
                <a:sym typeface="+mn-ea"/>
              </a:rPr>
              <a:t>110</a:t>
            </a:r>
            <a:r>
              <a:rPr lang="en-US" altLang="zh-CN" sz="1600" b="1" baseline="30000">
                <a:effectLst>
                  <a:outerShdw blurRad="38100" dist="38100" dir="2700000" algn="tl">
                    <a:srgbClr val="000000">
                      <a:alpha val="43137"/>
                    </a:srgbClr>
                  </a:outerShdw>
                </a:effectLst>
                <a:sym typeface="+mn-ea"/>
              </a:rPr>
              <a:t>0</a:t>
            </a:r>
            <a:r>
              <a:rPr lang="zh-CN" altLang="en-US" sz="1600" b="1">
                <a:effectLst>
                  <a:outerShdw blurRad="38100" dist="38100" dir="2700000" algn="tl">
                    <a:srgbClr val="000000">
                      <a:alpha val="43137"/>
                    </a:srgbClr>
                  </a:outerShdw>
                </a:effectLst>
                <a:sym typeface="+mn-ea"/>
              </a:rPr>
              <a:t>C</a:t>
            </a:r>
            <a:r>
              <a:rPr lang="zh-CN" altLang="en-US" sz="1600" b="1">
                <a:effectLst>
                  <a:outerShdw blurRad="38100" dist="38100" dir="2700000" algn="tl">
                    <a:srgbClr val="000000">
                      <a:alpha val="43137"/>
                    </a:srgbClr>
                  </a:outerShdw>
                </a:effectLst>
              </a:rPr>
              <a:t>时通过冷</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却液调节器中的节温器打开，也可根据负荷情况通过特性曲线打开。</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    打开大阀门座：打开通向冷却液泵的散热器回流管路。</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    关闭小阀门座：关闭从发动机到冷却液泵的直接通道。</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    通过对膨胀材料元件进行加热，在85 </a:t>
            </a:r>
            <a:r>
              <a:rPr lang="zh-CN" altLang="en-US" sz="1600" b="1">
                <a:effectLst>
                  <a:outerShdw blurRad="38100" dist="38100" dir="2700000" algn="tl">
                    <a:srgbClr val="000000">
                      <a:alpha val="43137"/>
                    </a:srgbClr>
                  </a:outerShdw>
                </a:effectLst>
                <a:latin typeface="楷体" panose="02010609060101010101" charset="-122"/>
                <a:ea typeface="楷体" panose="02010609060101010101" charset="-122"/>
                <a:sym typeface="+mn-ea"/>
              </a:rPr>
              <a:t>∽</a:t>
            </a:r>
            <a:r>
              <a:rPr lang="zh-CN" altLang="en-US" sz="1600" b="1">
                <a:effectLst>
                  <a:outerShdw blurRad="38100" dist="38100" dir="2700000" algn="tl">
                    <a:srgbClr val="000000">
                      <a:alpha val="43137"/>
                    </a:srgbClr>
                  </a:outerShdw>
                </a:effectLst>
              </a:rPr>
              <a:t>95</a:t>
            </a:r>
            <a:r>
              <a:rPr lang="en-US" altLang="zh-CN" sz="1600" b="1" baseline="30000">
                <a:effectLst>
                  <a:outerShdw blurRad="38100" dist="38100" dir="2700000" algn="tl">
                    <a:srgbClr val="000000">
                      <a:alpha val="43137"/>
                    </a:srgbClr>
                  </a:outerShdw>
                </a:effectLst>
              </a:rPr>
              <a:t>0</a:t>
            </a:r>
            <a:r>
              <a:rPr lang="zh-CN" altLang="en-US" sz="1600" b="1">
                <a:effectLst>
                  <a:outerShdw blurRad="38100" dist="38100" dir="2700000" algn="tl">
                    <a:srgbClr val="000000">
                      <a:alpha val="43137"/>
                    </a:srgbClr>
                  </a:outerShdw>
                </a:effectLst>
              </a:rPr>
              <a:t>C</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的冷却液低温区出现满负荷时节温器已经打开。</a:t>
            </a:r>
            <a:endParaRPr lang="zh-CN" altLang="en-US" sz="1600" b="1">
              <a:effectLst>
                <a:outerShdw blurRad="38100" dist="38100" dir="2700000" algn="tl">
                  <a:srgbClr val="000000">
                    <a:alpha val="43137"/>
                  </a:srgbClr>
                </a:outerShdw>
              </a:effectLst>
            </a:endParaRPr>
          </a:p>
          <a:p>
            <a:pPr algn="l">
              <a:buClrTx/>
              <a:buSzTx/>
              <a:buNone/>
            </a:pPr>
            <a:r>
              <a:rPr lang="zh-CN" altLang="en-US" sz="1600" b="1">
                <a:effectLst>
                  <a:outerShdw blurRad="38100" dist="38100" dir="2700000" algn="tl">
                    <a:srgbClr val="000000">
                      <a:alpha val="43137"/>
                    </a:srgbClr>
                  </a:outerShdw>
                </a:effectLst>
              </a:rPr>
              <a:t>    为了辅助冷却，必要时将电子风扇开启。</a:t>
            </a:r>
            <a:endParaRPr lang="zh-CN" altLang="en-US" sz="1600" b="1">
              <a:effectLst>
                <a:outerShdw blurRad="38100" dist="38100" dir="2700000" algn="tl">
                  <a:srgbClr val="000000">
                    <a:alpha val="43137"/>
                  </a:srgbClr>
                </a:outerShdw>
              </a:effectLst>
            </a:endParaRPr>
          </a:p>
        </p:txBody>
      </p:sp>
      <p:sp>
        <p:nvSpPr>
          <p:cNvPr id="15" name="文本框 14"/>
          <p:cNvSpPr txBox="1"/>
          <p:nvPr/>
        </p:nvSpPr>
        <p:spPr>
          <a:xfrm>
            <a:off x="663575" y="738505"/>
            <a:ext cx="2540000" cy="368300"/>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小循环回路</a:t>
            </a:r>
            <a:endParaRPr lang="zh-CN" altLang="en-US"/>
          </a:p>
        </p:txBody>
      </p:sp>
      <p:pic>
        <p:nvPicPr>
          <p:cNvPr id="16" name="图片 15"/>
          <p:cNvPicPr>
            <a:picLocks noChangeAspect="1"/>
          </p:cNvPicPr>
          <p:nvPr/>
        </p:nvPicPr>
        <p:blipFill>
          <a:blip r:embed="rId1"/>
          <a:stretch>
            <a:fillRect/>
          </a:stretch>
        </p:blipFill>
        <p:spPr>
          <a:xfrm>
            <a:off x="313055" y="1189990"/>
            <a:ext cx="3619500" cy="3009900"/>
          </a:xfrm>
          <a:prstGeom prst="rect">
            <a:avLst/>
          </a:prstGeom>
        </p:spPr>
      </p:pic>
      <p:sp>
        <p:nvSpPr>
          <p:cNvPr id="17" name="文本框 16"/>
          <p:cNvSpPr txBox="1"/>
          <p:nvPr/>
        </p:nvSpPr>
        <p:spPr>
          <a:xfrm>
            <a:off x="244475" y="4199890"/>
            <a:ext cx="4198620" cy="2061210"/>
          </a:xfrm>
          <a:prstGeom prst="rect">
            <a:avLst/>
          </a:prstGeom>
          <a:noFill/>
        </p:spPr>
        <p:txBody>
          <a:bodyPr wrap="square" rtlCol="0" anchor="t">
            <a:spAutoFit/>
          </a:bodyPr>
          <a:p>
            <a:r>
              <a:rPr lang="en-US" altLang="zh-CN" sz="1600">
                <a:effectLst>
                  <a:outerShdw blurRad="38100" dist="38100" dir="2700000" algn="tl">
                    <a:srgbClr val="000000">
                      <a:alpha val="43137"/>
                    </a:srgbClr>
                  </a:outerShdw>
                </a:effectLst>
              </a:rPr>
              <a:t>    </a:t>
            </a:r>
            <a:r>
              <a:rPr lang="zh-CN" altLang="en-US" sz="1600">
                <a:effectLst>
                  <a:outerShdw blurRad="38100" dist="38100" dir="2700000" algn="tl">
                    <a:srgbClr val="000000">
                      <a:alpha val="43137"/>
                    </a:srgbClr>
                  </a:outerShdw>
                </a:effectLst>
              </a:rPr>
              <a:t>在进行小循环时节温器作出下述调节：</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关闭大阀门座：关闭散热器回流管路。</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打开小阀门座：冷却液经过冷却液分配器单元流向冷却液泵。</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由特性曲线控制的发动机冷却系统尚未开始工作。大约</a:t>
            </a:r>
            <a:r>
              <a:rPr lang="en-US" altLang="zh-CN" sz="1600">
                <a:effectLst>
                  <a:outerShdw blurRad="38100" dist="38100" dir="2700000" algn="tl">
                    <a:srgbClr val="000000">
                      <a:alpha val="43137"/>
                    </a:srgbClr>
                  </a:outerShdw>
                </a:effectLst>
                <a:sym typeface="+mn-ea"/>
              </a:rPr>
              <a:t>110</a:t>
            </a:r>
            <a:r>
              <a:rPr lang="en-US" altLang="zh-CN" sz="1600" baseline="30000">
                <a:effectLst>
                  <a:outerShdw blurRad="38100" dist="38100" dir="2700000" algn="tl">
                    <a:srgbClr val="000000">
                      <a:alpha val="43137"/>
                    </a:srgbClr>
                  </a:outerShdw>
                </a:effectLst>
                <a:sym typeface="+mn-ea"/>
              </a:rPr>
              <a:t>0</a:t>
            </a:r>
            <a:r>
              <a:rPr lang="zh-CN" altLang="en-US" sz="1600">
                <a:effectLst>
                  <a:outerShdw blurRad="38100" dist="38100" dir="2700000" algn="tl">
                    <a:srgbClr val="000000">
                      <a:alpha val="43137"/>
                    </a:srgbClr>
                  </a:outerShdw>
                </a:effectLst>
                <a:sym typeface="+mn-ea"/>
              </a:rPr>
              <a:t>C</a:t>
            </a:r>
            <a:r>
              <a:rPr lang="zh-CN" altLang="en-US" sz="1600">
                <a:effectLst>
                  <a:outerShdw blurRad="38100" dist="38100" dir="2700000" algn="tl">
                    <a:srgbClr val="000000">
                      <a:alpha val="43137"/>
                    </a:srgbClr>
                  </a:outerShdw>
                </a:effectLst>
              </a:rPr>
              <a:t>时在未进行调节干预的情况下打开特性曲线节温器。小循环回路用于加热以及95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1600">
                <a:effectLst>
                  <a:outerShdw blurRad="38100" dist="38100" dir="2700000" algn="tl">
                    <a:srgbClr val="000000">
                      <a:alpha val="43137"/>
                    </a:srgbClr>
                  </a:outerShdw>
                </a:effectLst>
              </a:rPr>
              <a:t>的上、下部分负荷范围。</a:t>
            </a:r>
            <a:endParaRPr lang="zh-CN" altLang="en-US" sz="1600">
              <a:effectLst>
                <a:outerShdw blurRad="38100" dist="38100" dir="2700000" algn="tl">
                  <a:srgbClr val="000000">
                    <a:alpha val="43137"/>
                  </a:srgbClr>
                </a:outerShdw>
              </a:effectLst>
            </a:endParaRPr>
          </a:p>
        </p:txBody>
      </p:sp>
      <p:sp>
        <p:nvSpPr>
          <p:cNvPr id="18" name="文本框 17"/>
          <p:cNvSpPr txBox="1"/>
          <p:nvPr/>
        </p:nvSpPr>
        <p:spPr>
          <a:xfrm>
            <a:off x="663575" y="738505"/>
            <a:ext cx="2540000" cy="368300"/>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小循环回路</a:t>
            </a:r>
            <a:endParaRPr lang="zh-CN" altLang="en-US"/>
          </a:p>
        </p:txBody>
      </p:sp>
      <p:pic>
        <p:nvPicPr>
          <p:cNvPr id="19" name="图片 18"/>
          <p:cNvPicPr>
            <a:picLocks noChangeAspect="1"/>
          </p:cNvPicPr>
          <p:nvPr/>
        </p:nvPicPr>
        <p:blipFill>
          <a:blip r:embed="rId1"/>
          <a:stretch>
            <a:fillRect/>
          </a:stretch>
        </p:blipFill>
        <p:spPr>
          <a:xfrm>
            <a:off x="313055" y="1189990"/>
            <a:ext cx="3619500" cy="3009900"/>
          </a:xfrm>
          <a:prstGeom prst="rect">
            <a:avLst/>
          </a:prstGeom>
        </p:spPr>
      </p:pic>
      <p:sp>
        <p:nvSpPr>
          <p:cNvPr id="20" name="文本框 19"/>
          <p:cNvSpPr txBox="1"/>
          <p:nvPr/>
        </p:nvSpPr>
        <p:spPr>
          <a:xfrm>
            <a:off x="244475" y="4199890"/>
            <a:ext cx="4198620" cy="2061210"/>
          </a:xfrm>
          <a:prstGeom prst="rect">
            <a:avLst/>
          </a:prstGeom>
          <a:noFill/>
        </p:spPr>
        <p:txBody>
          <a:bodyPr wrap="square" rtlCol="0" anchor="t">
            <a:spAutoFit/>
          </a:bodyPr>
          <a:p>
            <a:r>
              <a:rPr lang="en-US" altLang="zh-CN" sz="1600">
                <a:effectLst>
                  <a:outerShdw blurRad="38100" dist="38100" dir="2700000" algn="tl">
                    <a:srgbClr val="000000">
                      <a:alpha val="43137"/>
                    </a:srgbClr>
                  </a:outerShdw>
                </a:effectLst>
              </a:rPr>
              <a:t>    </a:t>
            </a:r>
            <a:r>
              <a:rPr lang="zh-CN" altLang="en-US" sz="1600">
                <a:effectLst>
                  <a:outerShdw blurRad="38100" dist="38100" dir="2700000" algn="tl">
                    <a:srgbClr val="000000">
                      <a:alpha val="43137"/>
                    </a:srgbClr>
                  </a:outerShdw>
                </a:effectLst>
              </a:rPr>
              <a:t>在进行小循环时节温器作出下述调节：</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关闭大阀门座：关闭散热器回流管路。</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打开小阀门座：冷却液经过冷却液分配器单元流向冷却液泵。</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    由特性曲线控制的发动机冷却系统尚未开始工作。大约</a:t>
            </a:r>
            <a:r>
              <a:rPr lang="en-US" altLang="zh-CN" sz="1600">
                <a:effectLst>
                  <a:outerShdw blurRad="38100" dist="38100" dir="2700000" algn="tl">
                    <a:srgbClr val="000000">
                      <a:alpha val="43137"/>
                    </a:srgbClr>
                  </a:outerShdw>
                </a:effectLst>
                <a:sym typeface="+mn-ea"/>
              </a:rPr>
              <a:t>110</a:t>
            </a:r>
            <a:r>
              <a:rPr lang="en-US" altLang="zh-CN" sz="1600" baseline="30000">
                <a:effectLst>
                  <a:outerShdw blurRad="38100" dist="38100" dir="2700000" algn="tl">
                    <a:srgbClr val="000000">
                      <a:alpha val="43137"/>
                    </a:srgbClr>
                  </a:outerShdw>
                </a:effectLst>
                <a:sym typeface="+mn-ea"/>
              </a:rPr>
              <a:t>0</a:t>
            </a:r>
            <a:r>
              <a:rPr lang="zh-CN" altLang="en-US" sz="1600">
                <a:effectLst>
                  <a:outerShdw blurRad="38100" dist="38100" dir="2700000" algn="tl">
                    <a:srgbClr val="000000">
                      <a:alpha val="43137"/>
                    </a:srgbClr>
                  </a:outerShdw>
                </a:effectLst>
                <a:sym typeface="+mn-ea"/>
              </a:rPr>
              <a:t>C</a:t>
            </a:r>
            <a:r>
              <a:rPr lang="zh-CN" altLang="en-US" sz="1600">
                <a:effectLst>
                  <a:outerShdw blurRad="38100" dist="38100" dir="2700000" algn="tl">
                    <a:srgbClr val="000000">
                      <a:alpha val="43137"/>
                    </a:srgbClr>
                  </a:outerShdw>
                </a:effectLst>
              </a:rPr>
              <a:t>时在未进行调节干预的情况下打开特性曲线节温器。小循环回路用于加热以及95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rPr>
              <a:t>∽</a:t>
            </a:r>
            <a:r>
              <a:rPr lang="zh-CN" altLang="en-US" sz="1600">
                <a:effectLst>
                  <a:outerShdw blurRad="38100" dist="38100" dir="2700000" algn="tl">
                    <a:srgbClr val="000000">
                      <a:alpha val="43137"/>
                    </a:srgbClr>
                  </a:outerShdw>
                </a:effectLst>
              </a:rPr>
              <a:t>的上、下部分负荷范围。</a:t>
            </a:r>
            <a:endParaRPr lang="zh-CN" altLang="en-US" sz="1600">
              <a:effectLst>
                <a:outerShdw blurRad="38100" dist="38100" dir="2700000" algn="tl">
                  <a:srgbClr val="000000">
                    <a:alpha val="43137"/>
                  </a:srgbClr>
                </a:outerShdw>
              </a:effectLst>
            </a:endParaRPr>
          </a:p>
        </p:txBody>
      </p:sp>
      <p:sp>
        <p:nvSpPr>
          <p:cNvPr id="21" name="文本框 20"/>
          <p:cNvSpPr txBox="1"/>
          <p:nvPr/>
        </p:nvSpPr>
        <p:spPr>
          <a:xfrm>
            <a:off x="663575" y="738505"/>
            <a:ext cx="2540000" cy="368300"/>
          </a:xfrm>
          <a:prstGeom prst="rect">
            <a:avLst/>
          </a:prstGeom>
          <a:noFill/>
        </p:spPr>
        <p:txBody>
          <a:bodyPr wrap="squar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小循环回路</a:t>
            </a:r>
            <a:endParaRPr lang="zh-CN" altLang="en-US"/>
          </a:p>
        </p:txBody>
      </p:sp>
      <p:pic>
        <p:nvPicPr>
          <p:cNvPr id="22" name="图片 21"/>
          <p:cNvPicPr>
            <a:picLocks noChangeAspect="1"/>
          </p:cNvPicPr>
          <p:nvPr/>
        </p:nvPicPr>
        <p:blipFill>
          <a:blip r:embed="rId1"/>
          <a:stretch>
            <a:fillRect/>
          </a:stretch>
        </p:blipFill>
        <p:spPr>
          <a:xfrm>
            <a:off x="313055" y="1189990"/>
            <a:ext cx="3619500" cy="300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0" grpId="1"/>
      <p:bldP spid="21" grpId="1"/>
      <p:bldP spid="12" grpId="0"/>
      <p:bldP spid="14" grpId="0"/>
      <p:bldP spid="12" grpId="1"/>
      <p:bldP spid="1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639435" y="0"/>
            <a:ext cx="3409950" cy="5000625"/>
          </a:xfrm>
          <a:prstGeom prst="rect">
            <a:avLst/>
          </a:prstGeom>
        </p:spPr>
      </p:pic>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97815" y="845185"/>
            <a:ext cx="22434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3.5.1 冷却液</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1403906" name="矩形 1403905"/>
          <p:cNvSpPr/>
          <p:nvPr/>
        </p:nvSpPr>
        <p:spPr>
          <a:xfrm>
            <a:off x="349250" y="1973580"/>
            <a:ext cx="5238115" cy="1323975"/>
          </a:xfrm>
          <a:prstGeom prst="rect">
            <a:avLst/>
          </a:prstGeom>
          <a:noFill/>
          <a:ln w="12700">
            <a:noFill/>
          </a:ln>
        </p:spPr>
        <p:txBody>
          <a:bodyPr lIns="0" tIns="0" rIns="0" bIns="0"/>
          <a:lstStyle>
            <a:lvl1pPr marL="0" lvl="0" indent="0" algn="l" defTabSz="917575" rtl="0" eaLnBrk="1" fontAlgn="base" latinLnBrk="0" hangingPunct="1">
              <a:lnSpc>
                <a:spcPct val="95000"/>
              </a:lnSpc>
              <a:spcBef>
                <a:spcPct val="0"/>
              </a:spcBef>
              <a:spcAft>
                <a:spcPct val="0"/>
              </a:spcAft>
              <a:buClrTx/>
              <a:buSzTx/>
              <a:buFontTx/>
              <a:buNone/>
              <a:defRPr sz="3800" b="1" u="none" kern="1200" baseline="0">
                <a:solidFill>
                  <a:schemeClr val="bg2"/>
                </a:solidFill>
                <a:latin typeface="BMWTypeRegular" panose="020B0604020202020204" pitchFamily="34" charset="0"/>
                <a:ea typeface="宋体" panose="02010600030101010101" pitchFamily="2" charset="-122"/>
              </a:defRPr>
            </a:lvl1pPr>
            <a:lvl2pPr marL="161925" lvl="1"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2pPr>
            <a:lvl3pPr marL="323850" lvl="2"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3pPr>
            <a:lvl4pPr marL="485775" lvl="3"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4pPr>
            <a:lvl5pPr marL="647700" lvl="4" indent="0" algn="ctr" defTabSz="917575" rtl="0" eaLnBrk="1" fontAlgn="base" latinLnBrk="0" hangingPunct="1">
              <a:lnSpc>
                <a:spcPct val="95000"/>
              </a:lnSpc>
              <a:spcBef>
                <a:spcPct val="0"/>
              </a:spcBef>
              <a:spcAft>
                <a:spcPct val="0"/>
              </a:spcAft>
              <a:buClrTx/>
              <a:buSzTx/>
              <a:buFontTx/>
              <a:buNone/>
              <a:defRPr sz="3800" b="1" i="0" u="none" kern="1200" baseline="0">
                <a:solidFill>
                  <a:schemeClr val="bg2"/>
                </a:solidFill>
                <a:latin typeface="BMWTypeRegular" panose="020B0604020202020204" pitchFamily="34" charset="0"/>
                <a:ea typeface="宋体" panose="02010600030101010101" pitchFamily="2" charset="-122"/>
              </a:defRPr>
            </a:lvl5pPr>
          </a:lstStyle>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防腐</a:t>
            </a:r>
            <a:endParaRPr lang="zh-CN" altLang="en-US" sz="2400">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防冻</a:t>
            </a:r>
            <a:endParaRPr lang="zh-CN" altLang="en-US" sz="24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放沉积</a:t>
            </a:r>
            <a:endParaRPr lang="zh-CN" altLang="en-US" sz="2400">
              <a:solidFill>
                <a:srgbClr val="FF0000"/>
              </a:solidFill>
              <a:effectLst>
                <a:outerShdw blurRad="38100" dist="38100" dir="2700000" algn="tl">
                  <a:srgbClr val="000000">
                    <a:alpha val="43137"/>
                  </a:srgbClr>
                </a:outerShdw>
              </a:effectLst>
              <a:sym typeface="+mn-ea"/>
            </a:endParaRPr>
          </a:p>
          <a:p>
            <a:pPr marL="482600" lvl="0" indent="-482600" defTabSz="2095500">
              <a:lnSpc>
                <a:spcPct val="120000"/>
              </a:lnSpc>
              <a:buClr>
                <a:srgbClr val="3333CC"/>
              </a:buClr>
              <a:buFont typeface="Wingdings" panose="05000000000000000000" pitchFamily="2" charset="2"/>
              <a:buChar char="Ø"/>
            </a:pPr>
            <a:r>
              <a:rPr lang="zh-CN" altLang="en-US" sz="2400">
                <a:solidFill>
                  <a:srgbClr val="FF0000"/>
                </a:solidFill>
                <a:effectLst>
                  <a:outerShdw blurRad="38100" dist="38100" dir="2700000" algn="tl">
                    <a:srgbClr val="000000">
                      <a:alpha val="43137"/>
                    </a:srgbClr>
                  </a:outerShdw>
                </a:effectLst>
                <a:sym typeface="+mn-ea"/>
              </a:rPr>
              <a:t>提高沸点</a:t>
            </a:r>
            <a:endParaRPr lang="zh-CN" altLang="en-US" sz="2400">
              <a:solidFill>
                <a:srgbClr val="FF0000"/>
              </a:solidFill>
              <a:effectLst>
                <a:outerShdw blurRad="38100" dist="38100" dir="2700000" algn="tl">
                  <a:srgbClr val="000000">
                    <a:alpha val="43137"/>
                  </a:srgbClr>
                </a:outerShdw>
              </a:effectLst>
              <a:sym typeface="+mn-ea"/>
            </a:endParaRPr>
          </a:p>
          <a:p>
            <a:pPr lvl="0" defTabSz="2095500">
              <a:lnSpc>
                <a:spcPct val="120000"/>
              </a:lnSpc>
              <a:buClr>
                <a:srgbClr val="3333CC"/>
              </a:buClr>
              <a:buFont typeface="Wingdings" panose="05000000000000000000" pitchFamily="2" charset="2"/>
            </a:pPr>
            <a:endParaRPr lang="zh-CN" altLang="en-US" sz="2400">
              <a:solidFill>
                <a:srgbClr val="FF0000"/>
              </a:solidFill>
              <a:effectLst>
                <a:outerShdw blurRad="38100" dist="38100" dir="2700000" algn="tl">
                  <a:srgbClr val="000000">
                    <a:alpha val="43137"/>
                  </a:srgbClr>
                </a:outerShdw>
              </a:effectLst>
            </a:endParaRPr>
          </a:p>
        </p:txBody>
      </p:sp>
      <p:sp>
        <p:nvSpPr>
          <p:cNvPr id="21" name="文本框 20"/>
          <p:cNvSpPr txBox="1"/>
          <p:nvPr/>
        </p:nvSpPr>
        <p:spPr>
          <a:xfrm>
            <a:off x="349250" y="1451610"/>
            <a:ext cx="2540000" cy="521970"/>
          </a:xfrm>
          <a:prstGeom prst="rect">
            <a:avLst/>
          </a:prstGeom>
          <a:noFill/>
        </p:spPr>
        <p:txBody>
          <a:bodyPr wrap="square" rtlCol="0" anchor="t">
            <a:spAutoFit/>
          </a:bodyPr>
          <a:p>
            <a:r>
              <a:rPr lang="zh-CN" altLang="en-US" sz="28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冷却液的任务</a:t>
            </a:r>
            <a:endParaRPr lang="zh-CN" altLang="en-US" sz="28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00" name="文本框 99"/>
          <p:cNvSpPr txBox="1"/>
          <p:nvPr/>
        </p:nvSpPr>
        <p:spPr>
          <a:xfrm>
            <a:off x="118745" y="4103370"/>
            <a:ext cx="6264275" cy="2676525"/>
          </a:xfrm>
          <a:prstGeom prst="rect">
            <a:avLst/>
          </a:prstGeom>
          <a:noFill/>
          <a:ln w="9525">
            <a:noFill/>
          </a:ln>
        </p:spPr>
        <p:txBody>
          <a:bodyPr wrap="square">
            <a:spAutoFit/>
          </a:bodyPr>
          <a:p>
            <a:r>
              <a:rPr lang="en-US" altLang="zh-CN" sz="2400" b="1">
                <a:effectLst>
                  <a:outerShdw blurRad="38100" dist="38100" dir="2700000" algn="tl">
                    <a:srgbClr val="000000">
                      <a:alpha val="43137"/>
                    </a:srgbClr>
                  </a:outerShdw>
                </a:effectLst>
                <a:ea typeface="楷体" panose="02010609060101010101" charset="-122"/>
              </a:rPr>
              <a:t>     </a:t>
            </a:r>
            <a:r>
              <a:rPr lang="zh-CN" sz="2400" b="1">
                <a:effectLst>
                  <a:outerShdw blurRad="38100" dist="38100" dir="2700000" algn="tl">
                    <a:srgbClr val="000000">
                      <a:alpha val="43137"/>
                    </a:srgbClr>
                  </a:outerShdw>
                </a:effectLst>
                <a:ea typeface="楷体" panose="02010609060101010101" charset="-122"/>
              </a:rPr>
              <a:t>冷却液的颜色有：</a:t>
            </a:r>
            <a:r>
              <a:rPr lang="zh-CN" sz="2400" b="1">
                <a:solidFill>
                  <a:srgbClr val="FF0000"/>
                </a:solidFill>
                <a:effectLst>
                  <a:outerShdw blurRad="38100" dist="38100" dir="2700000" algn="tl">
                    <a:srgbClr val="000000">
                      <a:alpha val="43137"/>
                    </a:srgbClr>
                  </a:outerShdw>
                </a:effectLst>
                <a:ea typeface="楷体" panose="02010609060101010101" charset="-122"/>
              </a:rPr>
              <a:t>蓝色、绿色、红色。</a:t>
            </a:r>
            <a:r>
              <a:rPr lang="zh-CN" sz="2400" b="1">
                <a:effectLst>
                  <a:outerShdw blurRad="38100" dist="38100" dir="2700000" algn="tl">
                    <a:srgbClr val="000000">
                      <a:alpha val="43137"/>
                    </a:srgbClr>
                  </a:outerShdw>
                </a:effectLst>
                <a:ea typeface="楷体" panose="02010609060101010101" charset="-122"/>
              </a:rPr>
              <a:t>    冷却液的指标：</a:t>
            </a:r>
            <a:r>
              <a:rPr lang="zh-CN" sz="2400" b="1">
                <a:solidFill>
                  <a:srgbClr val="FF0000"/>
                </a:solidFill>
                <a:effectLst>
                  <a:outerShdw blurRad="38100" dist="38100" dir="2700000" algn="tl">
                    <a:srgbClr val="000000">
                      <a:alpha val="43137"/>
                    </a:srgbClr>
                  </a:outerShdw>
                </a:effectLst>
                <a:ea typeface="楷体" panose="02010609060101010101" charset="-122"/>
              </a:rPr>
              <a:t>冰点（</a:t>
            </a:r>
            <a:r>
              <a:rPr lang="zh-CN" sz="2400" b="1">
                <a:solidFill>
                  <a:srgbClr val="FF0000"/>
                </a:solidFill>
                <a:effectLst>
                  <a:outerShdw blurRad="38100" dist="38100" dir="2700000" algn="tl">
                    <a:srgbClr val="000000">
                      <a:alpha val="43137"/>
                    </a:srgbClr>
                  </a:outerShdw>
                </a:effectLst>
                <a:ea typeface="楷体" panose="02010609060101010101" charset="-122"/>
                <a:cs typeface="Calibri" panose="020F0502020204030204" pitchFamily="34" charset="0"/>
              </a:rPr>
              <a:t>-40℃）、沸点（108℃）。</a:t>
            </a:r>
            <a:r>
              <a:rPr lang="zh-CN" sz="2400" b="1">
                <a:effectLst>
                  <a:outerShdw blurRad="38100" dist="38100" dir="2700000" algn="tl">
                    <a:srgbClr val="000000">
                      <a:alpha val="43137"/>
                    </a:srgbClr>
                  </a:outerShdw>
                </a:effectLst>
                <a:ea typeface="楷体" panose="02010609060101010101" charset="-122"/>
                <a:cs typeface="Calibri" panose="020F0502020204030204" pitchFamily="34" charset="0"/>
              </a:rPr>
              <a:t>    冷</a:t>
            </a:r>
            <a:r>
              <a:rPr lang="zh-CN" sz="2400" b="1">
                <a:effectLst>
                  <a:outerShdw blurRad="38100" dist="38100" dir="2700000" algn="tl">
                    <a:srgbClr val="000000">
                      <a:alpha val="43137"/>
                    </a:srgbClr>
                  </a:outerShdw>
                </a:effectLst>
                <a:ea typeface="楷体" panose="02010609060101010101" charset="-122"/>
              </a:rPr>
              <a:t>却液的类型有：</a:t>
            </a:r>
            <a:r>
              <a:rPr lang="zh-CN" sz="2400" b="1">
                <a:solidFill>
                  <a:srgbClr val="FF0000"/>
                </a:solidFill>
                <a:effectLst>
                  <a:outerShdw blurRad="38100" dist="38100" dir="2700000" algn="tl">
                    <a:srgbClr val="000000">
                      <a:alpha val="43137"/>
                    </a:srgbClr>
                  </a:outerShdw>
                </a:effectLst>
                <a:ea typeface="楷体" panose="02010609060101010101" charset="-122"/>
              </a:rPr>
              <a:t>乙二醇、二甘醇、酒精和水。</a:t>
            </a:r>
            <a:r>
              <a:rPr lang="zh-CN" sz="2400" b="1">
                <a:effectLst>
                  <a:outerShdw blurRad="38100" dist="38100" dir="2700000" algn="tl">
                    <a:srgbClr val="000000">
                      <a:alpha val="43137"/>
                    </a:srgbClr>
                  </a:outerShdw>
                </a:effectLst>
                <a:ea typeface="楷体" panose="02010609060101010101" charset="-122"/>
                <a:cs typeface="Calibri" panose="020F0502020204030204" pitchFamily="34" charset="0"/>
              </a:rPr>
              <a:t>    冷</a:t>
            </a:r>
            <a:r>
              <a:rPr lang="zh-CN" sz="2400" b="1">
                <a:effectLst>
                  <a:outerShdw blurRad="38100" dist="38100" dir="2700000" algn="tl">
                    <a:srgbClr val="000000">
                      <a:alpha val="43137"/>
                    </a:srgbClr>
                  </a:outerShdw>
                </a:effectLst>
                <a:ea typeface="楷体" panose="02010609060101010101" charset="-122"/>
              </a:rPr>
              <a:t>却液的更换周期：</a:t>
            </a:r>
            <a:r>
              <a:rPr lang="zh-CN" sz="2400" b="1">
                <a:solidFill>
                  <a:srgbClr val="FF0000"/>
                </a:solidFill>
                <a:effectLst>
                  <a:outerShdw blurRad="38100" dist="38100" dir="2700000" algn="tl">
                    <a:srgbClr val="000000">
                      <a:alpha val="43137"/>
                    </a:srgbClr>
                  </a:outerShdw>
                </a:effectLst>
                <a:ea typeface="楷体" panose="02010609060101010101" charset="-122"/>
              </a:rPr>
              <a:t>两年或</a:t>
            </a:r>
            <a:r>
              <a:rPr lang="zh-CN" sz="2400" b="1">
                <a:solidFill>
                  <a:srgbClr val="FF0000"/>
                </a:solidFill>
                <a:effectLst>
                  <a:outerShdw blurRad="38100" dist="38100" dir="2700000" algn="tl">
                    <a:srgbClr val="000000">
                      <a:alpha val="43137"/>
                    </a:srgbClr>
                  </a:outerShdw>
                </a:effectLst>
                <a:ea typeface="楷体" panose="02010609060101010101" charset="-122"/>
                <a:cs typeface="Calibri" panose="020F0502020204030204" pitchFamily="34" charset="0"/>
              </a:rPr>
              <a:t>4万公里。只能使用同一型号的冷却液，一定不能混合使用。</a:t>
            </a:r>
            <a:endParaRPr lang="zh-CN" sz="2400" b="1">
              <a:solidFill>
                <a:srgbClr val="FF0000"/>
              </a:solidFill>
              <a:effectLst>
                <a:outerShdw blurRad="38100" dist="38100" dir="2700000" algn="tl">
                  <a:srgbClr val="000000">
                    <a:alpha val="43137"/>
                  </a:srgbClr>
                </a:outerShdw>
              </a:effectLst>
              <a:ea typeface="楷体" panose="02010609060101010101"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403906"/>
                                        </p:tgtEl>
                                        <p:attrNameLst>
                                          <p:attrName>style.visibility</p:attrName>
                                        </p:attrNameLst>
                                      </p:cBhvr>
                                      <p:to>
                                        <p:strVal val="visible"/>
                                      </p:to>
                                    </p:set>
                                    <p:anim calcmode="lin" valueType="num">
                                      <p:cBhvr additive="base">
                                        <p:cTn id="21" dur="500"/>
                                        <p:tgtEl>
                                          <p:spTgt spid="1403906"/>
                                        </p:tgtEl>
                                        <p:attrNameLst>
                                          <p:attrName>ppt_y</p:attrName>
                                        </p:attrNameLst>
                                      </p:cBhvr>
                                      <p:tavLst>
                                        <p:tav tm="0">
                                          <p:val>
                                            <p:strVal val="#ppt_y+#ppt_h*1.125000"/>
                                          </p:val>
                                        </p:tav>
                                        <p:tav tm="100000">
                                          <p:val>
                                            <p:strVal val="#ppt_y"/>
                                          </p:val>
                                        </p:tav>
                                      </p:tavLst>
                                    </p:anim>
                                    <p:animEffect transition="in" filter="wipe(up)">
                                      <p:cBhvr>
                                        <p:cTn id="22" dur="500"/>
                                        <p:tgtEl>
                                          <p:spTgt spid="140390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blinds(horizontal)">
                                      <p:cBhvr>
                                        <p:cTn id="2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1" grpId="0"/>
      <p:bldP spid="21" grpId="1"/>
      <p:bldP spid="1403906" grpId="0"/>
      <p:bldP spid="1403906" grpId="1"/>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97815" y="845185"/>
            <a:ext cx="33102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a:t>
            </a:r>
            <a:r>
              <a:rPr lang="en-US" altLang="zh-CN"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2</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 冷却液的检查</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6" name="文本框 5"/>
          <p:cNvSpPr txBox="1"/>
          <p:nvPr/>
        </p:nvSpPr>
        <p:spPr>
          <a:xfrm>
            <a:off x="356235" y="1473835"/>
            <a:ext cx="2325370" cy="460375"/>
          </a:xfrm>
          <a:prstGeom prst="rect">
            <a:avLst/>
          </a:prstGeom>
          <a:noFill/>
        </p:spPr>
        <p:txBody>
          <a:bodyPr wrap="none" rtlCol="0" anchor="t">
            <a:spAutoFit/>
          </a:bodyPr>
          <a:p>
            <a:r>
              <a:rPr lang="zh-CN" altLang="en-US" sz="2400" b="1">
                <a:solidFill>
                  <a:srgbClr val="FF0000"/>
                </a:solidFill>
                <a:effectLst>
                  <a:outerShdw blurRad="38100" dist="38100" dir="2700000" algn="tl">
                    <a:srgbClr val="000000">
                      <a:alpha val="43137"/>
                    </a:srgbClr>
                  </a:outerShdw>
                </a:effectLst>
                <a:sym typeface="+mn-ea"/>
              </a:rPr>
              <a:t>冷却液冰点检查</a:t>
            </a:r>
            <a:endParaRPr lang="zh-CN" altLang="en-US" sz="2400" b="1">
              <a:solidFill>
                <a:srgbClr val="FF0000"/>
              </a:solidFill>
              <a:effectLst>
                <a:outerShdw blurRad="38100" dist="38100" dir="2700000" algn="tl">
                  <a:srgbClr val="000000">
                    <a:alpha val="43137"/>
                  </a:srgbClr>
                </a:outerShdw>
              </a:effectLst>
              <a:sym typeface="+mn-ea"/>
            </a:endParaRPr>
          </a:p>
        </p:txBody>
      </p:sp>
      <p:sp>
        <p:nvSpPr>
          <p:cNvPr id="7" name="文本框 6"/>
          <p:cNvSpPr txBox="1"/>
          <p:nvPr/>
        </p:nvSpPr>
        <p:spPr>
          <a:xfrm>
            <a:off x="476885" y="2092960"/>
            <a:ext cx="3501390" cy="398780"/>
          </a:xfrm>
          <a:prstGeom prst="rect">
            <a:avLst/>
          </a:prstGeom>
          <a:noFill/>
        </p:spPr>
        <p:txBody>
          <a:bodyPr wrap="none" rtlCol="0" anchor="t">
            <a:spAutoFit/>
          </a:bodyPr>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检测仪器及设备：冰点测试仪</a:t>
            </a:r>
            <a:endParaRPr lang="zh-CN" altLang="en-US" sz="2000"/>
          </a:p>
        </p:txBody>
      </p:sp>
      <p:pic>
        <p:nvPicPr>
          <p:cNvPr id="8" name="图片 7"/>
          <p:cNvPicPr>
            <a:picLocks noChangeAspect="1"/>
          </p:cNvPicPr>
          <p:nvPr/>
        </p:nvPicPr>
        <p:blipFill>
          <a:blip r:embed="rId1"/>
          <a:stretch>
            <a:fillRect/>
          </a:stretch>
        </p:blipFill>
        <p:spPr>
          <a:xfrm>
            <a:off x="297815" y="2770505"/>
            <a:ext cx="8216265" cy="33267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4790440" y="107950"/>
          <a:ext cx="4198620" cy="3542665"/>
        </p:xfrm>
        <a:graphic>
          <a:graphicData uri="http://schemas.openxmlformats.org/presentationml/2006/ole">
            <mc:AlternateContent xmlns:mc="http://schemas.openxmlformats.org/markup-compatibility/2006">
              <mc:Choice xmlns:v="urn:schemas-microsoft-com:vml" Requires="v">
                <p:oleObj spid="_x0000_s3" name="" r:id="rId1" imgW="3752850" imgH="3152775" progId="Paint.Picture">
                  <p:embed/>
                </p:oleObj>
              </mc:Choice>
              <mc:Fallback>
                <p:oleObj name="" r:id="rId1" imgW="3752850" imgH="3152775" progId="Paint.Picture">
                  <p:embed/>
                  <p:pic>
                    <p:nvPicPr>
                      <p:cNvPr id="0" name="图片 4"/>
                      <p:cNvPicPr/>
                      <p:nvPr/>
                    </p:nvPicPr>
                    <p:blipFill>
                      <a:blip r:embed="rId2"/>
                      <a:stretch>
                        <a:fillRect/>
                      </a:stretch>
                    </p:blipFill>
                    <p:spPr>
                      <a:xfrm>
                        <a:off x="4790440" y="107950"/>
                        <a:ext cx="4198620" cy="3542665"/>
                      </a:xfrm>
                      <a:prstGeom prst="rect">
                        <a:avLst/>
                      </a:prstGeom>
                    </p:spPr>
                  </p:pic>
                </p:oleObj>
              </mc:Fallback>
            </mc:AlternateContent>
          </a:graphicData>
        </a:graphic>
      </p:graphicFrame>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97815" y="845185"/>
            <a:ext cx="33102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a:t>
            </a:r>
            <a:r>
              <a:rPr lang="en-US" altLang="zh-CN"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2</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 冷却液的检查</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6" name="文本框 5"/>
          <p:cNvSpPr txBox="1"/>
          <p:nvPr/>
        </p:nvSpPr>
        <p:spPr>
          <a:xfrm>
            <a:off x="356235" y="1473835"/>
            <a:ext cx="2325370" cy="460375"/>
          </a:xfrm>
          <a:prstGeom prst="rect">
            <a:avLst/>
          </a:prstGeom>
          <a:noFill/>
        </p:spPr>
        <p:txBody>
          <a:bodyPr wrap="none" rtlCol="0" anchor="t">
            <a:spAutoFit/>
          </a:bodyPr>
          <a:p>
            <a:r>
              <a:rPr lang="zh-CN" altLang="en-US" sz="2400" b="1">
                <a:solidFill>
                  <a:srgbClr val="FF0000"/>
                </a:solidFill>
                <a:effectLst>
                  <a:outerShdw blurRad="38100" dist="38100" dir="2700000" algn="tl">
                    <a:srgbClr val="000000">
                      <a:alpha val="43137"/>
                    </a:srgbClr>
                  </a:outerShdw>
                </a:effectLst>
                <a:sym typeface="+mn-ea"/>
              </a:rPr>
              <a:t>冷却</a:t>
            </a:r>
            <a:r>
              <a:rPr lang="zh-CN" altLang="en-US" sz="2400" b="1">
                <a:solidFill>
                  <a:srgbClr val="FF0000"/>
                </a:solidFill>
                <a:effectLst>
                  <a:outerShdw blurRad="38100" dist="38100" dir="2700000" algn="tl">
                    <a:srgbClr val="000000">
                      <a:alpha val="43137"/>
                    </a:srgbClr>
                  </a:outerShdw>
                </a:effectLst>
                <a:sym typeface="+mn-ea"/>
              </a:rPr>
              <a:t>液冰点检查</a:t>
            </a:r>
            <a:endParaRPr lang="zh-CN" altLang="en-US" sz="2400" b="1">
              <a:solidFill>
                <a:srgbClr val="FF0000"/>
              </a:solidFill>
              <a:effectLst>
                <a:outerShdw blurRad="38100" dist="38100" dir="2700000" algn="tl">
                  <a:srgbClr val="000000">
                    <a:alpha val="43137"/>
                  </a:srgbClr>
                </a:outerShdw>
              </a:effectLst>
              <a:sym typeface="+mn-ea"/>
            </a:endParaRPr>
          </a:p>
        </p:txBody>
      </p:sp>
      <p:sp>
        <p:nvSpPr>
          <p:cNvPr id="7" name="文本框 6"/>
          <p:cNvSpPr txBox="1"/>
          <p:nvPr/>
        </p:nvSpPr>
        <p:spPr>
          <a:xfrm>
            <a:off x="476885" y="2092960"/>
            <a:ext cx="2480310" cy="39878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冰点测试仪</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使用方法</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pic>
        <p:nvPicPr>
          <p:cNvPr id="9" name="图片 8"/>
          <p:cNvPicPr>
            <a:picLocks noChangeAspect="1"/>
          </p:cNvPicPr>
          <p:nvPr/>
        </p:nvPicPr>
        <p:blipFill>
          <a:blip r:embed="rId3"/>
          <a:stretch>
            <a:fillRect/>
          </a:stretch>
        </p:blipFill>
        <p:spPr>
          <a:xfrm>
            <a:off x="356235" y="3650615"/>
            <a:ext cx="7430770" cy="3136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47650" y="297815"/>
            <a:ext cx="3964305" cy="521970"/>
          </a:xfrm>
          <a:prstGeom prst="rect">
            <a:avLst/>
          </a:prstGeom>
          <a:noFill/>
        </p:spPr>
        <p:txBody>
          <a:bodyPr wrap="square" rtlCol="0" anchor="t">
            <a:spAutoFit/>
          </a:bodyPr>
          <a:p>
            <a:r>
              <a:rPr lang="zh-CN" altLang="en-US" sz="2800" b="1">
                <a:solidFill>
                  <a:srgbClr val="FF0000"/>
                </a:solidFill>
                <a:effectLst>
                  <a:outerShdw blurRad="38100" dist="38100" dir="2700000" algn="tl">
                    <a:srgbClr val="000000">
                      <a:alpha val="43137"/>
                    </a:srgbClr>
                  </a:outerShdw>
                </a:effectLst>
              </a:rPr>
              <a:t>防冻剂测量表</a:t>
            </a:r>
            <a:endParaRPr lang="zh-CN" altLang="en-US" sz="2800" b="1">
              <a:solidFill>
                <a:srgbClr val="FF0000"/>
              </a:solidFill>
              <a:effectLst>
                <a:outerShdw blurRad="38100" dist="38100" dir="2700000" algn="tl">
                  <a:srgbClr val="000000">
                    <a:alpha val="43137"/>
                  </a:srgbClr>
                </a:outerShdw>
              </a:effectLst>
            </a:endParaRPr>
          </a:p>
        </p:txBody>
      </p:sp>
      <p:pic>
        <p:nvPicPr>
          <p:cNvPr id="5" name="图片 4"/>
          <p:cNvPicPr>
            <a:picLocks noChangeAspect="1"/>
          </p:cNvPicPr>
          <p:nvPr/>
        </p:nvPicPr>
        <p:blipFill>
          <a:blip r:embed="rId1"/>
          <a:stretch>
            <a:fillRect/>
          </a:stretch>
        </p:blipFill>
        <p:spPr>
          <a:xfrm>
            <a:off x="354330" y="819785"/>
            <a:ext cx="2340610" cy="2976245"/>
          </a:xfrm>
          <a:prstGeom prst="rect">
            <a:avLst/>
          </a:prstGeom>
        </p:spPr>
      </p:pic>
      <p:sp>
        <p:nvSpPr>
          <p:cNvPr id="6" name="文本框 5"/>
          <p:cNvSpPr txBox="1"/>
          <p:nvPr/>
        </p:nvSpPr>
        <p:spPr>
          <a:xfrm>
            <a:off x="3345815" y="819785"/>
            <a:ext cx="5546090" cy="2306955"/>
          </a:xfrm>
          <a:prstGeom prst="rect">
            <a:avLst/>
          </a:prstGeom>
          <a:noFill/>
        </p:spPr>
        <p:txBody>
          <a:bodyPr wrap="square" rtlCol="0" anchor="t">
            <a:spAutoFit/>
          </a:bodyPr>
          <a:p>
            <a:r>
              <a:rPr lang="zh-CN" altLang="en-US" sz="2400" b="1">
                <a:solidFill>
                  <a:srgbClr val="7030A0"/>
                </a:solidFill>
                <a:effectLst>
                  <a:outerShdw blurRad="38100" dist="38100" dir="2700000" algn="tl">
                    <a:srgbClr val="000000">
                      <a:alpha val="43137"/>
                    </a:srgbClr>
                  </a:outerShdw>
                </a:effectLst>
              </a:rPr>
              <a:t>利用吸球从冷却设备中吸出冷却液，直到游动体能够自由游动为止。在温度刻度上可以读出冷却液的温度，在游动体刻度上可以读出防冻剂的体积百分比，根据这个百分比就可以从一张表</a:t>
            </a:r>
            <a:r>
              <a:rPr lang="zh-CN" altLang="en-US" sz="2400" b="1">
                <a:solidFill>
                  <a:srgbClr val="7030A0"/>
                </a:solidFill>
                <a:effectLst>
                  <a:outerShdw blurRad="38100" dist="38100" dir="2700000" algn="tl">
                    <a:srgbClr val="000000">
                      <a:alpha val="43137"/>
                    </a:srgbClr>
                  </a:outerShdw>
                </a:effectLst>
              </a:rPr>
              <a:t>格中查出冷冻液的防冻安全性。</a:t>
            </a:r>
            <a:endParaRPr lang="zh-CN" altLang="en-US" sz="2400" b="1">
              <a:solidFill>
                <a:srgbClr val="7030A0"/>
              </a:solidFill>
              <a:effectLst>
                <a:outerShdw blurRad="38100" dist="38100" dir="2700000" algn="tl">
                  <a:srgbClr val="000000">
                    <a:alpha val="43137"/>
                  </a:srgbClr>
                </a:outerShdw>
              </a:effectLst>
            </a:endParaRPr>
          </a:p>
        </p:txBody>
      </p:sp>
      <p:pic>
        <p:nvPicPr>
          <p:cNvPr id="2" name="图片 1"/>
          <p:cNvPicPr>
            <a:picLocks noChangeAspect="1"/>
          </p:cNvPicPr>
          <p:nvPr/>
        </p:nvPicPr>
        <p:blipFill>
          <a:blip r:embed="rId2"/>
          <a:stretch>
            <a:fillRect/>
          </a:stretch>
        </p:blipFill>
        <p:spPr>
          <a:xfrm>
            <a:off x="247650" y="3865880"/>
            <a:ext cx="3622040" cy="2678430"/>
          </a:xfrm>
          <a:prstGeom prst="rect">
            <a:avLst/>
          </a:prstGeom>
        </p:spPr>
      </p:pic>
      <p:sp>
        <p:nvSpPr>
          <p:cNvPr id="7" name="文本框 6"/>
          <p:cNvSpPr txBox="1"/>
          <p:nvPr/>
        </p:nvSpPr>
        <p:spPr>
          <a:xfrm>
            <a:off x="3792220" y="4175760"/>
            <a:ext cx="4959350" cy="1938020"/>
          </a:xfrm>
          <a:prstGeom prst="rect">
            <a:avLst/>
          </a:prstGeom>
          <a:noFill/>
        </p:spPr>
        <p:txBody>
          <a:bodyPr wrap="square" rtlCol="0" anchor="t">
            <a:spAutoFit/>
          </a:bodyPr>
          <a:p>
            <a:r>
              <a:rPr lang="zh-CN" altLang="en-US" sz="2400" b="1">
                <a:solidFill>
                  <a:srgbClr val="0070C0"/>
                </a:solidFill>
                <a:effectLst>
                  <a:outerShdw blurRad="38100" dist="38100" dir="2700000" algn="tl">
                    <a:srgbClr val="000000">
                      <a:alpha val="43137"/>
                    </a:srgbClr>
                  </a:outerShdw>
                </a:effectLst>
              </a:rPr>
              <a:t>如果防冻保护能力达到= -15`C，则：</a:t>
            </a:r>
            <a:endParaRPr lang="zh-CN" altLang="en-US" sz="2400" b="1">
              <a:solidFill>
                <a:srgbClr val="0070C0"/>
              </a:solidFill>
              <a:effectLst>
                <a:outerShdw blurRad="38100" dist="38100" dir="2700000" algn="tl">
                  <a:srgbClr val="000000">
                    <a:alpha val="43137"/>
                  </a:srgbClr>
                </a:outerShdw>
              </a:effectLst>
            </a:endParaRPr>
          </a:p>
          <a:p>
            <a:endParaRPr lang="zh-CN" altLang="en-US" sz="2400" b="1">
              <a:solidFill>
                <a:srgbClr val="0070C0"/>
              </a:solidFill>
              <a:effectLst>
                <a:outerShdw blurRad="38100" dist="38100" dir="2700000" algn="tl">
                  <a:srgbClr val="000000">
                    <a:alpha val="43137"/>
                  </a:srgbClr>
                </a:outerShdw>
              </a:effectLst>
            </a:endParaRPr>
          </a:p>
          <a:p>
            <a:r>
              <a:rPr lang="zh-CN" altLang="en-US" sz="2400" b="1">
                <a:solidFill>
                  <a:srgbClr val="0070C0"/>
                </a:solidFill>
                <a:effectLst>
                  <a:outerShdw blurRad="38100" dist="38100" dir="2700000" algn="tl">
                    <a:srgbClr val="000000">
                      <a:alpha val="43137"/>
                    </a:srgbClr>
                  </a:outerShdw>
                </a:effectLst>
              </a:rPr>
              <a:t> 水含量 75% = 3 份</a:t>
            </a:r>
            <a:endParaRPr lang="zh-CN" altLang="en-US" sz="2400" b="1">
              <a:solidFill>
                <a:srgbClr val="0070C0"/>
              </a:solidFill>
              <a:effectLst>
                <a:outerShdw blurRad="38100" dist="38100" dir="2700000" algn="tl">
                  <a:srgbClr val="000000">
                    <a:alpha val="43137"/>
                  </a:srgbClr>
                </a:outerShdw>
              </a:effectLst>
            </a:endParaRPr>
          </a:p>
          <a:p>
            <a:endParaRPr lang="zh-CN" altLang="en-US" sz="2400" b="1">
              <a:solidFill>
                <a:srgbClr val="0070C0"/>
              </a:solidFill>
              <a:effectLst>
                <a:outerShdw blurRad="38100" dist="38100" dir="2700000" algn="tl">
                  <a:srgbClr val="000000">
                    <a:alpha val="43137"/>
                  </a:srgbClr>
                </a:outerShdw>
              </a:effectLst>
            </a:endParaRPr>
          </a:p>
          <a:p>
            <a:r>
              <a:rPr lang="zh-CN" altLang="en-US" sz="2400" b="1">
                <a:solidFill>
                  <a:srgbClr val="0070C0"/>
                </a:solidFill>
                <a:effectLst>
                  <a:outerShdw blurRad="38100" dist="38100" dir="2700000" algn="tl">
                    <a:srgbClr val="000000">
                      <a:alpha val="43137"/>
                    </a:srgbClr>
                  </a:outerShdw>
                </a:effectLst>
              </a:rPr>
              <a:t> 冷却液含量 25% = 1 份</a:t>
            </a:r>
            <a:endParaRPr lang="zh-CN" altLang="en-US" sz="2400" b="1">
              <a:solidFill>
                <a:srgbClr val="0070C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109855" y="-30480"/>
            <a:ext cx="7772400" cy="8337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3.2</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冷却系统的原理</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5" name="文本框 4"/>
          <p:cNvSpPr txBox="1"/>
          <p:nvPr/>
        </p:nvSpPr>
        <p:spPr>
          <a:xfrm>
            <a:off x="181610" y="716915"/>
            <a:ext cx="8781415" cy="2245360"/>
          </a:xfrm>
          <a:prstGeom prst="rect">
            <a:avLst/>
          </a:prstGeom>
          <a:noFill/>
        </p:spPr>
        <p:txBody>
          <a:bodyPr wrap="square" rtlCol="0" anchor="t">
            <a:spAutoFit/>
          </a:bodyPr>
          <a:p>
            <a:pPr eaLnBrk="1" hangingPunct="1">
              <a:buNone/>
            </a:pPr>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气缸和气缸盖采用双层结构。冷却液从空腔流过。因为热态冷却液密度低于冷态冷却液，所以发动机内的冷却液受热上升。冷却液流人散热器上部水箱内。在散热器中冷却液热量散发给冷空气。因为冷却下来的冷却液较重，所以冷却液沉人散热器下部水箱中。冷却液泵从散热器下部水箱中抽吸冷却液并输送至发动机。</a:t>
            </a:r>
            <a:endPar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endParaRPr>
          </a:p>
          <a:p>
            <a:pPr eaLnBrk="1" hangingPunct="1">
              <a:buNone/>
            </a:pPr>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在发动机缸体与上部水箱之间的冷却液管路中安装了一个节温器阀。从该阀门处分接出一个直接连接水泵的短路管路。</a:t>
            </a:r>
            <a:endPar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endParaRPr>
          </a:p>
        </p:txBody>
      </p:sp>
      <p:pic>
        <p:nvPicPr>
          <p:cNvPr id="2" name="图片 1"/>
          <p:cNvPicPr>
            <a:picLocks noChangeAspect="1"/>
          </p:cNvPicPr>
          <p:nvPr/>
        </p:nvPicPr>
        <p:blipFill>
          <a:blip r:embed="rId1"/>
          <a:stretch>
            <a:fillRect/>
          </a:stretch>
        </p:blipFill>
        <p:spPr>
          <a:xfrm>
            <a:off x="1216660" y="2933700"/>
            <a:ext cx="6124575" cy="392430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97815" y="845185"/>
            <a:ext cx="40214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a:t>
            </a:r>
            <a:r>
              <a:rPr lang="en-US" altLang="zh-CN"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 冷却液系统</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的检查</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6" name="文本框 5"/>
          <p:cNvSpPr txBox="1"/>
          <p:nvPr/>
        </p:nvSpPr>
        <p:spPr>
          <a:xfrm>
            <a:off x="791210" y="2142490"/>
            <a:ext cx="2572385" cy="460375"/>
          </a:xfrm>
          <a:prstGeom prst="rect">
            <a:avLst/>
          </a:prstGeom>
          <a:noFill/>
        </p:spPr>
        <p:txBody>
          <a:bodyPr wrap="square" rtlCol="0" anchor="t">
            <a:spAutoFit/>
          </a:bodyPr>
          <a:p>
            <a:pPr algn="l"/>
            <a:r>
              <a:rPr lang="zh-CN" altLang="en-US" sz="2400" b="1">
                <a:solidFill>
                  <a:srgbClr val="FF0000"/>
                </a:solidFill>
                <a:effectLst>
                  <a:outerShdw blurRad="38100" dist="38100" dir="2700000" algn="tl">
                    <a:srgbClr val="000000">
                      <a:alpha val="43137"/>
                    </a:srgbClr>
                  </a:outerShdw>
                </a:effectLst>
                <a:sym typeface="+mn-ea"/>
              </a:rPr>
              <a:t>冷却液液面</a:t>
            </a:r>
            <a:r>
              <a:rPr lang="zh-CN" altLang="en-US" sz="2400" b="1">
                <a:solidFill>
                  <a:srgbClr val="FF0000"/>
                </a:solidFill>
                <a:effectLst>
                  <a:outerShdw blurRad="38100" dist="38100" dir="2700000" algn="tl">
                    <a:srgbClr val="000000">
                      <a:alpha val="43137"/>
                    </a:srgbClr>
                  </a:outerShdw>
                </a:effectLst>
                <a:sym typeface="+mn-ea"/>
              </a:rPr>
              <a:t>检查</a:t>
            </a:r>
            <a:endParaRPr lang="zh-CN" altLang="en-US" sz="2400" b="1">
              <a:solidFill>
                <a:srgbClr val="FF0000"/>
              </a:solidFill>
              <a:effectLst>
                <a:outerShdw blurRad="38100" dist="38100" dir="2700000" algn="tl">
                  <a:srgbClr val="000000">
                    <a:alpha val="43137"/>
                  </a:srgbClr>
                </a:outerShdw>
              </a:effectLst>
              <a:sym typeface="+mn-ea"/>
            </a:endParaRPr>
          </a:p>
        </p:txBody>
      </p:sp>
      <p:sp>
        <p:nvSpPr>
          <p:cNvPr id="7" name="文本框 6"/>
          <p:cNvSpPr txBox="1"/>
          <p:nvPr/>
        </p:nvSpPr>
        <p:spPr>
          <a:xfrm>
            <a:off x="5626100" y="2142490"/>
            <a:ext cx="1713230" cy="460375"/>
          </a:xfrm>
          <a:prstGeom prst="rect">
            <a:avLst/>
          </a:prstGeom>
          <a:noFill/>
        </p:spPr>
        <p:txBody>
          <a:bodyPr wrap="non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检查防冻剂</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2" name="文本框 1"/>
          <p:cNvSpPr txBox="1"/>
          <p:nvPr/>
        </p:nvSpPr>
        <p:spPr>
          <a:xfrm>
            <a:off x="168910" y="1313180"/>
            <a:ext cx="8806180" cy="645160"/>
          </a:xfrm>
          <a:prstGeom prst="rect">
            <a:avLst/>
          </a:prstGeom>
          <a:noFill/>
        </p:spPr>
        <p:txBody>
          <a:bodyPr wrap="square" rtlCol="0" anchor="t">
            <a:spAutoFit/>
          </a:bodyPr>
          <a:p>
            <a:r>
              <a:rPr lang="en-US" altLang="zh-CN" b="1">
                <a:effectLst>
                  <a:outerShdw blurRad="38100" dist="38100" dir="2700000" algn="tl">
                    <a:srgbClr val="000000">
                      <a:alpha val="43137"/>
                    </a:srgbClr>
                  </a:outerShdw>
                </a:effectLst>
                <a:sym typeface="+mn-ea"/>
              </a:rPr>
              <a:t>      </a:t>
            </a:r>
            <a:r>
              <a:rPr lang="zh-CN" altLang="en-US" b="1">
                <a:effectLst>
                  <a:outerShdw blurRad="38100" dist="38100" dir="2700000" algn="tl">
                    <a:srgbClr val="000000">
                      <a:alpha val="43137"/>
                    </a:srgbClr>
                  </a:outerShdw>
                </a:effectLst>
                <a:sym typeface="+mn-ea"/>
              </a:rPr>
              <a:t>检查冷却系统外观，检查冷却液液面，需要的话，添加冷却液，检查防冻剂，如果冷却液损失过多时，要检查冷却系统的密封状况。</a:t>
            </a:r>
            <a:endParaRPr lang="zh-CN" altLang="en-US" b="1">
              <a:effectLst>
                <a:outerShdw blurRad="38100" dist="38100" dir="2700000" algn="tl">
                  <a:srgbClr val="000000">
                    <a:alpha val="43137"/>
                  </a:srgbClr>
                </a:outerShdw>
              </a:effectLst>
              <a:sym typeface="+mn-ea"/>
            </a:endParaRPr>
          </a:p>
        </p:txBody>
      </p:sp>
      <p:graphicFrame>
        <p:nvGraphicFramePr>
          <p:cNvPr id="3" name="对象 2"/>
          <p:cNvGraphicFramePr/>
          <p:nvPr/>
        </p:nvGraphicFramePr>
        <p:xfrm>
          <a:off x="297815" y="2809875"/>
          <a:ext cx="3559175" cy="3112135"/>
        </p:xfrm>
        <a:graphic>
          <a:graphicData uri="http://schemas.openxmlformats.org/presentationml/2006/ole">
            <mc:AlternateContent xmlns:mc="http://schemas.openxmlformats.org/markup-compatibility/2006">
              <mc:Choice xmlns:v="urn:schemas-microsoft-com:vml" Requires="v">
                <p:oleObj spid="_x0000_s9" name="" r:id="rId1" imgW="3419475" imgH="2800350" progId="Paint.Picture">
                  <p:embed/>
                </p:oleObj>
              </mc:Choice>
              <mc:Fallback>
                <p:oleObj name="" r:id="rId1" imgW="3419475" imgH="2800350" progId="Paint.Picture">
                  <p:embed/>
                  <p:pic>
                    <p:nvPicPr>
                      <p:cNvPr id="0" name="图片 8"/>
                      <p:cNvPicPr/>
                      <p:nvPr/>
                    </p:nvPicPr>
                    <p:blipFill>
                      <a:blip r:embed="rId2"/>
                      <a:stretch>
                        <a:fillRect/>
                      </a:stretch>
                    </p:blipFill>
                    <p:spPr>
                      <a:xfrm>
                        <a:off x="297815" y="2809875"/>
                        <a:ext cx="3559175" cy="3112135"/>
                      </a:xfrm>
                      <a:prstGeom prst="rect">
                        <a:avLst/>
                      </a:prstGeom>
                    </p:spPr>
                  </p:pic>
                </p:oleObj>
              </mc:Fallback>
            </mc:AlternateContent>
          </a:graphicData>
        </a:graphic>
      </p:graphicFrame>
      <p:graphicFrame>
        <p:nvGraphicFramePr>
          <p:cNvPr id="10" name="对象 9"/>
          <p:cNvGraphicFramePr/>
          <p:nvPr/>
        </p:nvGraphicFramePr>
        <p:xfrm>
          <a:off x="4697730" y="2809875"/>
          <a:ext cx="3210560" cy="3112770"/>
        </p:xfrm>
        <a:graphic>
          <a:graphicData uri="http://schemas.openxmlformats.org/presentationml/2006/ole">
            <mc:AlternateContent xmlns:mc="http://schemas.openxmlformats.org/markup-compatibility/2006">
              <mc:Choice xmlns:v="urn:schemas-microsoft-com:vml" Requires="v">
                <p:oleObj spid="_x0000_s11" name="" r:id="rId3" imgW="2066925" imgH="2667000" progId="Paint.Picture">
                  <p:embed/>
                </p:oleObj>
              </mc:Choice>
              <mc:Fallback>
                <p:oleObj name="" r:id="rId3" imgW="2066925" imgH="2667000" progId="Paint.Picture">
                  <p:embed/>
                  <p:pic>
                    <p:nvPicPr>
                      <p:cNvPr id="0" name="图片 10"/>
                      <p:cNvPicPr/>
                      <p:nvPr/>
                    </p:nvPicPr>
                    <p:blipFill>
                      <a:blip r:embed="rId4"/>
                      <a:stretch>
                        <a:fillRect/>
                      </a:stretch>
                    </p:blipFill>
                    <p:spPr>
                      <a:xfrm>
                        <a:off x="4697730" y="2809875"/>
                        <a:ext cx="3210560" cy="311277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97815" y="588010"/>
            <a:ext cx="40214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a:t>
            </a:r>
            <a:r>
              <a:rPr lang="en-US" altLang="zh-CN"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 冷却液系统</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的检查</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6" name="文本框 5"/>
          <p:cNvSpPr txBox="1"/>
          <p:nvPr/>
        </p:nvSpPr>
        <p:spPr>
          <a:xfrm>
            <a:off x="507365" y="1109980"/>
            <a:ext cx="3208655" cy="460375"/>
          </a:xfrm>
          <a:prstGeom prst="rect">
            <a:avLst/>
          </a:prstGeom>
          <a:noFill/>
        </p:spPr>
        <p:txBody>
          <a:bodyPr wrap="square" rtlCol="0" anchor="t">
            <a:spAutoFit/>
          </a:bodyPr>
          <a:p>
            <a:pPr algn="l"/>
            <a:r>
              <a:rPr lang="zh-CN" altLang="en-US" sz="2400" b="1">
                <a:solidFill>
                  <a:srgbClr val="FF0000"/>
                </a:solidFill>
                <a:effectLst>
                  <a:outerShdw blurRad="38100" dist="38100" dir="2700000" algn="tl">
                    <a:srgbClr val="000000">
                      <a:alpha val="43137"/>
                    </a:srgbClr>
                  </a:outerShdw>
                </a:effectLst>
                <a:sym typeface="+mn-ea"/>
              </a:rPr>
              <a:t>冷却系统密封性</a:t>
            </a:r>
            <a:r>
              <a:rPr lang="zh-CN" altLang="en-US" sz="2400" b="1">
                <a:solidFill>
                  <a:srgbClr val="FF0000"/>
                </a:solidFill>
                <a:effectLst>
                  <a:outerShdw blurRad="38100" dist="38100" dir="2700000" algn="tl">
                    <a:srgbClr val="000000">
                      <a:alpha val="43137"/>
                    </a:srgbClr>
                  </a:outerShdw>
                </a:effectLst>
                <a:sym typeface="+mn-ea"/>
              </a:rPr>
              <a:t>检查</a:t>
            </a:r>
            <a:endParaRPr lang="zh-CN" altLang="en-US" sz="2400" b="1">
              <a:solidFill>
                <a:srgbClr val="FF0000"/>
              </a:solidFill>
              <a:effectLst>
                <a:outerShdw blurRad="38100" dist="38100" dir="2700000" algn="tl">
                  <a:srgbClr val="000000">
                    <a:alpha val="43137"/>
                  </a:srgbClr>
                </a:outerShdw>
              </a:effectLst>
              <a:sym typeface="+mn-ea"/>
            </a:endParaRPr>
          </a:p>
        </p:txBody>
      </p:sp>
      <p:sp>
        <p:nvSpPr>
          <p:cNvPr id="7" name="文本框 6"/>
          <p:cNvSpPr txBox="1"/>
          <p:nvPr/>
        </p:nvSpPr>
        <p:spPr>
          <a:xfrm>
            <a:off x="830580" y="1570355"/>
            <a:ext cx="2019300" cy="460375"/>
          </a:xfrm>
          <a:prstGeom prst="rect">
            <a:avLst/>
          </a:prstGeom>
          <a:noFill/>
        </p:spPr>
        <p:txBody>
          <a:bodyPr wrap="non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检查系统压力</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pic>
        <p:nvPicPr>
          <p:cNvPr id="8" name="图片 7"/>
          <p:cNvPicPr>
            <a:picLocks noChangeAspect="1"/>
          </p:cNvPicPr>
          <p:nvPr/>
        </p:nvPicPr>
        <p:blipFill>
          <a:blip r:embed="rId1"/>
          <a:stretch>
            <a:fillRect/>
          </a:stretch>
        </p:blipFill>
        <p:spPr>
          <a:xfrm>
            <a:off x="387985" y="1971040"/>
            <a:ext cx="3328035" cy="3127375"/>
          </a:xfrm>
          <a:prstGeom prst="rect">
            <a:avLst/>
          </a:prstGeom>
        </p:spPr>
      </p:pic>
      <p:sp>
        <p:nvSpPr>
          <p:cNvPr id="12" name="文本框 11"/>
          <p:cNvSpPr txBox="1"/>
          <p:nvPr/>
        </p:nvSpPr>
        <p:spPr>
          <a:xfrm>
            <a:off x="297815" y="5017770"/>
            <a:ext cx="3608705" cy="1476375"/>
          </a:xfrm>
          <a:prstGeom prst="rect">
            <a:avLst/>
          </a:prstGeom>
          <a:noFill/>
        </p:spPr>
        <p:txBody>
          <a:bodyPr wrap="square" rtlCol="0" anchor="t">
            <a:spAutoFit/>
          </a:bodyPr>
          <a:p>
            <a:r>
              <a:rPr lang="en-US" altLang="zh-CN" sz="1800" b="1">
                <a:solidFill>
                  <a:srgbClr val="7030A0"/>
                </a:solidFill>
                <a:effectLst>
                  <a:outerShdw blurRad="38100" dist="38100" dir="2700000" algn="tl">
                    <a:srgbClr val="000000">
                      <a:alpha val="43137"/>
                    </a:srgbClr>
                  </a:outerShdw>
                </a:effectLst>
              </a:rPr>
              <a:t>     </a:t>
            </a:r>
            <a:r>
              <a:rPr lang="zh-CN" altLang="en-US" sz="1800" b="1">
                <a:solidFill>
                  <a:srgbClr val="7030A0"/>
                </a:solidFill>
                <a:effectLst>
                  <a:outerShdw blurRad="38100" dist="38100" dir="2700000" algn="tl">
                    <a:srgbClr val="000000">
                      <a:alpha val="43137"/>
                    </a:srgbClr>
                  </a:outerShdw>
                </a:effectLst>
              </a:rPr>
              <a:t>利用压力测试仪可以在冷却系统内产生 1 </a:t>
            </a:r>
            <a:r>
              <a:rPr lang="en-US" altLang="zh-CN" sz="1800" b="1">
                <a:solidFill>
                  <a:srgbClr val="7030A0"/>
                </a:solidFill>
                <a:effectLst>
                  <a:outerShdw blurRad="38100" dist="38100" dir="2700000" algn="tl">
                    <a:srgbClr val="000000">
                      <a:alpha val="43137"/>
                    </a:srgbClr>
                  </a:outerShdw>
                </a:effectLst>
              </a:rPr>
              <a:t>bar</a:t>
            </a:r>
            <a:r>
              <a:rPr lang="zh-CN" altLang="en-US" sz="1800" b="1">
                <a:solidFill>
                  <a:srgbClr val="7030A0"/>
                </a:solidFill>
                <a:effectLst>
                  <a:outerShdw blurRad="38100" dist="38100" dir="2700000" algn="tl">
                    <a:srgbClr val="000000">
                      <a:alpha val="43137"/>
                    </a:srgbClr>
                  </a:outerShdw>
                </a:effectLst>
              </a:rPr>
              <a:t>的压力。此压力可以持续</a:t>
            </a:r>
            <a:r>
              <a:rPr lang="en-US" altLang="zh-CN" sz="1800" b="1">
                <a:solidFill>
                  <a:srgbClr val="7030A0"/>
                </a:solidFill>
                <a:effectLst>
                  <a:outerShdw blurRad="38100" dist="38100" dir="2700000" algn="tl">
                    <a:srgbClr val="000000">
                      <a:alpha val="43137"/>
                    </a:srgbClr>
                  </a:outerShdw>
                </a:effectLst>
              </a:rPr>
              <a:t>1</a:t>
            </a:r>
            <a:r>
              <a:rPr lang="zh-CN" altLang="en-US" sz="1800" b="1">
                <a:solidFill>
                  <a:srgbClr val="7030A0"/>
                </a:solidFill>
                <a:effectLst>
                  <a:outerShdw blurRad="38100" dist="38100" dir="2700000" algn="tl">
                    <a:srgbClr val="000000">
                      <a:alpha val="43137"/>
                    </a:srgbClr>
                  </a:outerShdw>
                </a:effectLst>
              </a:rPr>
              <a:t>0 </a:t>
            </a:r>
            <a:r>
              <a:rPr lang="en-US" altLang="zh-CN" sz="1800" b="1">
                <a:solidFill>
                  <a:srgbClr val="7030A0"/>
                </a:solidFill>
                <a:effectLst>
                  <a:outerShdw blurRad="38100" dist="38100" dir="2700000" algn="tl">
                    <a:srgbClr val="000000">
                      <a:alpha val="43137"/>
                    </a:srgbClr>
                  </a:outerShdw>
                </a:effectLst>
              </a:rPr>
              <a:t>s</a:t>
            </a:r>
            <a:r>
              <a:rPr lang="zh-CN" altLang="en-US" sz="1800" b="1">
                <a:solidFill>
                  <a:srgbClr val="7030A0"/>
                </a:solidFill>
                <a:effectLst>
                  <a:outerShdw blurRad="38100" dist="38100" dir="2700000" algn="tl">
                    <a:srgbClr val="000000">
                      <a:alpha val="43137"/>
                    </a:srgbClr>
                  </a:outerShdw>
                </a:effectLst>
              </a:rPr>
              <a:t>。如果在 10 </a:t>
            </a:r>
            <a:r>
              <a:rPr lang="en-US" altLang="zh-CN" sz="1800" b="1">
                <a:solidFill>
                  <a:srgbClr val="7030A0"/>
                </a:solidFill>
                <a:effectLst>
                  <a:outerShdw blurRad="38100" dist="38100" dir="2700000" algn="tl">
                    <a:srgbClr val="000000">
                      <a:alpha val="43137"/>
                    </a:srgbClr>
                  </a:outerShdw>
                </a:effectLst>
              </a:rPr>
              <a:t>s</a:t>
            </a:r>
            <a:r>
              <a:rPr lang="zh-CN" altLang="en-US" sz="1800" b="1">
                <a:solidFill>
                  <a:srgbClr val="7030A0"/>
                </a:solidFill>
                <a:effectLst>
                  <a:outerShdw blurRad="38100" dist="38100" dir="2700000" algn="tl">
                    <a:srgbClr val="000000">
                      <a:alpha val="43137"/>
                    </a:srgbClr>
                  </a:outerShdw>
                </a:effectLst>
              </a:rPr>
              <a:t>秒钟内所产生的压力下降了，则表明冷却系统密封性不好。</a:t>
            </a:r>
            <a:endParaRPr lang="zh-CN" altLang="en-US" sz="1800" b="1">
              <a:solidFill>
                <a:srgbClr val="7030A0"/>
              </a:solidFill>
              <a:effectLst>
                <a:outerShdw blurRad="38100" dist="38100" dir="2700000" algn="tl">
                  <a:srgbClr val="000000">
                    <a:alpha val="43137"/>
                  </a:srgbClr>
                </a:outerShdw>
              </a:effectLst>
            </a:endParaRPr>
          </a:p>
        </p:txBody>
      </p:sp>
      <p:pic>
        <p:nvPicPr>
          <p:cNvPr id="13" name="图片 12"/>
          <p:cNvPicPr>
            <a:picLocks noChangeAspect="1"/>
          </p:cNvPicPr>
          <p:nvPr/>
        </p:nvPicPr>
        <p:blipFill>
          <a:blip r:embed="rId2"/>
          <a:stretch>
            <a:fillRect/>
          </a:stretch>
        </p:blipFill>
        <p:spPr>
          <a:xfrm>
            <a:off x="4808855" y="2078990"/>
            <a:ext cx="3102610" cy="2911475"/>
          </a:xfrm>
          <a:prstGeom prst="rect">
            <a:avLst/>
          </a:prstGeom>
        </p:spPr>
      </p:pic>
      <p:sp>
        <p:nvSpPr>
          <p:cNvPr id="14" name="文本框 13"/>
          <p:cNvSpPr txBox="1"/>
          <p:nvPr/>
        </p:nvSpPr>
        <p:spPr>
          <a:xfrm>
            <a:off x="5175885" y="1602740"/>
            <a:ext cx="1783080" cy="368300"/>
          </a:xfrm>
          <a:prstGeom prst="rect">
            <a:avLst/>
          </a:prstGeom>
          <a:noFill/>
        </p:spPr>
        <p:txBody>
          <a:bodyPr wrap="none" rtlCol="0" anchor="t">
            <a:spAutoFit/>
          </a:bodyPr>
          <a:p>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一氧化碳测试仪</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5" name="文本框 14"/>
          <p:cNvSpPr txBox="1"/>
          <p:nvPr/>
        </p:nvSpPr>
        <p:spPr>
          <a:xfrm>
            <a:off x="4808855" y="5156200"/>
            <a:ext cx="3656330" cy="1198880"/>
          </a:xfrm>
          <a:prstGeom prst="rect">
            <a:avLst/>
          </a:prstGeom>
          <a:noFill/>
        </p:spPr>
        <p:txBody>
          <a:bodyPr wrap="square" rtlCol="0" anchor="t">
            <a:spAutoFit/>
          </a:bodyPr>
          <a:p>
            <a:r>
              <a:rPr lang="en-US" altLang="zh-CN" sz="1800" b="1">
                <a:solidFill>
                  <a:srgbClr val="7030A0"/>
                </a:solidFill>
                <a:effectLst>
                  <a:outerShdw blurRad="38100" dist="38100" dir="2700000" algn="tl">
                    <a:srgbClr val="000000">
                      <a:alpha val="43137"/>
                    </a:srgbClr>
                  </a:outerShdw>
                </a:effectLst>
              </a:rPr>
              <a:t>      </a:t>
            </a:r>
            <a:r>
              <a:rPr lang="zh-CN" altLang="en-US" sz="1800" b="1">
                <a:solidFill>
                  <a:srgbClr val="7030A0"/>
                </a:solidFill>
                <a:effectLst>
                  <a:outerShdw blurRad="38100" dist="38100" dir="2700000" algn="tl">
                    <a:srgbClr val="000000">
                      <a:alpha val="43137"/>
                    </a:srgbClr>
                  </a:outerShdw>
                </a:effectLst>
              </a:rPr>
              <a:t>利用一氧化碳测试仪可以将空气从冷却系统中吸出。如果测试仪中的蓝色液体变成了黄色，则表明气缸盖或气盖密封条密封性不好。</a:t>
            </a:r>
            <a:endParaRPr lang="zh-CN" altLang="en-US" sz="1800" b="1">
              <a:solidFill>
                <a:srgbClr val="7030A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ox(in)">
                                      <p:cBhvr>
                                        <p:cTn id="4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7" grpId="1"/>
      <p:bldP spid="12" grpId="0"/>
      <p:bldP spid="12" grpId="1"/>
      <p:bldP spid="14" grpId="0"/>
      <p:bldP spid="14" grpId="1"/>
      <p:bldP spid="15" grpId="0"/>
      <p:bldP spid="1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p:cNvPicPr>
            <a:picLocks noChangeAspect="1"/>
          </p:cNvPicPr>
          <p:nvPr/>
        </p:nvPicPr>
        <p:blipFill>
          <a:blip r:embed="rId1"/>
          <a:stretch>
            <a:fillRect/>
          </a:stretch>
        </p:blipFill>
        <p:spPr>
          <a:xfrm>
            <a:off x="5492115" y="4635500"/>
            <a:ext cx="3009900" cy="2076450"/>
          </a:xfrm>
          <a:prstGeom prst="rect">
            <a:avLst/>
          </a:prstGeom>
        </p:spPr>
      </p:pic>
      <p:sp>
        <p:nvSpPr>
          <p:cNvPr id="4" name="文本框 3"/>
          <p:cNvSpPr txBox="1"/>
          <p:nvPr/>
        </p:nvSpPr>
        <p:spPr>
          <a:xfrm>
            <a:off x="118745" y="107950"/>
            <a:ext cx="5057140"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冷却系统的保养和维护</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
        <p:nvSpPr>
          <p:cNvPr id="5" name="文本框 4"/>
          <p:cNvSpPr txBox="1"/>
          <p:nvPr/>
        </p:nvSpPr>
        <p:spPr>
          <a:xfrm>
            <a:off x="212090" y="691515"/>
            <a:ext cx="3310255" cy="521970"/>
          </a:xfrm>
          <a:prstGeom prst="rect">
            <a:avLst/>
          </a:prstGeom>
          <a:noFill/>
        </p:spPr>
        <p:txBody>
          <a:bodyPr wrap="none" rtlCol="0" anchor="t">
            <a:spAutoFit/>
            <a:scene3d>
              <a:camera prst="orthographicFront"/>
              <a:lightRig rig="threePt" dir="t"/>
            </a:scene3d>
          </a:bodyPr>
          <a:p>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3.5.</a:t>
            </a:r>
            <a:r>
              <a:rPr lang="en-US" altLang="zh-CN"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4</a:t>
            </a:r>
            <a:r>
              <a:rPr lang="zh-CN" altLang="en-US" sz="2800" b="1" dirty="0">
                <a:solidFill>
                  <a:schemeClr val="accent1"/>
                </a:solidFill>
                <a:effectLst>
                  <a:outerShdw blurRad="38100" dist="25400" dir="5400000" algn="ctr" rotWithShape="0">
                    <a:srgbClr val="6E747A">
                      <a:alpha val="43000"/>
                    </a:srgbClr>
                  </a:outerShdw>
                </a:effectLst>
                <a:latin typeface="Trebuchet MS" panose="020B0603020202020204" pitchFamily="34" charset="0"/>
                <a:ea typeface="隶书" pitchFamily="49" charset="-122"/>
                <a:cs typeface="+mj-cs"/>
                <a:sym typeface="+mn-ea"/>
              </a:rPr>
              <a:t> 冷却液的更换</a:t>
            </a:r>
            <a:r>
              <a:rPr lang="en-US" altLang="zh-CN" sz="2800" b="1">
                <a:solidFill>
                  <a:schemeClr val="accent1"/>
                </a:solidFill>
                <a:effectLst>
                  <a:outerShdw blurRad="38100" dist="25400" dir="5400000" algn="ctr" rotWithShape="0">
                    <a:srgbClr val="6E747A">
                      <a:alpha val="43000"/>
                    </a:srgbClr>
                  </a:outerShdw>
                </a:effectLst>
                <a:sym typeface="+mn-ea"/>
              </a:rPr>
              <a:t> </a:t>
            </a:r>
            <a:endParaRPr lang="en-US" altLang="zh-CN" sz="2800" b="1">
              <a:solidFill>
                <a:schemeClr val="accent1"/>
              </a:solidFill>
              <a:effectLst>
                <a:outerShdw blurRad="38100" dist="25400" dir="5400000" algn="ctr" rotWithShape="0">
                  <a:srgbClr val="6E747A">
                    <a:alpha val="43000"/>
                  </a:srgbClr>
                </a:outerShdw>
              </a:effectLst>
              <a:sym typeface="+mn-ea"/>
            </a:endParaRPr>
          </a:p>
        </p:txBody>
      </p:sp>
      <p:sp>
        <p:nvSpPr>
          <p:cNvPr id="7" name="文本框 6"/>
          <p:cNvSpPr txBox="1"/>
          <p:nvPr/>
        </p:nvSpPr>
        <p:spPr>
          <a:xfrm>
            <a:off x="297180" y="1266190"/>
            <a:ext cx="4161790" cy="460375"/>
          </a:xfrm>
          <a:prstGeom prst="rect">
            <a:avLst/>
          </a:prstGeom>
          <a:noFill/>
        </p:spPr>
        <p:txBody>
          <a:bodyPr wrap="none" rtlCol="0" anchor="t">
            <a:spAutoFit/>
          </a:bodyPr>
          <a:p>
            <a:pPr algn="l"/>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所需要的专用工具和维修设备</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8" name="文本框 7"/>
          <p:cNvSpPr txBox="1"/>
          <p:nvPr/>
        </p:nvSpPr>
        <p:spPr>
          <a:xfrm>
            <a:off x="118745" y="1994535"/>
            <a:ext cx="3759835" cy="368300"/>
          </a:xfrm>
          <a:prstGeom prst="rect">
            <a:avLst/>
          </a:prstGeom>
          <a:noFill/>
        </p:spPr>
        <p:txBody>
          <a:bodyPr wrap="square" rtlCol="0" anchor="t">
            <a:spAutoFit/>
          </a:bodyPr>
          <a:p>
            <a:r>
              <a:rPr lang="zh-CN" altLang="en-US">
                <a:sym typeface="+mn-ea"/>
              </a:rPr>
              <a:t>♦ </a:t>
            </a:r>
            <a:r>
              <a:rPr lang="zh-CN" altLang="en-US" sz="1800" b="1">
                <a:effectLst>
                  <a:outerShdw blurRad="38100" dist="38100" dir="2700000" algn="tl">
                    <a:srgbClr val="000000">
                      <a:alpha val="43137"/>
                    </a:srgbClr>
                  </a:outerShdw>
                </a:effectLst>
              </a:rPr>
              <a:t>冷却系统检测设备的适配接头</a:t>
            </a:r>
            <a:endParaRPr lang="zh-CN" altLang="en-US" sz="1800" b="1">
              <a:effectLst>
                <a:outerShdw blurRad="38100" dist="38100" dir="2700000" algn="tl">
                  <a:srgbClr val="000000">
                    <a:alpha val="43137"/>
                  </a:srgbClr>
                </a:outerShdw>
              </a:effectLst>
            </a:endParaRPr>
          </a:p>
        </p:txBody>
      </p:sp>
      <p:sp>
        <p:nvSpPr>
          <p:cNvPr id="13" name="文本框 12"/>
          <p:cNvSpPr txBox="1"/>
          <p:nvPr/>
        </p:nvSpPr>
        <p:spPr>
          <a:xfrm>
            <a:off x="297180" y="5692140"/>
            <a:ext cx="2540000" cy="368300"/>
          </a:xfrm>
          <a:prstGeom prst="rect">
            <a:avLst/>
          </a:prstGeom>
          <a:noFill/>
        </p:spPr>
        <p:txBody>
          <a:bodyPr wrap="square" rtlCol="0" anchor="t">
            <a:spAutoFit/>
          </a:bodyPr>
          <a:p>
            <a:r>
              <a:rPr lang="zh-CN" altLang="en-US" b="1">
                <a:effectLst>
                  <a:outerShdw blurRad="38100" dist="38100" dir="2700000" algn="tl">
                    <a:srgbClr val="000000">
                      <a:alpha val="43137"/>
                    </a:srgbClr>
                  </a:outerShdw>
                </a:effectLst>
                <a:sym typeface="+mn-ea"/>
              </a:rPr>
              <a:t>♦ 冷却系统加注设备</a:t>
            </a:r>
            <a:endParaRPr lang="zh-CN" altLang="en-US"/>
          </a:p>
        </p:txBody>
      </p:sp>
      <p:sp>
        <p:nvSpPr>
          <p:cNvPr id="14" name="文本框 13"/>
          <p:cNvSpPr txBox="1"/>
          <p:nvPr/>
        </p:nvSpPr>
        <p:spPr>
          <a:xfrm>
            <a:off x="212090" y="3007995"/>
            <a:ext cx="2315210" cy="368300"/>
          </a:xfrm>
          <a:prstGeom prst="rect">
            <a:avLst/>
          </a:prstGeom>
          <a:noFill/>
        </p:spPr>
        <p:txBody>
          <a:bodyPr wrap="none" rtlCol="0" anchor="t">
            <a:spAutoFit/>
          </a:bodyPr>
          <a:p>
            <a:r>
              <a:rPr lang="zh-CN" altLang="en-US" b="1">
                <a:effectLst>
                  <a:outerShdw blurRad="38100" dist="38100" dir="2700000" algn="tl">
                    <a:srgbClr val="000000">
                      <a:alpha val="43137"/>
                    </a:srgbClr>
                  </a:outerShdw>
                </a:effectLst>
                <a:sym typeface="+mn-ea"/>
              </a:rPr>
              <a:t>♦ 车间起重机收集盘</a:t>
            </a:r>
            <a:endParaRPr lang="zh-CN" altLang="en-US"/>
          </a:p>
        </p:txBody>
      </p:sp>
      <p:sp>
        <p:nvSpPr>
          <p:cNvPr id="15" name="文本框 14"/>
          <p:cNvSpPr txBox="1"/>
          <p:nvPr/>
        </p:nvSpPr>
        <p:spPr>
          <a:xfrm>
            <a:off x="212090" y="4267200"/>
            <a:ext cx="1625600" cy="368300"/>
          </a:xfrm>
          <a:prstGeom prst="rect">
            <a:avLst/>
          </a:prstGeom>
          <a:noFill/>
        </p:spPr>
        <p:txBody>
          <a:bodyPr wrap="none" rtlCol="0" anchor="t">
            <a:spAutoFit/>
          </a:bodyPr>
          <a:p>
            <a:r>
              <a:rPr lang="zh-CN" altLang="en-US" b="1">
                <a:effectLst>
                  <a:outerShdw blurRad="38100" dist="38100" dir="2700000" algn="tl">
                    <a:srgbClr val="000000">
                      <a:alpha val="43137"/>
                    </a:srgbClr>
                  </a:outerShdw>
                </a:effectLst>
                <a:sym typeface="+mn-ea"/>
              </a:rPr>
              <a:t>♦ 软管卡箍钳</a:t>
            </a:r>
            <a:endParaRPr lang="zh-CN" altLang="en-US"/>
          </a:p>
        </p:txBody>
      </p:sp>
      <p:pic>
        <p:nvPicPr>
          <p:cNvPr id="19" name="图片 18"/>
          <p:cNvPicPr>
            <a:picLocks noChangeAspect="1"/>
          </p:cNvPicPr>
          <p:nvPr/>
        </p:nvPicPr>
        <p:blipFill>
          <a:blip r:embed="rId2"/>
          <a:stretch>
            <a:fillRect/>
          </a:stretch>
        </p:blipFill>
        <p:spPr>
          <a:xfrm>
            <a:off x="5687695" y="1487805"/>
            <a:ext cx="1171575" cy="1381125"/>
          </a:xfrm>
          <a:prstGeom prst="rect">
            <a:avLst/>
          </a:prstGeom>
        </p:spPr>
      </p:pic>
      <p:pic>
        <p:nvPicPr>
          <p:cNvPr id="20" name="图片 19"/>
          <p:cNvPicPr>
            <a:picLocks noChangeAspect="1"/>
          </p:cNvPicPr>
          <p:nvPr/>
        </p:nvPicPr>
        <p:blipFill>
          <a:blip r:embed="rId3"/>
          <a:stretch>
            <a:fillRect/>
          </a:stretch>
        </p:blipFill>
        <p:spPr>
          <a:xfrm>
            <a:off x="2837180" y="2653665"/>
            <a:ext cx="2190750" cy="1076325"/>
          </a:xfrm>
          <a:prstGeom prst="rect">
            <a:avLst/>
          </a:prstGeom>
        </p:spPr>
      </p:pic>
      <p:pic>
        <p:nvPicPr>
          <p:cNvPr id="21" name="图片 20"/>
          <p:cNvPicPr>
            <a:picLocks noChangeAspect="1"/>
          </p:cNvPicPr>
          <p:nvPr/>
        </p:nvPicPr>
        <p:blipFill>
          <a:blip r:embed="rId4"/>
          <a:stretch>
            <a:fillRect/>
          </a:stretch>
        </p:blipFill>
        <p:spPr>
          <a:xfrm>
            <a:off x="2837180" y="3901440"/>
            <a:ext cx="2247900" cy="1619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ox(in)">
                                      <p:cBhvr>
                                        <p:cTn id="33" dur="2000"/>
                                        <p:tgtEl>
                                          <p:spTgt spid="15"/>
                                        </p:tgtEl>
                                      </p:cBhvr>
                                    </p:animEffect>
                                  </p:childTnLst>
                                </p:cTn>
                              </p:par>
                              <p:par>
                                <p:cTn id="34" presetID="4"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ox(in)">
                                      <p:cBhvr>
                                        <p:cTn id="36" dur="20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ppt_y</p:attrName>
                                        </p:attrNameLst>
                                      </p:cBhvr>
                                      <p:tavLst>
                                        <p:tav tm="0">
                                          <p:val>
                                            <p:strVal val="#ppt_y+#ppt_h*1.125000"/>
                                          </p:val>
                                        </p:tav>
                                        <p:tav tm="100000">
                                          <p:val>
                                            <p:strVal val="#ppt_y"/>
                                          </p:val>
                                        </p:tav>
                                      </p:tavLst>
                                    </p:anim>
                                    <p:animEffect transition="in" filter="wipe(up)">
                                      <p:cBhvr>
                                        <p:cTn id="42" dur="500"/>
                                        <p:tgtEl>
                                          <p:spTgt spid="13"/>
                                        </p:tgtEl>
                                      </p:cBhvr>
                                    </p:animEffect>
                                  </p:childTnLst>
                                </p:cTn>
                              </p:par>
                              <p:par>
                                <p:cTn id="43" presetID="1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p:tgtEl>
                                          <p:spTgt spid="18"/>
                                        </p:tgtEl>
                                        <p:attrNameLst>
                                          <p:attrName>ppt_y</p:attrName>
                                        </p:attrNameLst>
                                      </p:cBhvr>
                                      <p:tavLst>
                                        <p:tav tm="0">
                                          <p:val>
                                            <p:strVal val="#ppt_y+#ppt_h*1.125000"/>
                                          </p:val>
                                        </p:tav>
                                        <p:tav tm="100000">
                                          <p:val>
                                            <p:strVal val="#ppt_y"/>
                                          </p:val>
                                        </p:tav>
                                      </p:tavLst>
                                    </p:anim>
                                    <p:animEffect transition="in" filter="wipe(up)">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14" grpId="0"/>
      <p:bldP spid="14" grpId="1"/>
      <p:bldP spid="15" grpId="0"/>
      <p:bldP spid="15" grpId="1"/>
      <p:bldP spid="13" grpId="0"/>
      <p:bldP spid="1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34515" y="604520"/>
            <a:ext cx="6405880" cy="1476375"/>
          </a:xfrm>
          <a:prstGeom prst="rect">
            <a:avLst/>
          </a:prstGeom>
          <a:noFill/>
        </p:spPr>
        <p:txBody>
          <a:bodyPr wrap="square" rtlCol="0" anchor="t">
            <a:spAutoFit/>
          </a:bodyPr>
          <a:p>
            <a:r>
              <a:rPr lang="zh-CN" altLang="en-US" b="1">
                <a:solidFill>
                  <a:srgbClr val="FF0000"/>
                </a:solidFill>
                <a:effectLst>
                  <a:outerShdw blurRad="38100" dist="38100" dir="2700000" algn="tl">
                    <a:srgbClr val="000000">
                      <a:alpha val="43137"/>
                    </a:srgbClr>
                  </a:outerShdw>
                </a:effectLst>
              </a:rPr>
              <a:t>热蒸气和热冷却液可能会造成烫伤</a:t>
            </a:r>
            <a:r>
              <a:rPr lang="zh-CN" altLang="en-US" b="1"/>
              <a:t>。</a:t>
            </a:r>
            <a:endParaRPr lang="zh-CN" altLang="en-US" b="1"/>
          </a:p>
          <a:p>
            <a:r>
              <a:rPr lang="zh-CN" altLang="en-US"/>
              <a:t> ♦ </a:t>
            </a:r>
            <a:r>
              <a:rPr lang="zh-CN" altLang="en-US">
                <a:effectLst>
                  <a:outerShdw blurRad="38100" dist="38100" dir="2700000" algn="tl">
                    <a:srgbClr val="000000">
                      <a:alpha val="43137"/>
                    </a:srgbClr>
                  </a:outerShdw>
                </a:effectLst>
              </a:rPr>
              <a:t>在发动机暖机时，冷却系统处于过压状态。</a:t>
            </a:r>
            <a:endParaRPr lang="zh-CN" altLang="en-US">
              <a:effectLst>
                <a:outerShdw blurRad="38100" dist="38100" dir="2700000" algn="tl">
                  <a:srgbClr val="000000">
                    <a:alpha val="43137"/>
                  </a:srgbClr>
                </a:outerShdw>
              </a:effectLst>
            </a:endParaRPr>
          </a:p>
          <a:p>
            <a:r>
              <a:rPr lang="zh-CN" altLang="en-US">
                <a:effectLst>
                  <a:outerShdw blurRad="38100" dist="38100" dir="2700000" algn="tl">
                    <a:srgbClr val="000000">
                      <a:alpha val="43137"/>
                    </a:srgbClr>
                  </a:outerShdw>
                </a:effectLst>
              </a:rPr>
              <a:t> ♦ 请将冷却液补偿罐的密封盖用抹布盖住并小心地打开，消除过压。</a:t>
            </a:r>
            <a:endParaRPr lang="zh-CN" altLang="en-US">
              <a:effectLst>
                <a:outerShdw blurRad="38100" dist="38100" dir="2700000" algn="tl">
                  <a:srgbClr val="000000">
                    <a:alpha val="43137"/>
                  </a:srgbClr>
                </a:outerShdw>
              </a:effectLst>
            </a:endParaRPr>
          </a:p>
          <a:p>
            <a:r>
              <a:rPr lang="zh-CN" altLang="en-US">
                <a:effectLst>
                  <a:outerShdw blurRad="38100" dist="38100" dir="2700000" algn="tl">
                    <a:srgbClr val="000000">
                      <a:alpha val="43137"/>
                    </a:srgbClr>
                  </a:outerShdw>
                </a:effectLst>
                <a:sym typeface="+mn-ea"/>
              </a:rPr>
              <a:t>♦ 只能使用符合标准的冷却液。</a:t>
            </a:r>
            <a:endParaRPr lang="zh-CN" altLang="en-US">
              <a:effectLst>
                <a:outerShdw blurRad="38100" dist="38100" dir="2700000" algn="tl">
                  <a:srgbClr val="000000">
                    <a:alpha val="43137"/>
                  </a:srgbClr>
                </a:outerShdw>
              </a:effectLst>
              <a:sym typeface="+mn-ea"/>
            </a:endParaRPr>
          </a:p>
        </p:txBody>
      </p:sp>
      <p:pic>
        <p:nvPicPr>
          <p:cNvPr id="5" name="图片 4"/>
          <p:cNvPicPr>
            <a:picLocks noChangeAspect="1"/>
          </p:cNvPicPr>
          <p:nvPr/>
        </p:nvPicPr>
        <p:blipFill>
          <a:blip r:embed="rId1"/>
          <a:stretch>
            <a:fillRect/>
          </a:stretch>
        </p:blipFill>
        <p:spPr>
          <a:xfrm>
            <a:off x="236220" y="701040"/>
            <a:ext cx="523875" cy="504825"/>
          </a:xfrm>
          <a:prstGeom prst="rect">
            <a:avLst/>
          </a:prstGeom>
        </p:spPr>
      </p:pic>
      <p:sp>
        <p:nvSpPr>
          <p:cNvPr id="6" name="文本框 5"/>
          <p:cNvSpPr txBox="1"/>
          <p:nvPr/>
        </p:nvSpPr>
        <p:spPr>
          <a:xfrm>
            <a:off x="866775" y="754380"/>
            <a:ext cx="693420" cy="398780"/>
          </a:xfrm>
          <a:prstGeom prst="rect">
            <a:avLst/>
          </a:prstGeom>
          <a:noFill/>
        </p:spPr>
        <p:txBody>
          <a:bodyPr wrap="none" rtlCol="0" anchor="t">
            <a:spAutoFit/>
          </a:bodyPr>
          <a:p>
            <a:r>
              <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注意</a:t>
            </a:r>
            <a:endPar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7" name="文本框 6"/>
          <p:cNvSpPr txBox="1"/>
          <p:nvPr/>
        </p:nvSpPr>
        <p:spPr>
          <a:xfrm>
            <a:off x="107950" y="144145"/>
            <a:ext cx="3243580" cy="460375"/>
          </a:xfrm>
          <a:prstGeom prst="rect">
            <a:avLst/>
          </a:prstGeom>
          <a:noFill/>
        </p:spPr>
        <p:txBody>
          <a:bodyPr wrap="none" rtlCol="0" anchor="t">
            <a:spAutoFit/>
          </a:bodyPr>
          <a:p>
            <a:pPr algn="l"/>
            <a:r>
              <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更换冷却液的操作流程</a:t>
            </a:r>
            <a:endParaRPr lang="zh-CN" altLang="en-US" sz="24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8" name="文本框 7"/>
          <p:cNvSpPr txBox="1"/>
          <p:nvPr/>
        </p:nvSpPr>
        <p:spPr>
          <a:xfrm>
            <a:off x="236220" y="2586990"/>
            <a:ext cx="5504815" cy="398780"/>
          </a:xfrm>
          <a:prstGeom prst="rect">
            <a:avLst/>
          </a:prstGeom>
          <a:noFill/>
        </p:spPr>
        <p:txBody>
          <a:bodyPr wrap="square" rtlCol="0" anchor="t">
            <a:spAutoFit/>
          </a:bodyPr>
          <a:p>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1.打开冷却液补偿罐的膨胀罐盖。</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9" name="文本框 8"/>
          <p:cNvSpPr txBox="1"/>
          <p:nvPr/>
        </p:nvSpPr>
        <p:spPr>
          <a:xfrm>
            <a:off x="3495040" y="174625"/>
            <a:ext cx="5053330" cy="368300"/>
          </a:xfrm>
          <a:prstGeom prst="rect">
            <a:avLst/>
          </a:prstGeom>
          <a:noFill/>
        </p:spPr>
        <p:txBody>
          <a:bodyPr wrap="square" rtlCol="0" anchor="t">
            <a:spAutoFit/>
          </a:bodyPr>
          <a:p>
            <a:r>
              <a:rPr lang="zh-CN" altLang="en-US" sz="1800" b="1">
                <a:solidFill>
                  <a:srgbClr val="7030A0"/>
                </a:solidFill>
                <a:effectLst>
                  <a:outerShdw blurRad="38100" dist="38100" dir="2700000" algn="tl">
                    <a:srgbClr val="000000">
                      <a:alpha val="43137"/>
                    </a:srgbClr>
                  </a:outerShdw>
                </a:effectLst>
              </a:rPr>
              <a:t>以迈腾2007 4缸电喷发动机(2.0L  BJZ)为例</a:t>
            </a:r>
            <a:endPar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10" name="文本框 9"/>
          <p:cNvSpPr txBox="1"/>
          <p:nvPr/>
        </p:nvSpPr>
        <p:spPr>
          <a:xfrm>
            <a:off x="236220" y="3491865"/>
            <a:ext cx="5504815" cy="398780"/>
          </a:xfrm>
          <a:prstGeom prst="rect">
            <a:avLst/>
          </a:prstGeom>
          <a:noFill/>
        </p:spPr>
        <p:txBody>
          <a:bodyPr wrap="square" rtlCol="0" anchor="t">
            <a:spAutoFit/>
          </a:bodyPr>
          <a:p>
            <a:r>
              <a:rPr lang="en-US" altLang="zh-CN"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3</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将车间起重机收集盘 放在发动机下面。</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1" name="文本框 10"/>
          <p:cNvSpPr txBox="1"/>
          <p:nvPr/>
        </p:nvSpPr>
        <p:spPr>
          <a:xfrm>
            <a:off x="236220" y="4185920"/>
            <a:ext cx="4654550" cy="706755"/>
          </a:xfrm>
          <a:prstGeom prst="rect">
            <a:avLst/>
          </a:prstGeom>
          <a:noFill/>
        </p:spPr>
        <p:txBody>
          <a:bodyPr wrap="square" rtlCol="0" anchor="t">
            <a:spAutoFit/>
          </a:bodyPr>
          <a:p>
            <a:r>
              <a:rPr lang="en-US" altLang="zh-CN"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4.</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拆卸排放螺塞，并将冷却液放掉。如箭头所示。</a:t>
            </a:r>
            <a:endParaRPr lang="zh-CN" altLang="en-US"/>
          </a:p>
        </p:txBody>
      </p:sp>
      <p:sp>
        <p:nvSpPr>
          <p:cNvPr id="12" name="文本框 11"/>
          <p:cNvSpPr txBox="1"/>
          <p:nvPr/>
        </p:nvSpPr>
        <p:spPr>
          <a:xfrm>
            <a:off x="236220" y="3093085"/>
            <a:ext cx="4594225" cy="398780"/>
          </a:xfrm>
          <a:prstGeom prst="rect">
            <a:avLst/>
          </a:prstGeom>
          <a:noFill/>
        </p:spPr>
        <p:txBody>
          <a:bodyPr wrap="square" rtlCol="0" anchor="t">
            <a:spAutoFit/>
          </a:bodyPr>
          <a:p>
            <a:r>
              <a:rPr lang="zh-CN" altLang="en-US" sz="2000"/>
              <a:t> </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2.拆卸底部或中间的隔音装置。</a:t>
            </a:r>
            <a:endParaRPr lang="zh-CN" altLang="en-US" sz="2000"/>
          </a:p>
        </p:txBody>
      </p:sp>
      <p:pic>
        <p:nvPicPr>
          <p:cNvPr id="15" name="图片 14"/>
          <p:cNvPicPr>
            <a:picLocks noChangeAspect="1"/>
          </p:cNvPicPr>
          <p:nvPr/>
        </p:nvPicPr>
        <p:blipFill>
          <a:blip r:embed="rId2"/>
          <a:stretch>
            <a:fillRect/>
          </a:stretch>
        </p:blipFill>
        <p:spPr>
          <a:xfrm>
            <a:off x="5921375" y="1453515"/>
            <a:ext cx="2888615" cy="2302510"/>
          </a:xfrm>
          <a:prstGeom prst="rect">
            <a:avLst/>
          </a:prstGeom>
        </p:spPr>
      </p:pic>
      <p:sp>
        <p:nvSpPr>
          <p:cNvPr id="18" name="文本框 17"/>
          <p:cNvSpPr txBox="1"/>
          <p:nvPr/>
        </p:nvSpPr>
        <p:spPr>
          <a:xfrm>
            <a:off x="417830" y="2080895"/>
            <a:ext cx="1591310" cy="398780"/>
          </a:xfrm>
          <a:prstGeom prst="rect">
            <a:avLst/>
          </a:prstGeom>
          <a:noFill/>
        </p:spPr>
        <p:txBody>
          <a:bodyPr wrap="none" rtlCol="0" anchor="t">
            <a:spAutoFit/>
          </a:bodyPr>
          <a:p>
            <a:r>
              <a:rPr lang="en-US" altLang="zh-CN"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3.5.4.1</a:t>
            </a:r>
            <a:r>
              <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排放</a:t>
            </a:r>
            <a:endParaRPr lang="zh-CN" altLang="en-US" sz="20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23" name="文本框 22"/>
          <p:cNvSpPr txBox="1"/>
          <p:nvPr/>
        </p:nvSpPr>
        <p:spPr>
          <a:xfrm>
            <a:off x="160020" y="5106035"/>
            <a:ext cx="5075555" cy="706755"/>
          </a:xfrm>
          <a:prstGeom prst="rect">
            <a:avLst/>
          </a:prstGeom>
          <a:noFill/>
        </p:spPr>
        <p:txBody>
          <a:bodyPr wrap="square" rtlCol="0" anchor="t">
            <a:spAutoFit/>
          </a:bodyPr>
          <a:p>
            <a:r>
              <a:rPr lang="en-US" altLang="zh-CN"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5.</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拔出机油冷却器上的冷却软管，将冷却液排</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放掉。如箭头所示。</a:t>
            </a:r>
            <a:endParaRPr lang="zh-CN" altLang="en-US"/>
          </a:p>
        </p:txBody>
      </p:sp>
      <p:pic>
        <p:nvPicPr>
          <p:cNvPr id="24" name="图片 23"/>
          <p:cNvPicPr>
            <a:picLocks noChangeAspect="1"/>
          </p:cNvPicPr>
          <p:nvPr/>
        </p:nvPicPr>
        <p:blipFill>
          <a:blip r:embed="rId3"/>
          <a:stretch>
            <a:fillRect/>
          </a:stretch>
        </p:blipFill>
        <p:spPr>
          <a:xfrm>
            <a:off x="5594350" y="3968115"/>
            <a:ext cx="3267075" cy="2486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up)">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18" grpId="0"/>
      <p:bldP spid="18" grpId="1"/>
      <p:bldP spid="8" grpId="0"/>
      <p:bldP spid="8" grpId="1"/>
      <p:bldP spid="12" grpId="0"/>
      <p:bldP spid="12" grpId="1"/>
      <p:bldP spid="10" grpId="0"/>
      <p:bldP spid="10" grpId="1"/>
      <p:bldP spid="11" grpId="0"/>
      <p:bldP spid="11" grpId="1"/>
      <p:bldP spid="23" grpId="0"/>
      <p:bldP spid="2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7950" y="144145"/>
            <a:ext cx="3243580" cy="460375"/>
          </a:xfrm>
          <a:prstGeom prst="rect">
            <a:avLst/>
          </a:prstGeom>
          <a:noFill/>
        </p:spPr>
        <p:txBody>
          <a:bodyPr wrap="none" rtlCol="0" anchor="t">
            <a:spAutoFit/>
          </a:bodyPr>
          <a:p>
            <a:pPr algn="l"/>
            <a:r>
              <a:rPr lang="zh-CN" altLang="en-US" sz="2400" b="1">
                <a:solidFill>
                  <a:srgbClr val="7030A0"/>
                </a:solidFill>
                <a:effectLst>
                  <a:outerShdw blurRad="38100" dist="38100" dir="2700000" algn="tl">
                    <a:srgbClr val="000000">
                      <a:alpha val="43137"/>
                    </a:srgbClr>
                  </a:outerShdw>
                </a:effectLst>
                <a:sym typeface="+mn-ea"/>
              </a:rPr>
              <a:t>更换冷却液的操作流程</a:t>
            </a:r>
            <a:endParaRPr lang="zh-CN" altLang="en-US" sz="2400" b="1" dirty="0">
              <a:solidFill>
                <a:srgbClr val="7030A0"/>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18" name="文本框 17"/>
          <p:cNvSpPr txBox="1"/>
          <p:nvPr/>
        </p:nvSpPr>
        <p:spPr>
          <a:xfrm>
            <a:off x="219710" y="604520"/>
            <a:ext cx="1870710" cy="460375"/>
          </a:xfrm>
          <a:prstGeom prst="rect">
            <a:avLst/>
          </a:prstGeom>
          <a:noFill/>
        </p:spPr>
        <p:txBody>
          <a:bodyPr wrap="none" rtlCol="0" anchor="t">
            <a:spAutoFit/>
          </a:bodyPr>
          <a:p>
            <a:r>
              <a:rPr lang="en-US" altLang="zh-CN"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3.5.4.2</a:t>
            </a:r>
            <a:r>
              <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加注</a:t>
            </a:r>
            <a:endParaRPr lang="zh-CN" altLang="en-US" sz="2400" b="1">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11" name="文本框 10"/>
          <p:cNvSpPr txBox="1"/>
          <p:nvPr/>
        </p:nvSpPr>
        <p:spPr>
          <a:xfrm>
            <a:off x="107950" y="1143635"/>
            <a:ext cx="7343140" cy="398780"/>
          </a:xfrm>
          <a:prstGeom prst="rect">
            <a:avLst/>
          </a:prstGeom>
          <a:noFill/>
        </p:spPr>
        <p:txBody>
          <a:bodyPr wrap="square" rtlCol="0" anchor="t">
            <a:spAutoFit/>
          </a:bodyPr>
          <a:p>
            <a:r>
              <a:rPr lang="en-US" altLang="zh-CN"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1.</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拧下排放螺塞，并将</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冷却软管固定在</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机油冷却器的管接头</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上。</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4" name="文本框 3"/>
          <p:cNvSpPr txBox="1"/>
          <p:nvPr/>
        </p:nvSpPr>
        <p:spPr>
          <a:xfrm>
            <a:off x="66040" y="1573530"/>
            <a:ext cx="6579870" cy="36830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2.把适配接头拧到储液罐上，用</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冷却系统加注设备加注冷却液。</a:t>
            </a:r>
            <a:endParaRPr lang="zh-CN" altLang="en-US" b="1">
              <a:effectLst>
                <a:outerShdw blurRad="38100" dist="38100" dir="2700000" algn="tl">
                  <a:srgbClr val="000000">
                    <a:alpha val="43137"/>
                  </a:srgbClr>
                </a:outerShdw>
              </a:effectLst>
              <a:sym typeface="+mn-ea"/>
            </a:endParaRPr>
          </a:p>
        </p:txBody>
      </p:sp>
      <p:sp>
        <p:nvSpPr>
          <p:cNvPr id="5" name="文本框 4"/>
          <p:cNvSpPr txBox="1"/>
          <p:nvPr/>
        </p:nvSpPr>
        <p:spPr>
          <a:xfrm>
            <a:off x="66040" y="2051050"/>
            <a:ext cx="1982470" cy="36830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3.拧紧储液罐盖。</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6" name="文本框 5"/>
          <p:cNvSpPr txBox="1"/>
          <p:nvPr/>
        </p:nvSpPr>
        <p:spPr>
          <a:xfrm>
            <a:off x="104775" y="2527935"/>
            <a:ext cx="1522730" cy="36830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4.关闭空调。</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9" name="文本框 8"/>
          <p:cNvSpPr txBox="1"/>
          <p:nvPr/>
        </p:nvSpPr>
        <p:spPr>
          <a:xfrm>
            <a:off x="104775" y="2974340"/>
            <a:ext cx="7211060" cy="398780"/>
          </a:xfrm>
          <a:prstGeom prst="rect">
            <a:avLst/>
          </a:prstGeom>
          <a:noFill/>
        </p:spPr>
        <p:txBody>
          <a:bodyPr wrap="squar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5.起动发动机，使发动机转速约为2000r/min，并保</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持3min。</a:t>
            </a:r>
            <a:endPar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p:txBody>
      </p:sp>
      <p:sp>
        <p:nvSpPr>
          <p:cNvPr id="10" name="文本框 9"/>
          <p:cNvSpPr txBox="1"/>
          <p:nvPr/>
        </p:nvSpPr>
        <p:spPr>
          <a:xfrm>
            <a:off x="107950" y="3538855"/>
            <a:ext cx="3131820" cy="36830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6.使发动机运转到风扇启动。</a:t>
            </a:r>
            <a:endParaRPr lang="zh-CN" altLang="en-US" b="1">
              <a:effectLst>
                <a:outerShdw blurRad="38100" dist="38100" dir="2700000" algn="tl">
                  <a:srgbClr val="000000">
                    <a:alpha val="43137"/>
                  </a:srgbClr>
                </a:outerShdw>
              </a:effectLst>
              <a:sym typeface="+mn-ea"/>
            </a:endParaRPr>
          </a:p>
        </p:txBody>
      </p:sp>
      <p:sp>
        <p:nvSpPr>
          <p:cNvPr id="12" name="文本框 11"/>
          <p:cNvSpPr txBox="1"/>
          <p:nvPr/>
        </p:nvSpPr>
        <p:spPr>
          <a:xfrm>
            <a:off x="107950" y="4043680"/>
            <a:ext cx="1982470" cy="368300"/>
          </a:xfrm>
          <a:prstGeom prst="rect">
            <a:avLst/>
          </a:prstGeom>
          <a:noFill/>
        </p:spPr>
        <p:txBody>
          <a:bodyPr wrap="non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7.关闭点火开关。</a:t>
            </a:r>
            <a:endParaRPr lang="zh-CN" altLang="en-US" b="1">
              <a:effectLst>
                <a:outerShdw blurRad="38100" dist="38100" dir="2700000" algn="tl">
                  <a:srgbClr val="000000">
                    <a:alpha val="43137"/>
                  </a:srgbClr>
                </a:outerShdw>
              </a:effectLst>
              <a:sym typeface="+mn-ea"/>
            </a:endParaRPr>
          </a:p>
        </p:txBody>
      </p:sp>
      <p:sp>
        <p:nvSpPr>
          <p:cNvPr id="13" name="文本框 12"/>
          <p:cNvSpPr txBox="1"/>
          <p:nvPr/>
        </p:nvSpPr>
        <p:spPr>
          <a:xfrm>
            <a:off x="104775" y="4548505"/>
            <a:ext cx="3931920" cy="1630045"/>
          </a:xfrm>
          <a:prstGeom prst="rect">
            <a:avLst/>
          </a:prstGeom>
          <a:noFill/>
        </p:spPr>
        <p:txBody>
          <a:bodyPr wrap="square" rtlCol="0" anchor="t">
            <a:spAutoFit/>
          </a:bodyPr>
          <a:p>
            <a:pPr algn="l"/>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8.检查冷却液液位，在暖机时冷却液液位必须在“max”，而在冷机时必须在</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“max”和“min”之间。</a:t>
            </a:r>
            <a:r>
              <a:rPr lang="zh-CN" altLang="en-US" sz="20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在必要时补充缺少的冷却液</a:t>
            </a:r>
            <a:r>
              <a:rPr lang="zh-CN" altLang="en-US" b="1">
                <a:effectLst>
                  <a:outerShdw blurRad="38100" dist="38100" dir="2700000" algn="tl">
                    <a:srgbClr val="000000">
                      <a:alpha val="43137"/>
                    </a:srgbClr>
                  </a:outerShdw>
                </a:effectLst>
                <a:sym typeface="+mn-ea"/>
              </a:rPr>
              <a:t>。</a:t>
            </a:r>
            <a:endParaRPr lang="zh-CN" altLang="en-US" b="1">
              <a:effectLst>
                <a:outerShdw blurRad="38100" dist="38100" dir="2700000" algn="tl">
                  <a:srgbClr val="000000">
                    <a:alpha val="43137"/>
                  </a:srgbClr>
                </a:outerShdw>
              </a:effectLst>
              <a:sym typeface="+mn-ea"/>
            </a:endParaRPr>
          </a:p>
        </p:txBody>
      </p:sp>
      <p:pic>
        <p:nvPicPr>
          <p:cNvPr id="15" name="图片 14"/>
          <p:cNvPicPr>
            <a:picLocks noChangeAspect="1"/>
          </p:cNvPicPr>
          <p:nvPr/>
        </p:nvPicPr>
        <p:blipFill>
          <a:blip r:embed="rId1"/>
          <a:stretch>
            <a:fillRect/>
          </a:stretch>
        </p:blipFill>
        <p:spPr>
          <a:xfrm>
            <a:off x="4827905" y="3472815"/>
            <a:ext cx="3267075" cy="2628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1" grpId="0"/>
      <p:bldP spid="11" grpId="1"/>
      <p:bldP spid="4" grpId="0"/>
      <p:bldP spid="4" grpId="1"/>
      <p:bldP spid="5" grpId="0"/>
      <p:bldP spid="5" grpId="1"/>
      <p:bldP spid="6" grpId="0"/>
      <p:bldP spid="6" grpId="1"/>
      <p:bldP spid="9" grpId="0"/>
      <p:bldP spid="9" grpId="1"/>
      <p:bldP spid="10" grpId="0"/>
      <p:bldP spid="10" grpId="1"/>
      <p:bldP spid="12" grpId="0"/>
      <p:bldP spid="12" grpId="1"/>
      <p:bldP spid="13" grpId="0"/>
      <p:bldP spid="1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8745" y="107950"/>
            <a:ext cx="4648835"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冷却系统的故障诊断</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graphicFrame>
        <p:nvGraphicFramePr>
          <p:cNvPr id="5" name="表格 4"/>
          <p:cNvGraphicFramePr/>
          <p:nvPr>
            <p:custDataLst>
              <p:tags r:id="rId1"/>
            </p:custDataLst>
          </p:nvPr>
        </p:nvGraphicFramePr>
        <p:xfrm>
          <a:off x="140335" y="612140"/>
          <a:ext cx="8846185" cy="6181725"/>
        </p:xfrm>
        <a:graphic>
          <a:graphicData uri="http://schemas.openxmlformats.org/drawingml/2006/table">
            <a:tbl>
              <a:tblPr firstRow="1" bandRow="1">
                <a:tableStyleId>{5C22544A-7EE6-4342-B048-85BDC9FD1C3A}</a:tableStyleId>
              </a:tblPr>
              <a:tblGrid>
                <a:gridCol w="1144905"/>
                <a:gridCol w="3290570"/>
                <a:gridCol w="4410710"/>
              </a:tblGrid>
              <a:tr h="464185">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故障</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原因</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排除/措施</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r>
              <a:tr h="1685290">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温度显示处于警告区域</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多楔带过于松弛或断裂</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冷却系统中冷却液过少</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节温器未打开，冷却液只能通过小循环流动散热器片堵塞</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检查皮带的张力</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向补液罐添加冷却液至标记处，检查系统的密封性</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检查冷却液上软管是否很热，必要时更换节温器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从发动机侧用压缩空气吹扫散热器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r>
              <a:tr h="2477770">
                <a:tc>
                  <a:txBody>
                    <a:bodyPr/>
                    <a:p>
                      <a:pPr>
                        <a:buNone/>
                      </a:pP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散热器被沉淀的钙、铁锈堵塞</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补液罐的密封盖损坏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电子风扇不能起动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温度传感器短路</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温度传感器电缆接地</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更换散热器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进行压力检查，必要时更换</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检查节温开关插头和风扇插头是否牢固连接</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检查节温开关的功能</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检查电子风扇电源</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进行检查，必要时更换</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检查电缆的敷设情况，拔掉温度传感器上的电缆：如果显示不正常，则是接地故障，必要时更换</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r>
              <a:tr h="1421130">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发动机只能缓慢达到运行温度，加热功率很小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由于在打开位置受到沉淀物的阻碍，节温器不能完全关闭。散热器大循环始终保开启状态</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rPr>
                        <a:t>更换节温器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sym typeface="+mn-ea"/>
                      </a:endParaRPr>
                    </a:p>
                  </a:txBody>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118745" y="941705"/>
          <a:ext cx="8814435" cy="3477260"/>
        </p:xfrm>
        <a:graphic>
          <a:graphicData uri="http://schemas.openxmlformats.org/drawingml/2006/table">
            <a:tbl>
              <a:tblPr firstRow="1" bandRow="1">
                <a:tableStyleId>{5C22544A-7EE6-4342-B048-85BDC9FD1C3A}</a:tableStyleId>
              </a:tblPr>
              <a:tblGrid>
                <a:gridCol w="1809115"/>
                <a:gridCol w="2610485"/>
                <a:gridCol w="4394835"/>
              </a:tblGrid>
              <a:tr h="427990">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故障</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原因</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c>
                  <a:txBody>
                    <a:bodyPr/>
                    <a:p>
                      <a:pPr algn="ctr">
                        <a:buNone/>
                      </a:pPr>
                      <a:r>
                        <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排除/措施</a:t>
                      </a:r>
                      <a:endParaRPr lang="zh-CN" altLang="en-US" sz="2000">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txBody>
                  <a:tcPr/>
                </a:tc>
              </a:tr>
              <a:tr h="427990">
                <a:tc>
                  <a:txBody>
                    <a:bodyPr/>
                    <a:p>
                      <a:pPr algn="l">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虽然冷却液液位正常但温度显示仍然亮起，散热器和下软管保持冷态</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节温器卡在关闭位置</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如节温器损坏，有严重烧坏发动机的危险</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r>
              <a:tr h="427990">
                <a:tc>
                  <a:txBody>
                    <a:bodyPr/>
                    <a:p>
                      <a:pPr algn="ctr">
                        <a:buNone/>
                      </a:pP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lgn="ctr">
                        <a:buNone/>
                      </a:pP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lgn="ct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冷却液损耗</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散热器泄漏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软管有细孔</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软管接头泄漏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冷却液泵泄漏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气缸盖密封垫损坏</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必要时更换散热器</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更换软管</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拧紧软管接头</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更换冷却液泵</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pP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更换气缸盖密封垫</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r>
              <a:tr h="427990">
                <a:tc>
                  <a:txBody>
                    <a:bodyPr/>
                    <a:p>
                      <a:pPr algn="ctr">
                        <a:buNone/>
                      </a:pP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噪声</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冷却液泵</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c>
                  <a:txBody>
                    <a:bodyPr/>
                    <a:p>
                      <a:pPr>
                        <a:buNone/>
                      </a:pPr>
                      <a:r>
                        <a:rPr lang="en-US" altLang="zh-CN"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a:t>
                      </a:r>
                      <a:r>
                        <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更换冷却液泵</a:t>
                      </a:r>
                      <a:endParaRPr lang="zh-CN" altLang="en-US" sz="1600" b="1" dirty="0">
                        <a:solidFill>
                          <a:srgbClr val="3333FF"/>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txBody>
                  <a:tcPr/>
                </a:tc>
              </a:tr>
            </a:tbl>
          </a:graphicData>
        </a:graphic>
      </p:graphicFrame>
      <p:sp>
        <p:nvSpPr>
          <p:cNvPr id="6" name="文本框 5"/>
          <p:cNvSpPr txBox="1"/>
          <p:nvPr/>
        </p:nvSpPr>
        <p:spPr>
          <a:xfrm>
            <a:off x="118745" y="107950"/>
            <a:ext cx="4648835" cy="583565"/>
          </a:xfrm>
          <a:prstGeom prst="rect">
            <a:avLst/>
          </a:prstGeom>
          <a:noFill/>
        </p:spPr>
        <p:txBody>
          <a:bodyPr wrap="none" rtlCol="0" anchor="t">
            <a:spAutoFit/>
          </a:bodyPr>
          <a:p>
            <a:r>
              <a:rPr lang="en-US" altLang="zh-CN" sz="3200" b="1">
                <a:solidFill>
                  <a:srgbClr val="FF0000"/>
                </a:solidFill>
                <a:effectLst>
                  <a:outerShdw blurRad="38100" dist="38100" dir="2700000" algn="tl">
                    <a:srgbClr val="000000">
                      <a:alpha val="43137"/>
                    </a:srgbClr>
                  </a:outerShdw>
                </a:effectLst>
                <a:sym typeface="+mn-ea"/>
              </a:rPr>
              <a:t>3.5  </a:t>
            </a:r>
            <a:r>
              <a:rPr lang="zh-CN" altLang="en-US" sz="3200" b="1">
                <a:solidFill>
                  <a:srgbClr val="FF0000"/>
                </a:solidFill>
                <a:effectLst>
                  <a:outerShdw blurRad="38100" dist="38100" dir="2700000" algn="tl">
                    <a:srgbClr val="000000">
                      <a:alpha val="43137"/>
                    </a:srgbClr>
                  </a:outerShdw>
                </a:effectLst>
                <a:sym typeface="+mn-ea"/>
              </a:rPr>
              <a:t>冷却系统的故障诊断</a:t>
            </a:r>
            <a:r>
              <a:rPr lang="en-US" altLang="zh-CN" sz="3200" b="1">
                <a:solidFill>
                  <a:srgbClr val="FF0000"/>
                </a:solidFill>
                <a:effectLst>
                  <a:outerShdw blurRad="38100" dist="38100" dir="2700000" algn="tl">
                    <a:srgbClr val="000000">
                      <a:alpha val="43137"/>
                    </a:srgbClr>
                  </a:outerShdw>
                </a:effectLst>
                <a:sym typeface="+mn-ea"/>
              </a:rPr>
              <a:t> </a:t>
            </a:r>
            <a:endParaRPr lang="zh-CN" altLang="en-US" sz="3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75565" y="0"/>
            <a:ext cx="4231640"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5" name="图片 4"/>
          <p:cNvPicPr>
            <a:picLocks noChangeAspect="1"/>
          </p:cNvPicPr>
          <p:nvPr/>
        </p:nvPicPr>
        <p:blipFill>
          <a:blip r:embed="rId1"/>
          <a:stretch>
            <a:fillRect/>
          </a:stretch>
        </p:blipFill>
        <p:spPr>
          <a:xfrm>
            <a:off x="425450" y="598805"/>
            <a:ext cx="8025130" cy="61658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66675" y="-74930"/>
            <a:ext cx="7772400" cy="1143000"/>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pic>
        <p:nvPicPr>
          <p:cNvPr id="2" name="图片 1"/>
          <p:cNvPicPr>
            <a:picLocks noChangeAspect="1"/>
          </p:cNvPicPr>
          <p:nvPr/>
        </p:nvPicPr>
        <p:blipFill>
          <a:blip r:embed="rId1"/>
          <a:stretch>
            <a:fillRect/>
          </a:stretch>
        </p:blipFill>
        <p:spPr>
          <a:xfrm>
            <a:off x="233680" y="1198245"/>
            <a:ext cx="4739005" cy="5526405"/>
          </a:xfrm>
          <a:prstGeom prst="rect">
            <a:avLst/>
          </a:prstGeom>
        </p:spPr>
      </p:pic>
      <p:sp>
        <p:nvSpPr>
          <p:cNvPr id="3" name="文本框 2"/>
          <p:cNvSpPr txBox="1"/>
          <p:nvPr/>
        </p:nvSpPr>
        <p:spPr>
          <a:xfrm>
            <a:off x="233680" y="829945"/>
            <a:ext cx="3338830" cy="368300"/>
          </a:xfrm>
          <a:prstGeom prst="rect">
            <a:avLst/>
          </a:prstGeom>
          <a:noFill/>
        </p:spPr>
        <p:txBody>
          <a:bodyPr wrap="square" rtlCol="0" anchor="t">
            <a:spAutoFit/>
          </a:bodyPr>
          <a:p>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3.3.1 车身侧冷却系统部件</a:t>
            </a:r>
            <a:endPar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8" name="文本框 7"/>
          <p:cNvSpPr txBox="1"/>
          <p:nvPr/>
        </p:nvSpPr>
        <p:spPr>
          <a:xfrm>
            <a:off x="5287010" y="281940"/>
            <a:ext cx="3726180" cy="6492875"/>
          </a:xfrm>
          <a:prstGeom prst="rect">
            <a:avLst/>
          </a:prstGeom>
          <a:noFill/>
        </p:spPr>
        <p:txBody>
          <a:bodyPr wrap="square" rtlCol="0" anchor="t">
            <a:spAutoFit/>
          </a:bodyPr>
          <a:p>
            <a:r>
              <a:rPr lang="zh-CN" altLang="en-US" sz="1600">
                <a:effectLst>
                  <a:outerShdw blurRad="38100" dist="38100" dir="2700000" algn="tl">
                    <a:srgbClr val="000000">
                      <a:alpha val="43137"/>
                    </a:srgbClr>
                  </a:outerShdw>
                </a:effectLst>
              </a:rPr>
              <a:t>1 - 散热器❑拆卸和安装，更换后必须更换所有冷却液</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2 - 螺栓</a:t>
            </a:r>
            <a:r>
              <a:rPr lang="zh-CN" altLang="en-US" sz="1600">
                <a:effectLst>
                  <a:outerShdw blurRad="38100" dist="38100" dir="2700000" algn="tl">
                    <a:srgbClr val="000000">
                      <a:alpha val="43137"/>
                    </a:srgbClr>
                  </a:outerShdw>
                </a:effectLst>
                <a:sym typeface="+mn-ea"/>
              </a:rPr>
              <a:t>❑</a:t>
            </a:r>
            <a:r>
              <a:rPr lang="zh-CN" altLang="en-US" sz="1600">
                <a:effectLst>
                  <a:outerShdw blurRad="38100" dist="38100" dir="2700000" algn="tl">
                    <a:srgbClr val="000000">
                      <a:alpha val="43137"/>
                    </a:srgbClr>
                  </a:outerShdw>
                </a:effectLst>
                <a:sym typeface="+mn-ea"/>
              </a:rPr>
              <a:t>10Nm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3 - 支架</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4 - 密封圈</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5 - 上部冷却液软管</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6 - </a:t>
            </a:r>
            <a:r>
              <a:rPr lang="zh-CN" altLang="en-US" sz="1600">
                <a:effectLst>
                  <a:outerShdw blurRad="38100" dist="38100" dir="2700000" algn="tl">
                    <a:srgbClr val="000000">
                      <a:alpha val="43137"/>
                    </a:srgbClr>
                  </a:outerShdw>
                </a:effectLst>
                <a:sym typeface="+mn-ea"/>
              </a:rPr>
              <a:t> 螺栓</a:t>
            </a:r>
            <a:r>
              <a:rPr lang="zh-CN" altLang="en-US" sz="1600">
                <a:effectLst>
                  <a:outerShdw blurRad="38100" dist="38100" dir="2700000" algn="tl">
                    <a:srgbClr val="000000">
                      <a:alpha val="43137"/>
                    </a:srgbClr>
                  </a:outerShdw>
                </a:effectLst>
                <a:sym typeface="+mn-ea"/>
              </a:rPr>
              <a:t>❑</a:t>
            </a:r>
            <a:r>
              <a:rPr lang="zh-CN" altLang="en-US" sz="1600">
                <a:effectLst>
                  <a:outerShdw blurRad="38100" dist="38100" dir="2700000" algn="tl">
                    <a:srgbClr val="000000">
                      <a:alpha val="43137"/>
                    </a:srgbClr>
                  </a:outerShdw>
                </a:effectLst>
                <a:sym typeface="+mn-ea"/>
              </a:rPr>
              <a:t>10Nm</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7 - 固定件</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8 - </a:t>
            </a:r>
            <a:r>
              <a:rPr lang="zh-CN" altLang="en-US" sz="1600">
                <a:effectLst>
                  <a:outerShdw blurRad="38100" dist="38100" dir="2700000" algn="tl">
                    <a:srgbClr val="000000">
                      <a:alpha val="43137"/>
                    </a:srgbClr>
                  </a:outerShdw>
                </a:effectLst>
                <a:sym typeface="+mn-ea"/>
              </a:rPr>
              <a:t>散热器</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9 - </a:t>
            </a:r>
            <a:r>
              <a:rPr lang="zh-CN" altLang="en-US" sz="1600">
                <a:effectLst>
                  <a:outerShdw blurRad="38100" dist="38100" dir="2700000" algn="tl">
                    <a:srgbClr val="000000">
                      <a:alpha val="43137"/>
                    </a:srgbClr>
                  </a:outerShdw>
                </a:effectLst>
                <a:sym typeface="+mn-ea"/>
              </a:rPr>
              <a:t>螺栓</a:t>
            </a:r>
            <a:r>
              <a:rPr lang="zh-CN" altLang="en-US" sz="1600">
                <a:effectLst>
                  <a:outerShdw blurRad="38100" dist="38100" dir="2700000" algn="tl">
                    <a:srgbClr val="000000">
                      <a:alpha val="43137"/>
                    </a:srgbClr>
                  </a:outerShdw>
                </a:effectLst>
                <a:sym typeface="+mn-ea"/>
              </a:rPr>
              <a:t>❑</a:t>
            </a:r>
            <a:r>
              <a:rPr lang="en-US" altLang="zh-CN" sz="1600">
                <a:effectLst>
                  <a:outerShdw blurRad="38100" dist="38100" dir="2700000" algn="tl">
                    <a:srgbClr val="000000">
                      <a:alpha val="43137"/>
                    </a:srgbClr>
                  </a:outerShdw>
                </a:effectLst>
              </a:rPr>
              <a:t>10</a:t>
            </a:r>
            <a:r>
              <a:rPr lang="zh-CN" altLang="en-US" sz="1600">
                <a:effectLst>
                  <a:outerShdw blurRad="38100" dist="38100" dir="2700000" algn="tl">
                    <a:srgbClr val="000000">
                      <a:alpha val="43137"/>
                    </a:srgbClr>
                  </a:outerShdw>
                </a:effectLst>
              </a:rPr>
              <a:t> 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10 - 辅助风扇</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11 - </a:t>
            </a:r>
            <a:r>
              <a:rPr lang="en-US" altLang="zh-CN" sz="1600">
                <a:effectLst>
                  <a:outerShdw blurRad="38100" dist="38100" dir="2700000" algn="tl">
                    <a:srgbClr val="000000">
                      <a:alpha val="43137"/>
                    </a:srgbClr>
                  </a:outerShdw>
                </a:effectLst>
              </a:rPr>
              <a:t>2</a:t>
            </a:r>
            <a:r>
              <a:rPr lang="zh-CN" altLang="en-US" sz="1600">
                <a:effectLst>
                  <a:outerShdw blurRad="38100" dist="38100" dir="2700000" algn="tl">
                    <a:srgbClr val="000000">
                      <a:alpha val="43137"/>
                    </a:srgbClr>
                  </a:outerShdw>
                </a:effectLst>
              </a:rPr>
              <a:t>针插头</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12 - 散热器风扇</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13 - </a:t>
            </a:r>
            <a:r>
              <a:rPr lang="en-US" altLang="zh-CN" sz="1600">
                <a:effectLst>
                  <a:outerShdw blurRad="38100" dist="38100" dir="2700000" algn="tl">
                    <a:srgbClr val="000000">
                      <a:alpha val="43137"/>
                    </a:srgbClr>
                  </a:outerShdw>
                </a:effectLst>
                <a:sym typeface="+mn-ea"/>
              </a:rPr>
              <a:t>4</a:t>
            </a:r>
            <a:r>
              <a:rPr lang="zh-CN" altLang="en-US" sz="1600">
                <a:effectLst>
                  <a:outerShdw blurRad="38100" dist="38100" dir="2700000" algn="tl">
                    <a:srgbClr val="000000">
                      <a:alpha val="43137"/>
                    </a:srgbClr>
                  </a:outerShdw>
                </a:effectLst>
                <a:sym typeface="+mn-ea"/>
              </a:rPr>
              <a:t>针插头</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14-</a:t>
            </a:r>
            <a:r>
              <a:rPr lang="zh-CN" altLang="en-US" sz="1600">
                <a:effectLst>
                  <a:outerShdw blurRad="38100" dist="38100" dir="2700000" algn="tl">
                    <a:srgbClr val="000000">
                      <a:alpha val="43137"/>
                    </a:srgbClr>
                  </a:outerShdw>
                </a:effectLst>
              </a:rPr>
              <a:t>冷却液储液罐</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15</a:t>
            </a:r>
            <a:r>
              <a:rPr lang="zh-CN" altLang="en-US" sz="1600">
                <a:effectLst>
                  <a:outerShdw blurRad="38100" dist="38100" dir="2700000" algn="tl">
                    <a:srgbClr val="000000">
                      <a:alpha val="43137"/>
                    </a:srgbClr>
                  </a:outerShdw>
                </a:effectLst>
                <a:sym typeface="+mn-ea"/>
              </a:rPr>
              <a:t> - </a:t>
            </a:r>
            <a:r>
              <a:rPr lang="en-US" altLang="zh-CN" sz="1600">
                <a:effectLst>
                  <a:outerShdw blurRad="38100" dist="38100" dir="2700000" algn="tl">
                    <a:srgbClr val="000000">
                      <a:alpha val="43137"/>
                    </a:srgbClr>
                  </a:outerShdw>
                </a:effectLst>
                <a:sym typeface="+mn-ea"/>
              </a:rPr>
              <a:t>2</a:t>
            </a:r>
            <a:r>
              <a:rPr lang="zh-CN" altLang="en-US" sz="1600">
                <a:effectLst>
                  <a:outerShdw blurRad="38100" dist="38100" dir="2700000" algn="tl">
                    <a:srgbClr val="000000">
                      <a:alpha val="43137"/>
                    </a:srgbClr>
                  </a:outerShdw>
                </a:effectLst>
                <a:sym typeface="+mn-ea"/>
              </a:rPr>
              <a:t>针插头</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16-</a:t>
            </a:r>
            <a:r>
              <a:rPr lang="zh-CN" altLang="en-US" sz="1600">
                <a:effectLst>
                  <a:outerShdw blurRad="38100" dist="38100" dir="2700000" algn="tl">
                    <a:srgbClr val="000000">
                      <a:alpha val="43137"/>
                    </a:srgbClr>
                  </a:outerShdw>
                </a:effectLst>
                <a:sym typeface="+mn-ea"/>
              </a:rPr>
              <a:t>螺栓</a:t>
            </a:r>
            <a:r>
              <a:rPr lang="zh-CN" altLang="en-US" sz="1600">
                <a:effectLst>
                  <a:outerShdw blurRad="38100" dist="38100" dir="2700000" algn="tl">
                    <a:srgbClr val="000000">
                      <a:alpha val="43137"/>
                    </a:srgbClr>
                  </a:outerShdw>
                </a:effectLst>
                <a:sym typeface="+mn-ea"/>
              </a:rPr>
              <a:t>❑</a:t>
            </a:r>
            <a:r>
              <a:rPr lang="en-US" altLang="zh-CN" sz="1600">
                <a:effectLst>
                  <a:outerShdw blurRad="38100" dist="38100" dir="2700000" algn="tl">
                    <a:srgbClr val="000000">
                      <a:alpha val="43137"/>
                    </a:srgbClr>
                  </a:outerShdw>
                </a:effectLst>
                <a:sym typeface="+mn-ea"/>
              </a:rPr>
              <a:t>10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17-</a:t>
            </a:r>
            <a:r>
              <a:rPr lang="zh-CN" altLang="en-US" sz="1600">
                <a:effectLst>
                  <a:outerShdw blurRad="38100" dist="38100" dir="2700000" algn="tl">
                    <a:srgbClr val="000000">
                      <a:alpha val="43137"/>
                    </a:srgbClr>
                  </a:outerShdw>
                </a:effectLst>
              </a:rPr>
              <a:t>密封盖</a:t>
            </a:r>
            <a:r>
              <a:rPr lang="zh-CN" altLang="en-US" sz="1600">
                <a:effectLst>
                  <a:outerShdw blurRad="38100" dist="38100" dir="2700000" algn="tl">
                    <a:srgbClr val="000000">
                      <a:alpha val="43137"/>
                    </a:srgbClr>
                  </a:outerShdw>
                </a:effectLst>
                <a:sym typeface="+mn-ea"/>
              </a:rPr>
              <a:t>❑压力达到</a:t>
            </a:r>
            <a:r>
              <a:rPr lang="en-US" altLang="zh-CN" sz="1600">
                <a:effectLst>
                  <a:outerShdw blurRad="38100" dist="38100" dir="2700000" algn="tl">
                    <a:srgbClr val="000000">
                      <a:alpha val="43137"/>
                    </a:srgbClr>
                  </a:outerShdw>
                </a:effectLst>
                <a:sym typeface="+mn-ea"/>
              </a:rPr>
              <a:t>1.4</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∽1.6bar</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时，安全阀必须自动打开。</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18-</a:t>
            </a:r>
            <a:r>
              <a:rPr lang="zh-CN" altLang="en-US" sz="1600">
                <a:effectLst>
                  <a:outerShdw blurRad="38100" dist="38100" dir="2700000" algn="tl">
                    <a:srgbClr val="000000">
                      <a:alpha val="43137"/>
                    </a:srgbClr>
                  </a:outerShdw>
                </a:effectLst>
                <a:sym typeface="+mn-ea"/>
              </a:rPr>
              <a:t>螺栓</a:t>
            </a:r>
            <a:r>
              <a:rPr lang="zh-CN" altLang="en-US" sz="1600">
                <a:effectLst>
                  <a:outerShdw blurRad="38100" dist="38100" dir="2700000" algn="tl">
                    <a:srgbClr val="000000">
                      <a:alpha val="43137"/>
                    </a:srgbClr>
                  </a:outerShdw>
                </a:effectLst>
                <a:sym typeface="+mn-ea"/>
              </a:rPr>
              <a:t>❑</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a:t>
            </a:r>
            <a:r>
              <a:rPr lang="en-US" altLang="zh-CN" sz="1600">
                <a:effectLst>
                  <a:outerShdw blurRad="38100" dist="38100" dir="2700000" algn="tl">
                    <a:srgbClr val="000000">
                      <a:alpha val="43137"/>
                    </a:srgbClr>
                  </a:outerShdw>
                </a:effectLst>
                <a:sym typeface="+mn-ea"/>
              </a:rPr>
              <a:t>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19-</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支架，用于风扇插头</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20-</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a:t>
            </a:r>
            <a:r>
              <a:rPr lang="en-US" altLang="zh-CN" sz="1600">
                <a:effectLst>
                  <a:outerShdw blurRad="38100" dist="38100" dir="2700000" algn="tl">
                    <a:srgbClr val="000000">
                      <a:alpha val="43137"/>
                    </a:srgbClr>
                  </a:outerShdw>
                </a:effectLst>
                <a:sym typeface="+mn-ea"/>
              </a:rPr>
              <a:t>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21-</a:t>
            </a:r>
            <a:r>
              <a:rPr lang="en-US" altLang="zh-CN" sz="1600">
                <a:effectLst>
                  <a:outerShdw blurRad="38100" dist="38100" dir="2700000" algn="tl">
                    <a:srgbClr val="000000">
                      <a:alpha val="43137"/>
                    </a:srgbClr>
                  </a:outerShdw>
                </a:effectLst>
                <a:sym typeface="+mn-ea"/>
              </a:rPr>
              <a:t>2</a:t>
            </a:r>
            <a:r>
              <a:rPr lang="zh-CN" altLang="en-US" sz="1600">
                <a:effectLst>
                  <a:outerShdw blurRad="38100" dist="38100" dir="2700000" algn="tl">
                    <a:srgbClr val="000000">
                      <a:alpha val="43137"/>
                    </a:srgbClr>
                  </a:outerShdw>
                </a:effectLst>
                <a:sym typeface="+mn-ea"/>
              </a:rPr>
              <a:t>针插头</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22-</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水箱出口冷却液温度传感器</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G83</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23-</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卡子</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24-</a:t>
            </a:r>
            <a:r>
              <a:rPr lang="zh-CN" altLang="en-US" sz="1600">
                <a:effectLst>
                  <a:outerShdw blurRad="38100" dist="38100" dir="2700000" algn="tl">
                    <a:srgbClr val="000000">
                      <a:alpha val="43137"/>
                    </a:srgbClr>
                  </a:outerShdw>
                </a:effectLst>
                <a:sym typeface="+mn-ea"/>
              </a:rPr>
              <a:t>上部冷却液软管</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p:txBody>
      </p:sp>
      <p:sp>
        <p:nvSpPr>
          <p:cNvPr id="9" name="文本框 8"/>
          <p:cNvSpPr txBox="1"/>
          <p:nvPr/>
        </p:nvSpPr>
        <p:spPr>
          <a:xfrm>
            <a:off x="233680" y="6010910"/>
            <a:ext cx="5053330" cy="398780"/>
          </a:xfrm>
          <a:prstGeom prst="rect">
            <a:avLst/>
          </a:prstGeom>
          <a:noFill/>
        </p:spPr>
        <p:txBody>
          <a:bodyPr wrap="square" rtlCol="0" anchor="t">
            <a:spAutoFit/>
          </a:bodyPr>
          <a:p>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以迈腾</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2007 4</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缸电喷发动机</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(2.0L,BJZ)</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为例</a:t>
            </a:r>
            <a:endPar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749300"/>
            <a:ext cx="5203190" cy="5720080"/>
          </a:xfrm>
          <a:prstGeom prst="rect">
            <a:avLst/>
          </a:prstGeom>
        </p:spPr>
      </p:pic>
      <p:sp>
        <p:nvSpPr>
          <p:cNvPr id="3075" name="Rectangle 8"/>
          <p:cNvSpPr>
            <a:spLocks noGrp="1"/>
          </p:cNvSpPr>
          <p:nvPr>
            <p:ph type="title"/>
          </p:nvPr>
        </p:nvSpPr>
        <p:spPr>
          <a:xfrm>
            <a:off x="83820" y="-126365"/>
            <a:ext cx="7772400"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3" name="文本框 2"/>
          <p:cNvSpPr txBox="1"/>
          <p:nvPr/>
        </p:nvSpPr>
        <p:spPr>
          <a:xfrm>
            <a:off x="353695" y="458470"/>
            <a:ext cx="3338830" cy="398780"/>
          </a:xfrm>
          <a:prstGeom prst="rect">
            <a:avLst/>
          </a:prstGeom>
          <a:noFill/>
        </p:spPr>
        <p:txBody>
          <a:bodyPr wrap="square" rtlCol="0" anchor="t">
            <a:spAutoFit/>
          </a:bodyPr>
          <a:p>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3.3.2 </a:t>
            </a:r>
            <a:r>
              <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发动机</a:t>
            </a:r>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冷却系统部件</a:t>
            </a:r>
            <a:endPar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8" name="文本框 7"/>
          <p:cNvSpPr txBox="1"/>
          <p:nvPr/>
        </p:nvSpPr>
        <p:spPr>
          <a:xfrm>
            <a:off x="5287010" y="281940"/>
            <a:ext cx="3726180" cy="6492875"/>
          </a:xfrm>
          <a:prstGeom prst="rect">
            <a:avLst/>
          </a:prstGeom>
          <a:noFill/>
        </p:spPr>
        <p:txBody>
          <a:bodyPr wrap="square" rtlCol="0" anchor="t">
            <a:spAutoFit/>
          </a:bodyPr>
          <a:p>
            <a:r>
              <a:rPr lang="zh-CN" altLang="en-US" sz="1600">
                <a:effectLst>
                  <a:outerShdw blurRad="38100" dist="38100" dir="2700000" algn="tl">
                    <a:srgbClr val="000000">
                      <a:alpha val="43137"/>
                    </a:srgbClr>
                  </a:outerShdw>
                </a:effectLst>
              </a:rPr>
              <a:t>1 - 至</a:t>
            </a:r>
            <a:r>
              <a:rPr lang="zh-CN" altLang="en-US" sz="1600">
                <a:effectLst>
                  <a:outerShdw blurRad="38100" dist="38100" dir="2700000" algn="tl">
                    <a:srgbClr val="000000">
                      <a:alpha val="43137"/>
                    </a:srgbClr>
                  </a:outerShdw>
                </a:effectLst>
                <a:sym typeface="+mn-ea"/>
              </a:rPr>
              <a:t>储液罐上部</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2 - 圆形密封圈</a:t>
            </a:r>
            <a:r>
              <a:rPr lang="zh-CN" altLang="en-US" sz="1600">
                <a:effectLst>
                  <a:outerShdw blurRad="38100" dist="38100" dir="2700000" algn="tl">
                    <a:srgbClr val="000000">
                      <a:alpha val="43137"/>
                    </a:srgbClr>
                  </a:outerShdw>
                </a:effectLst>
                <a:sym typeface="+mn-ea"/>
              </a:rPr>
              <a:t>❑损坏时更换</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3 - 热交换器上的接口</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4 - 连接插头</a:t>
            </a:r>
            <a:r>
              <a:rPr lang="zh-CN" altLang="en-US" sz="1600">
                <a:effectLst>
                  <a:outerShdw blurRad="38100" dist="38100" dir="2700000" algn="tl">
                    <a:srgbClr val="000000">
                      <a:alpha val="43137"/>
                    </a:srgbClr>
                  </a:outerShdw>
                </a:effectLst>
                <a:sym typeface="+mn-ea"/>
              </a:rPr>
              <a:t>❑</a:t>
            </a:r>
            <a:r>
              <a:rPr lang="en-US" altLang="zh-CN" sz="1600">
                <a:effectLst>
                  <a:outerShdw blurRad="38100" dist="38100" dir="2700000" algn="tl">
                    <a:srgbClr val="000000">
                      <a:alpha val="43137"/>
                    </a:srgbClr>
                  </a:outerShdw>
                </a:effectLst>
              </a:rPr>
              <a:t>4</a:t>
            </a:r>
            <a:r>
              <a:rPr lang="zh-CN" altLang="en-US" sz="1600">
                <a:effectLst>
                  <a:outerShdw blurRad="38100" dist="38100" dir="2700000" algn="tl">
                    <a:srgbClr val="000000">
                      <a:alpha val="43137"/>
                    </a:srgbClr>
                  </a:outerShdw>
                </a:effectLst>
              </a:rPr>
              <a:t>针</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5 -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冷却液温度传感器</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G62</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6 - </a:t>
            </a:r>
            <a:r>
              <a:rPr lang="zh-CN" altLang="en-US" sz="1600">
                <a:effectLst>
                  <a:outerShdw blurRad="38100" dist="38100" dir="2700000" algn="tl">
                    <a:srgbClr val="000000">
                      <a:alpha val="43137"/>
                    </a:srgbClr>
                  </a:outerShdw>
                </a:effectLst>
                <a:sym typeface="+mn-ea"/>
              </a:rPr>
              <a:t>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卡子</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7 - 从自动变速箱油冷却器或软管</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8 - </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25</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9 - </a:t>
            </a:r>
            <a:r>
              <a:rPr lang="zh-CN" altLang="en-US" sz="1600">
                <a:effectLst>
                  <a:outerShdw blurRad="38100" dist="38100" dir="2700000" algn="tl">
                    <a:srgbClr val="000000">
                      <a:alpha val="43137"/>
                    </a:srgbClr>
                  </a:outerShdw>
                </a:effectLst>
                <a:sym typeface="+mn-ea"/>
              </a:rPr>
              <a:t>冷却液软管</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10 - </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11 - </a:t>
            </a:r>
            <a:r>
              <a:rPr lang="zh-CN" altLang="en-US" sz="1600">
                <a:effectLst>
                  <a:outerShdw blurRad="38100" dist="38100" dir="2700000" algn="tl">
                    <a:srgbClr val="000000">
                      <a:alpha val="43137"/>
                    </a:srgbClr>
                  </a:outerShdw>
                </a:effectLst>
                <a:sym typeface="+mn-ea"/>
              </a:rPr>
              <a:t>至</a:t>
            </a:r>
            <a:r>
              <a:rPr lang="zh-CN" altLang="en-US" sz="1600">
                <a:effectLst>
                  <a:outerShdw blurRad="38100" dist="38100" dir="2700000" algn="tl">
                    <a:srgbClr val="000000">
                      <a:alpha val="43137"/>
                    </a:srgbClr>
                  </a:outerShdw>
                </a:effectLst>
                <a:sym typeface="+mn-ea"/>
              </a:rPr>
              <a:t>储液罐下</a:t>
            </a:r>
            <a:r>
              <a:rPr lang="zh-CN" altLang="en-US" sz="1600">
                <a:effectLst>
                  <a:outerShdw blurRad="38100" dist="38100" dir="2700000" algn="tl">
                    <a:srgbClr val="000000">
                      <a:alpha val="43137"/>
                    </a:srgbClr>
                  </a:outerShdw>
                </a:effectLst>
                <a:sym typeface="+mn-ea"/>
              </a:rPr>
              <a:t>部</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12 - </a:t>
            </a:r>
            <a:r>
              <a:rPr lang="zh-CN" altLang="en-US" sz="1600">
                <a:effectLst>
                  <a:outerShdw blurRad="38100" dist="38100" dir="2700000" algn="tl">
                    <a:srgbClr val="000000">
                      <a:alpha val="43137"/>
                    </a:srgbClr>
                  </a:outerShdw>
                </a:effectLst>
                <a:sym typeface="+mn-ea"/>
              </a:rPr>
              <a:t>从自动变速箱油冷却器或软管</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13 - </a:t>
            </a:r>
            <a:r>
              <a:rPr lang="zh-CN" altLang="en-US" sz="1600">
                <a:effectLst>
                  <a:outerShdw blurRad="38100" dist="38100" dir="2700000" algn="tl">
                    <a:srgbClr val="000000">
                      <a:alpha val="43137"/>
                    </a:srgbClr>
                  </a:outerShdw>
                </a:effectLst>
                <a:sym typeface="+mn-ea"/>
              </a:rPr>
              <a:t>三管接头</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14-</a:t>
            </a:r>
            <a:r>
              <a:rPr lang="zh-CN" altLang="en-US" sz="1600">
                <a:effectLst>
                  <a:outerShdw blurRad="38100" dist="38100" dir="2700000" algn="tl">
                    <a:srgbClr val="000000">
                      <a:alpha val="43137"/>
                    </a:srgbClr>
                  </a:outerShdw>
                </a:effectLst>
              </a:rPr>
              <a:t>至散热器上部</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15</a:t>
            </a:r>
            <a:r>
              <a:rPr lang="zh-CN" altLang="en-US" sz="1600">
                <a:effectLst>
                  <a:outerShdw blurRad="38100" dist="38100" dir="2700000" algn="tl">
                    <a:srgbClr val="000000">
                      <a:alpha val="43137"/>
                    </a:srgbClr>
                  </a:outerShdw>
                </a:effectLst>
                <a:sym typeface="+mn-ea"/>
              </a:rPr>
              <a:t> - </a:t>
            </a:r>
            <a:r>
              <a:rPr lang="zh-CN" altLang="en-US" sz="1600">
                <a:effectLst>
                  <a:outerShdw blurRad="38100" dist="38100" dir="2700000" algn="tl">
                    <a:srgbClr val="000000">
                      <a:alpha val="43137"/>
                    </a:srgbClr>
                  </a:outerShdw>
                </a:effectLst>
                <a:sym typeface="+mn-ea"/>
              </a:rPr>
              <a:t>至散热器下部</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16-</a:t>
            </a:r>
            <a:r>
              <a:rPr lang="zh-CN" altLang="en-US" sz="1600">
                <a:effectLst>
                  <a:outerShdw blurRad="38100" dist="38100" dir="2700000" algn="tl">
                    <a:srgbClr val="000000">
                      <a:alpha val="43137"/>
                    </a:srgbClr>
                  </a:outerShdw>
                </a:effectLst>
                <a:sym typeface="+mn-ea"/>
              </a:rPr>
              <a:t>机油冷却器</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17-</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15</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18-</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冷却液管接头</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19-</a:t>
            </a:r>
            <a:r>
              <a:rPr lang="zh-CN" altLang="en-US" sz="1600">
                <a:effectLst>
                  <a:outerShdw blurRad="38100" dist="38100" dir="2700000" algn="tl">
                    <a:srgbClr val="000000">
                      <a:alpha val="43137"/>
                    </a:srgbClr>
                  </a:outerShdw>
                </a:effectLst>
                <a:sym typeface="+mn-ea"/>
              </a:rPr>
              <a:t>节温器❑</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检测时</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86</a:t>
            </a:r>
            <a:r>
              <a:rPr lang="en-US" altLang="zh-CN" sz="1600" baseline="30000">
                <a:effectLst>
                  <a:outerShdw blurRad="38100" dist="38100" dir="2700000" algn="tl">
                    <a:srgbClr val="000000">
                      <a:alpha val="43137"/>
                    </a:srgbClr>
                  </a:outerShdw>
                </a:effectLst>
                <a:latin typeface="楷体" panose="02010609060101010101" charset="-122"/>
                <a:ea typeface="楷体" panose="02010609060101010101" charset="-122"/>
                <a:sym typeface="+mn-ea"/>
              </a:rPr>
              <a:t>0</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C</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打开，打开行程至少</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7mm</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20-</a:t>
            </a:r>
            <a:r>
              <a:rPr lang="zh-CN" altLang="en-US" sz="1600">
                <a:effectLst>
                  <a:outerShdw blurRad="38100" dist="38100" dir="2700000" algn="tl">
                    <a:srgbClr val="000000">
                      <a:alpha val="43137"/>
                    </a:srgbClr>
                  </a:outerShdw>
                </a:effectLst>
                <a:sym typeface="+mn-ea"/>
              </a:rPr>
              <a:t>齿形皮</a:t>
            </a:r>
            <a:r>
              <a:rPr lang="zh-CN" altLang="en-US" sz="1600">
                <a:effectLst>
                  <a:outerShdw blurRad="38100" dist="38100" dir="2700000" algn="tl">
                    <a:srgbClr val="000000">
                      <a:alpha val="43137"/>
                    </a:srgbClr>
                  </a:outerShdw>
                </a:effectLst>
                <a:sym typeface="+mn-ea"/>
              </a:rPr>
              <a:t>带</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21-</a:t>
            </a:r>
            <a:r>
              <a:rPr lang="zh-CN" altLang="en-US" sz="1600">
                <a:effectLst>
                  <a:outerShdw blurRad="38100" dist="38100" dir="2700000" algn="tl">
                    <a:srgbClr val="000000">
                      <a:alpha val="43137"/>
                    </a:srgbClr>
                  </a:outerShdw>
                </a:effectLst>
                <a:sym typeface="+mn-ea"/>
              </a:rPr>
              <a:t>冷却液泵</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22-</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15</a:t>
            </a:r>
            <a:r>
              <a:rPr lang="zh-CN" altLang="en-US" sz="1600">
                <a:effectLst>
                  <a:outerShdw blurRad="38100" dist="38100" dir="2700000" algn="tl">
                    <a:srgbClr val="000000">
                      <a:alpha val="43137"/>
                    </a:srgbClr>
                  </a:outerShdw>
                </a:effectLst>
                <a:sym typeface="+mn-ea"/>
              </a:rPr>
              <a:t> Nm</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23-</a:t>
            </a:r>
            <a:r>
              <a:rPr lang="zh-CN" altLang="en-US" sz="1600">
                <a:effectLst>
                  <a:outerShdw blurRad="38100" dist="38100" dir="2700000" algn="tl">
                    <a:srgbClr val="000000">
                      <a:alpha val="43137"/>
                    </a:srgbClr>
                  </a:outerShdw>
                </a:effectLst>
                <a:sym typeface="+mn-ea"/>
              </a:rPr>
              <a:t>齿形皮带护罩</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24-</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20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25-</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节气门控制单元</a:t>
            </a:r>
            <a:r>
              <a:rPr lang="zh-CN" altLang="en-US" sz="1600">
                <a:effectLst>
                  <a:outerShdw blurRad="38100" dist="38100" dir="2700000" algn="tl">
                    <a:srgbClr val="000000">
                      <a:alpha val="43137"/>
                    </a:srgbClr>
                  </a:outerShdw>
                </a:effectLst>
                <a:sym typeface="+mn-ea"/>
              </a:rPr>
              <a:t>❑冷却液加热</a:t>
            </a:r>
            <a:endParaRPr lang="zh-CN" altLang="en-US" sz="1600">
              <a:effectLst>
                <a:outerShdw blurRad="38100" dist="38100" dir="2700000" algn="tl">
                  <a:srgbClr val="000000">
                    <a:alpha val="43137"/>
                  </a:srgbClr>
                </a:outerShdw>
              </a:effectLst>
              <a:sym typeface="+mn-ea"/>
            </a:endParaRPr>
          </a:p>
        </p:txBody>
      </p:sp>
      <p:sp>
        <p:nvSpPr>
          <p:cNvPr id="9" name="文本框 8"/>
          <p:cNvSpPr txBox="1"/>
          <p:nvPr/>
        </p:nvSpPr>
        <p:spPr>
          <a:xfrm>
            <a:off x="74930" y="6459220"/>
            <a:ext cx="5053330" cy="398780"/>
          </a:xfrm>
          <a:prstGeom prst="rect">
            <a:avLst/>
          </a:prstGeom>
          <a:noFill/>
        </p:spPr>
        <p:txBody>
          <a:bodyPr wrap="square" rtlCol="0" anchor="t">
            <a:spAutoFit/>
          </a:bodyPr>
          <a:p>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以迈腾</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2007 4</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缸电喷发动机</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(2.0L,BJZ)</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为例</a:t>
            </a:r>
            <a:endPar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749300"/>
            <a:ext cx="5203190" cy="5720080"/>
          </a:xfrm>
          <a:prstGeom prst="rect">
            <a:avLst/>
          </a:prstGeom>
        </p:spPr>
      </p:pic>
      <p:sp>
        <p:nvSpPr>
          <p:cNvPr id="3075" name="Rectangle 8"/>
          <p:cNvSpPr>
            <a:spLocks noGrp="1"/>
          </p:cNvSpPr>
          <p:nvPr>
            <p:ph type="title"/>
          </p:nvPr>
        </p:nvSpPr>
        <p:spPr>
          <a:xfrm>
            <a:off x="83820" y="-126365"/>
            <a:ext cx="7772400"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3" name="文本框 2"/>
          <p:cNvSpPr txBox="1"/>
          <p:nvPr/>
        </p:nvSpPr>
        <p:spPr>
          <a:xfrm>
            <a:off x="353695" y="458470"/>
            <a:ext cx="3338830" cy="398780"/>
          </a:xfrm>
          <a:prstGeom prst="rect">
            <a:avLst/>
          </a:prstGeom>
          <a:noFill/>
        </p:spPr>
        <p:txBody>
          <a:bodyPr wrap="square" rtlCol="0" anchor="t">
            <a:spAutoFit/>
          </a:bodyPr>
          <a:p>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3.3.2 </a:t>
            </a:r>
            <a:r>
              <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发动机</a:t>
            </a:r>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冷却系统部件</a:t>
            </a:r>
            <a:endPar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8" name="文本框 7"/>
          <p:cNvSpPr txBox="1"/>
          <p:nvPr/>
        </p:nvSpPr>
        <p:spPr>
          <a:xfrm>
            <a:off x="5287010" y="281940"/>
            <a:ext cx="3726180" cy="6492875"/>
          </a:xfrm>
          <a:prstGeom prst="rect">
            <a:avLst/>
          </a:prstGeom>
          <a:noFill/>
        </p:spPr>
        <p:txBody>
          <a:bodyPr wrap="square" rtlCol="0" anchor="t">
            <a:spAutoFit/>
          </a:bodyPr>
          <a:p>
            <a:r>
              <a:rPr lang="zh-CN" altLang="en-US" sz="1600">
                <a:effectLst>
                  <a:outerShdw blurRad="38100" dist="38100" dir="2700000" algn="tl">
                    <a:srgbClr val="000000">
                      <a:alpha val="43137"/>
                    </a:srgbClr>
                  </a:outerShdw>
                </a:effectLst>
              </a:rPr>
              <a:t>1 - 至</a:t>
            </a:r>
            <a:r>
              <a:rPr lang="zh-CN" altLang="en-US" sz="1600">
                <a:effectLst>
                  <a:outerShdw blurRad="38100" dist="38100" dir="2700000" algn="tl">
                    <a:srgbClr val="000000">
                      <a:alpha val="43137"/>
                    </a:srgbClr>
                  </a:outerShdw>
                </a:effectLst>
                <a:sym typeface="+mn-ea"/>
              </a:rPr>
              <a:t>储液罐上部</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2 - 圆形密封圈</a:t>
            </a:r>
            <a:r>
              <a:rPr lang="zh-CN" altLang="en-US" sz="1600">
                <a:effectLst>
                  <a:outerShdw blurRad="38100" dist="38100" dir="2700000" algn="tl">
                    <a:srgbClr val="000000">
                      <a:alpha val="43137"/>
                    </a:srgbClr>
                  </a:outerShdw>
                </a:effectLst>
                <a:sym typeface="+mn-ea"/>
              </a:rPr>
              <a:t>❑损坏时更换</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3 - 热交换器上的接口</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4 - 连接插头</a:t>
            </a:r>
            <a:r>
              <a:rPr lang="zh-CN" altLang="en-US" sz="1600">
                <a:effectLst>
                  <a:outerShdw blurRad="38100" dist="38100" dir="2700000" algn="tl">
                    <a:srgbClr val="000000">
                      <a:alpha val="43137"/>
                    </a:srgbClr>
                  </a:outerShdw>
                </a:effectLst>
                <a:sym typeface="+mn-ea"/>
              </a:rPr>
              <a:t>❑</a:t>
            </a:r>
            <a:r>
              <a:rPr lang="en-US" altLang="zh-CN" sz="1600">
                <a:effectLst>
                  <a:outerShdw blurRad="38100" dist="38100" dir="2700000" algn="tl">
                    <a:srgbClr val="000000">
                      <a:alpha val="43137"/>
                    </a:srgbClr>
                  </a:outerShdw>
                </a:effectLst>
              </a:rPr>
              <a:t>4</a:t>
            </a:r>
            <a:r>
              <a:rPr lang="zh-CN" altLang="en-US" sz="1600">
                <a:effectLst>
                  <a:outerShdw blurRad="38100" dist="38100" dir="2700000" algn="tl">
                    <a:srgbClr val="000000">
                      <a:alpha val="43137"/>
                    </a:srgbClr>
                  </a:outerShdw>
                </a:effectLst>
              </a:rPr>
              <a:t>针</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5 -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冷却液温度传感器</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G62</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6 - </a:t>
            </a:r>
            <a:r>
              <a:rPr lang="zh-CN" altLang="en-US" sz="1600">
                <a:effectLst>
                  <a:outerShdw blurRad="38100" dist="38100" dir="2700000" algn="tl">
                    <a:srgbClr val="000000">
                      <a:alpha val="43137"/>
                    </a:srgbClr>
                  </a:outerShdw>
                </a:effectLst>
                <a:sym typeface="+mn-ea"/>
              </a:rPr>
              <a:t>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卡子</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7 - 从自动变速箱油冷却器或软管</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8 - </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25</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9 - </a:t>
            </a:r>
            <a:r>
              <a:rPr lang="zh-CN" altLang="en-US" sz="1600">
                <a:effectLst>
                  <a:outerShdw blurRad="38100" dist="38100" dir="2700000" algn="tl">
                    <a:srgbClr val="000000">
                      <a:alpha val="43137"/>
                    </a:srgbClr>
                  </a:outerShdw>
                </a:effectLst>
                <a:sym typeface="+mn-ea"/>
              </a:rPr>
              <a:t>冷却液软管</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10 - </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11 - </a:t>
            </a:r>
            <a:r>
              <a:rPr lang="zh-CN" altLang="en-US" sz="1600">
                <a:effectLst>
                  <a:outerShdw blurRad="38100" dist="38100" dir="2700000" algn="tl">
                    <a:srgbClr val="000000">
                      <a:alpha val="43137"/>
                    </a:srgbClr>
                  </a:outerShdw>
                </a:effectLst>
                <a:sym typeface="+mn-ea"/>
              </a:rPr>
              <a:t>至</a:t>
            </a:r>
            <a:r>
              <a:rPr lang="zh-CN" altLang="en-US" sz="1600">
                <a:effectLst>
                  <a:outerShdw blurRad="38100" dist="38100" dir="2700000" algn="tl">
                    <a:srgbClr val="000000">
                      <a:alpha val="43137"/>
                    </a:srgbClr>
                  </a:outerShdw>
                </a:effectLst>
                <a:sym typeface="+mn-ea"/>
              </a:rPr>
              <a:t>储液罐下</a:t>
            </a:r>
            <a:r>
              <a:rPr lang="zh-CN" altLang="en-US" sz="1600">
                <a:effectLst>
                  <a:outerShdw blurRad="38100" dist="38100" dir="2700000" algn="tl">
                    <a:srgbClr val="000000">
                      <a:alpha val="43137"/>
                    </a:srgbClr>
                  </a:outerShdw>
                </a:effectLst>
                <a:sym typeface="+mn-ea"/>
              </a:rPr>
              <a:t>部</a:t>
            </a:r>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12 - </a:t>
            </a:r>
            <a:r>
              <a:rPr lang="zh-CN" altLang="en-US" sz="1600">
                <a:effectLst>
                  <a:outerShdw blurRad="38100" dist="38100" dir="2700000" algn="tl">
                    <a:srgbClr val="000000">
                      <a:alpha val="43137"/>
                    </a:srgbClr>
                  </a:outerShdw>
                </a:effectLst>
                <a:sym typeface="+mn-ea"/>
              </a:rPr>
              <a:t>从自动变速箱油冷却器或软管</a:t>
            </a:r>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13 - </a:t>
            </a:r>
            <a:r>
              <a:rPr lang="zh-CN" altLang="en-US" sz="1600">
                <a:effectLst>
                  <a:outerShdw blurRad="38100" dist="38100" dir="2700000" algn="tl">
                    <a:srgbClr val="000000">
                      <a:alpha val="43137"/>
                    </a:srgbClr>
                  </a:outerShdw>
                </a:effectLst>
                <a:sym typeface="+mn-ea"/>
              </a:rPr>
              <a:t>三管接头</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14-</a:t>
            </a:r>
            <a:r>
              <a:rPr lang="zh-CN" altLang="en-US" sz="1600">
                <a:effectLst>
                  <a:outerShdw blurRad="38100" dist="38100" dir="2700000" algn="tl">
                    <a:srgbClr val="000000">
                      <a:alpha val="43137"/>
                    </a:srgbClr>
                  </a:outerShdw>
                </a:effectLst>
              </a:rPr>
              <a:t>至散热器上部</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15</a:t>
            </a:r>
            <a:r>
              <a:rPr lang="zh-CN" altLang="en-US" sz="1600">
                <a:effectLst>
                  <a:outerShdw blurRad="38100" dist="38100" dir="2700000" algn="tl">
                    <a:srgbClr val="000000">
                      <a:alpha val="43137"/>
                    </a:srgbClr>
                  </a:outerShdw>
                </a:effectLst>
                <a:sym typeface="+mn-ea"/>
              </a:rPr>
              <a:t> - </a:t>
            </a:r>
            <a:r>
              <a:rPr lang="zh-CN" altLang="en-US" sz="1600">
                <a:effectLst>
                  <a:outerShdw blurRad="38100" dist="38100" dir="2700000" algn="tl">
                    <a:srgbClr val="000000">
                      <a:alpha val="43137"/>
                    </a:srgbClr>
                  </a:outerShdw>
                </a:effectLst>
                <a:sym typeface="+mn-ea"/>
              </a:rPr>
              <a:t>至散热器下部</a:t>
            </a:r>
            <a:endParaRPr lang="zh-CN" altLang="en-US" sz="1600">
              <a:effectLst>
                <a:outerShdw blurRad="38100" dist="38100" dir="2700000" algn="tl">
                  <a:srgbClr val="000000">
                    <a:alpha val="43137"/>
                  </a:srgbClr>
                </a:outerShdw>
              </a:effectLst>
            </a:endParaRPr>
          </a:p>
          <a:p>
            <a:r>
              <a:rPr lang="en-US" altLang="zh-CN" sz="1600">
                <a:effectLst>
                  <a:outerShdw blurRad="38100" dist="38100" dir="2700000" algn="tl">
                    <a:srgbClr val="000000">
                      <a:alpha val="43137"/>
                    </a:srgbClr>
                  </a:outerShdw>
                </a:effectLst>
              </a:rPr>
              <a:t>16-</a:t>
            </a:r>
            <a:r>
              <a:rPr lang="zh-CN" altLang="en-US" sz="1600">
                <a:effectLst>
                  <a:outerShdw blurRad="38100" dist="38100" dir="2700000" algn="tl">
                    <a:srgbClr val="000000">
                      <a:alpha val="43137"/>
                    </a:srgbClr>
                  </a:outerShdw>
                </a:effectLst>
                <a:sym typeface="+mn-ea"/>
              </a:rPr>
              <a:t>机油冷却器</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rPr>
              <a:t>17-</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15</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18-</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冷却液管接头</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19-</a:t>
            </a:r>
            <a:r>
              <a:rPr lang="zh-CN" altLang="en-US" sz="1600">
                <a:effectLst>
                  <a:outerShdw blurRad="38100" dist="38100" dir="2700000" algn="tl">
                    <a:srgbClr val="000000">
                      <a:alpha val="43137"/>
                    </a:srgbClr>
                  </a:outerShdw>
                </a:effectLst>
                <a:sym typeface="+mn-ea"/>
              </a:rPr>
              <a:t>节温器❑</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检测时</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86</a:t>
            </a:r>
            <a:r>
              <a:rPr lang="en-US" altLang="zh-CN" sz="1600" baseline="30000">
                <a:effectLst>
                  <a:outerShdw blurRad="38100" dist="38100" dir="2700000" algn="tl">
                    <a:srgbClr val="000000">
                      <a:alpha val="43137"/>
                    </a:srgbClr>
                  </a:outerShdw>
                </a:effectLst>
                <a:latin typeface="楷体" panose="02010609060101010101" charset="-122"/>
                <a:ea typeface="楷体" panose="02010609060101010101" charset="-122"/>
                <a:sym typeface="+mn-ea"/>
              </a:rPr>
              <a:t>0</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C</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打开，打开行程至少</a:t>
            </a:r>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7mm</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20-</a:t>
            </a:r>
            <a:r>
              <a:rPr lang="zh-CN" altLang="en-US" sz="1600">
                <a:effectLst>
                  <a:outerShdw blurRad="38100" dist="38100" dir="2700000" algn="tl">
                    <a:srgbClr val="000000">
                      <a:alpha val="43137"/>
                    </a:srgbClr>
                  </a:outerShdw>
                </a:effectLst>
                <a:sym typeface="+mn-ea"/>
              </a:rPr>
              <a:t>齿形皮</a:t>
            </a:r>
            <a:r>
              <a:rPr lang="zh-CN" altLang="en-US" sz="1600">
                <a:effectLst>
                  <a:outerShdw blurRad="38100" dist="38100" dir="2700000" algn="tl">
                    <a:srgbClr val="000000">
                      <a:alpha val="43137"/>
                    </a:srgbClr>
                  </a:outerShdw>
                </a:effectLst>
                <a:sym typeface="+mn-ea"/>
              </a:rPr>
              <a:t>带</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21-</a:t>
            </a:r>
            <a:r>
              <a:rPr lang="zh-CN" altLang="en-US" sz="1600">
                <a:effectLst>
                  <a:outerShdw blurRad="38100" dist="38100" dir="2700000" algn="tl">
                    <a:srgbClr val="000000">
                      <a:alpha val="43137"/>
                    </a:srgbClr>
                  </a:outerShdw>
                </a:effectLst>
                <a:sym typeface="+mn-ea"/>
              </a:rPr>
              <a:t>冷却液泵</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22-</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15</a:t>
            </a:r>
            <a:r>
              <a:rPr lang="zh-CN" altLang="en-US" sz="1600">
                <a:effectLst>
                  <a:outerShdw blurRad="38100" dist="38100" dir="2700000" algn="tl">
                    <a:srgbClr val="000000">
                      <a:alpha val="43137"/>
                    </a:srgbClr>
                  </a:outerShdw>
                </a:effectLst>
                <a:sym typeface="+mn-ea"/>
              </a:rPr>
              <a:t> Nm</a:t>
            </a:r>
            <a:endPar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23-</a:t>
            </a:r>
            <a:r>
              <a:rPr lang="zh-CN" altLang="en-US" sz="1600">
                <a:effectLst>
                  <a:outerShdw blurRad="38100" dist="38100" dir="2700000" algn="tl">
                    <a:srgbClr val="000000">
                      <a:alpha val="43137"/>
                    </a:srgbClr>
                  </a:outerShdw>
                </a:effectLst>
                <a:sym typeface="+mn-ea"/>
              </a:rPr>
              <a:t>齿形皮带护罩</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24-</a:t>
            </a:r>
            <a:r>
              <a:rPr lang="zh-CN" altLang="en-US" sz="1600">
                <a:effectLst>
                  <a:outerShdw blurRad="38100" dist="38100" dir="2700000" algn="tl">
                    <a:srgbClr val="000000">
                      <a:alpha val="43137"/>
                    </a:srgbClr>
                  </a:outerShdw>
                </a:effectLst>
                <a:sym typeface="+mn-ea"/>
              </a:rPr>
              <a:t>螺栓❑</a:t>
            </a:r>
            <a:r>
              <a:rPr lang="en-US" altLang="zh-CN" sz="1600">
                <a:effectLst>
                  <a:outerShdw blurRad="38100" dist="38100" dir="2700000" algn="tl">
                    <a:srgbClr val="000000">
                      <a:alpha val="43137"/>
                    </a:srgbClr>
                  </a:outerShdw>
                </a:effectLst>
                <a:sym typeface="+mn-ea"/>
              </a:rPr>
              <a:t>20</a:t>
            </a:r>
            <a:r>
              <a:rPr lang="zh-CN" altLang="en-US" sz="1600">
                <a:effectLst>
                  <a:outerShdw blurRad="38100" dist="38100" dir="2700000" algn="tl">
                    <a:srgbClr val="000000">
                      <a:alpha val="43137"/>
                    </a:srgbClr>
                  </a:outerShdw>
                </a:effectLst>
                <a:sym typeface="+mn-ea"/>
              </a:rPr>
              <a:t> Nm</a:t>
            </a:r>
            <a:endParaRPr lang="zh-CN" altLang="en-US" sz="1600">
              <a:effectLst>
                <a:outerShdw blurRad="38100" dist="38100" dir="2700000" algn="tl">
                  <a:srgbClr val="000000">
                    <a:alpha val="43137"/>
                  </a:srgbClr>
                </a:outerShdw>
              </a:effectLst>
              <a:sym typeface="+mn-ea"/>
            </a:endParaRPr>
          </a:p>
          <a:p>
            <a:r>
              <a:rPr lang="en-US" altLang="zh-CN" sz="1600">
                <a:effectLst>
                  <a:outerShdw blurRad="38100" dist="38100" dir="2700000" algn="tl">
                    <a:srgbClr val="000000">
                      <a:alpha val="43137"/>
                    </a:srgbClr>
                  </a:outerShdw>
                </a:effectLst>
                <a:latin typeface="楷体" panose="02010609060101010101" charset="-122"/>
                <a:ea typeface="楷体" panose="02010609060101010101" charset="-122"/>
                <a:sym typeface="+mn-ea"/>
              </a:rPr>
              <a:t>25-</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节气门控制单元</a:t>
            </a:r>
            <a:r>
              <a:rPr lang="zh-CN" altLang="en-US" sz="1600">
                <a:effectLst>
                  <a:outerShdw blurRad="38100" dist="38100" dir="2700000" algn="tl">
                    <a:srgbClr val="000000">
                      <a:alpha val="43137"/>
                    </a:srgbClr>
                  </a:outerShdw>
                </a:effectLst>
                <a:sym typeface="+mn-ea"/>
              </a:rPr>
              <a:t>❑冷却液加热</a:t>
            </a:r>
            <a:endParaRPr lang="zh-CN" altLang="en-US" sz="1600">
              <a:effectLst>
                <a:outerShdw blurRad="38100" dist="38100" dir="2700000" algn="tl">
                  <a:srgbClr val="000000">
                    <a:alpha val="43137"/>
                  </a:srgbClr>
                </a:outerShdw>
              </a:effectLst>
              <a:sym typeface="+mn-ea"/>
            </a:endParaRPr>
          </a:p>
        </p:txBody>
      </p:sp>
      <p:sp>
        <p:nvSpPr>
          <p:cNvPr id="9" name="文本框 8"/>
          <p:cNvSpPr txBox="1"/>
          <p:nvPr/>
        </p:nvSpPr>
        <p:spPr>
          <a:xfrm>
            <a:off x="74930" y="6459220"/>
            <a:ext cx="5053330" cy="398780"/>
          </a:xfrm>
          <a:prstGeom prst="rect">
            <a:avLst/>
          </a:prstGeom>
          <a:noFill/>
        </p:spPr>
        <p:txBody>
          <a:bodyPr wrap="square" rtlCol="0" anchor="t">
            <a:spAutoFit/>
          </a:bodyPr>
          <a:p>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以迈腾</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2007 4</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缸电喷发动机</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(2.0L,BJZ)</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为例</a:t>
            </a:r>
            <a:endPar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Rectangle 8"/>
          <p:cNvSpPr>
            <a:spLocks noGrp="1"/>
          </p:cNvSpPr>
          <p:nvPr>
            <p:ph type="title"/>
          </p:nvPr>
        </p:nvSpPr>
        <p:spPr>
          <a:xfrm>
            <a:off x="83820" y="-126365"/>
            <a:ext cx="7772400"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3" name="文本框 2"/>
          <p:cNvSpPr txBox="1"/>
          <p:nvPr/>
        </p:nvSpPr>
        <p:spPr>
          <a:xfrm>
            <a:off x="353695" y="458470"/>
            <a:ext cx="3338830" cy="398780"/>
          </a:xfrm>
          <a:prstGeom prst="rect">
            <a:avLst/>
          </a:prstGeom>
          <a:noFill/>
        </p:spPr>
        <p:txBody>
          <a:bodyPr wrap="square" rtlCol="0" anchor="t">
            <a:spAutoFit/>
          </a:bodyPr>
          <a:p>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3.3.3 </a:t>
            </a:r>
            <a:r>
              <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rPr>
              <a:t>冷却液软管连接图</a:t>
            </a:r>
            <a:endPar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sp>
        <p:nvSpPr>
          <p:cNvPr id="8" name="文本框 7"/>
          <p:cNvSpPr txBox="1"/>
          <p:nvPr/>
        </p:nvSpPr>
        <p:spPr>
          <a:xfrm>
            <a:off x="5681980" y="458470"/>
            <a:ext cx="3726180" cy="6492875"/>
          </a:xfrm>
          <a:prstGeom prst="rect">
            <a:avLst/>
          </a:prstGeom>
          <a:noFill/>
        </p:spPr>
        <p:txBody>
          <a:bodyPr wrap="square" rtlCol="0" anchor="t">
            <a:spAutoFit/>
          </a:bodyPr>
          <a:p>
            <a:r>
              <a:rPr lang="zh-CN" altLang="en-US" sz="1600">
                <a:effectLst>
                  <a:outerShdw blurRad="38100" dist="38100" dir="2700000" algn="tl">
                    <a:srgbClr val="000000">
                      <a:alpha val="43137"/>
                    </a:srgbClr>
                  </a:outerShdw>
                </a:effectLst>
              </a:rPr>
              <a:t>1 - 冷却液</a:t>
            </a:r>
            <a:r>
              <a:rPr lang="zh-CN" altLang="en-US" sz="1600">
                <a:effectLst>
                  <a:outerShdw blurRad="38100" dist="38100" dir="2700000" algn="tl">
                    <a:srgbClr val="000000">
                      <a:alpha val="43137"/>
                    </a:srgbClr>
                  </a:outerShdw>
                </a:effectLst>
                <a:sym typeface="+mn-ea"/>
              </a:rPr>
              <a:t>储液罐</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2 - 进气管</a:t>
            </a:r>
            <a:endParaRPr lang="zh-CN" altLang="en-US" sz="1600">
              <a:effectLst>
                <a:outerShdw blurRad="38100" dist="38100" dir="2700000" algn="tl">
                  <a:srgbClr val="000000">
                    <a:alpha val="43137"/>
                  </a:srgbClr>
                </a:outerShdw>
              </a:effectLst>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3 -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节气门控制单元</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zh-CN" altLang="en-US" sz="1600">
                <a:effectLst>
                  <a:outerShdw blurRad="38100" dist="38100" dir="2700000" algn="tl">
                    <a:srgbClr val="000000">
                      <a:alpha val="43137"/>
                    </a:srgbClr>
                  </a:outerShdw>
                </a:effectLst>
              </a:rPr>
              <a:t>4 - 冷却液管</a:t>
            </a:r>
            <a:endParaRPr lang="zh-CN" altLang="en-US" sz="1600">
              <a:effectLst>
                <a:outerShdw blurRad="38100" dist="38100" dir="2700000" algn="tl">
                  <a:srgbClr val="000000">
                    <a:alpha val="43137"/>
                  </a:srgbClr>
                </a:outerShdw>
              </a:effectLst>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5 - </a:t>
            </a:r>
            <a:r>
              <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rPr>
              <a:t>热交换器</a:t>
            </a:r>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endParaRPr lang="zh-CN" altLang="en-US" sz="1600">
              <a:effectLst>
                <a:outerShdw blurRad="38100" dist="38100" dir="2700000" algn="tl">
                  <a:srgbClr val="000000">
                    <a:alpha val="43137"/>
                  </a:srgbClr>
                </a:outerShdw>
              </a:effectLst>
              <a:latin typeface="楷体" panose="02010609060101010101" charset="-122"/>
              <a:ea typeface="楷体" panose="02010609060101010101" charset="-122"/>
              <a:sym typeface="+mn-ea"/>
            </a:endParaRPr>
          </a:p>
          <a:p>
            <a:r>
              <a:rPr lang="zh-CN" altLang="en-US" sz="1600">
                <a:effectLst>
                  <a:outerShdw blurRad="38100" dist="38100" dir="2700000" algn="tl">
                    <a:srgbClr val="000000">
                      <a:alpha val="43137"/>
                    </a:srgbClr>
                  </a:outerShdw>
                </a:effectLst>
              </a:rPr>
              <a:t>6 - </a:t>
            </a:r>
            <a:r>
              <a:rPr lang="zh-CN" altLang="en-US" sz="1600">
                <a:effectLst>
                  <a:outerShdw blurRad="38100" dist="38100" dir="2700000" algn="tl">
                    <a:srgbClr val="000000">
                      <a:alpha val="43137"/>
                    </a:srgbClr>
                  </a:outerShdw>
                </a:effectLst>
                <a:sym typeface="+mn-ea"/>
              </a:rPr>
              <a:t> </a:t>
            </a:r>
            <a:r>
              <a:rPr lang="zh-CN" altLang="en-US" sz="1600">
                <a:effectLst>
                  <a:outerShdw blurRad="38100" dist="38100" dir="2700000" algn="tl">
                    <a:srgbClr val="000000">
                      <a:alpha val="43137"/>
                    </a:srgbClr>
                  </a:outerShdw>
                </a:effectLst>
                <a:sym typeface="+mn-ea"/>
              </a:rPr>
              <a:t>冷却液管路</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7 - 自动变速箱油冷却器</a:t>
            </a:r>
            <a:endParaRPr lang="zh-CN" altLang="en-US" sz="1600">
              <a:effectLst>
                <a:outerShdw blurRad="38100" dist="38100" dir="2700000" algn="tl">
                  <a:srgbClr val="000000">
                    <a:alpha val="43137"/>
                  </a:srgbClr>
                </a:outerShdw>
              </a:effectLst>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8 - 上部</a:t>
            </a:r>
            <a:r>
              <a:rPr lang="zh-CN" altLang="en-US" sz="1600">
                <a:effectLst>
                  <a:outerShdw blurRad="38100" dist="38100" dir="2700000" algn="tl">
                    <a:srgbClr val="000000">
                      <a:alpha val="43137"/>
                    </a:srgbClr>
                  </a:outerShdw>
                </a:effectLst>
                <a:sym typeface="+mn-ea"/>
              </a:rPr>
              <a:t>冷却液软管</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9 - 下部</a:t>
            </a:r>
            <a:r>
              <a:rPr lang="zh-CN" altLang="en-US" sz="1600">
                <a:effectLst>
                  <a:outerShdw blurRad="38100" dist="38100" dir="2700000" algn="tl">
                    <a:srgbClr val="000000">
                      <a:alpha val="43137"/>
                    </a:srgbClr>
                  </a:outerShdw>
                </a:effectLst>
                <a:sym typeface="+mn-ea"/>
              </a:rPr>
              <a:t>冷却液软管</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10 - </a:t>
            </a:r>
            <a:r>
              <a:rPr lang="zh-CN" altLang="en-US" sz="1600">
                <a:effectLst>
                  <a:outerShdw blurRad="38100" dist="38100" dir="2700000" algn="tl">
                    <a:srgbClr val="000000">
                      <a:alpha val="43137"/>
                    </a:srgbClr>
                  </a:outerShdw>
                </a:effectLst>
                <a:sym typeface="+mn-ea"/>
              </a:rPr>
              <a:t>散热器</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11 - </a:t>
            </a:r>
            <a:r>
              <a:rPr lang="zh-CN" altLang="en-US" sz="1600">
                <a:effectLst>
                  <a:outerShdw blurRad="38100" dist="38100" dir="2700000" algn="tl">
                    <a:srgbClr val="000000">
                      <a:alpha val="43137"/>
                    </a:srgbClr>
                  </a:outerShdw>
                </a:effectLst>
                <a:sym typeface="+mn-ea"/>
              </a:rPr>
              <a:t>机油冷却器</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endParaRPr>
          </a:p>
          <a:p>
            <a:r>
              <a:rPr lang="zh-CN" altLang="en-US" sz="1600">
                <a:effectLst>
                  <a:outerShdw blurRad="38100" dist="38100" dir="2700000" algn="tl">
                    <a:srgbClr val="000000">
                      <a:alpha val="43137"/>
                    </a:srgbClr>
                  </a:outerShdw>
                </a:effectLst>
              </a:rPr>
              <a:t>12 - </a:t>
            </a:r>
            <a:r>
              <a:rPr lang="zh-CN" altLang="en-US" sz="1600">
                <a:effectLst>
                  <a:outerShdw blurRad="38100" dist="38100" dir="2700000" algn="tl">
                    <a:srgbClr val="000000">
                      <a:alpha val="43137"/>
                    </a:srgbClr>
                  </a:outerShdw>
                </a:effectLst>
                <a:sym typeface="+mn-ea"/>
              </a:rPr>
              <a:t>冷却液泵</a:t>
            </a:r>
            <a:r>
              <a:rPr lang="en-US" altLang="zh-CN" sz="1600">
                <a:effectLst>
                  <a:outerShdw blurRad="38100" dist="38100" dir="2700000" algn="tl">
                    <a:srgbClr val="000000">
                      <a:alpha val="43137"/>
                    </a:srgbClr>
                  </a:outerShdw>
                </a:effectLst>
                <a:sym typeface="+mn-ea"/>
              </a:rPr>
              <a:t>/</a:t>
            </a:r>
            <a:r>
              <a:rPr lang="zh-CN" altLang="en-US" sz="1600">
                <a:effectLst>
                  <a:outerShdw blurRad="38100" dist="38100" dir="2700000" algn="tl">
                    <a:srgbClr val="000000">
                      <a:alpha val="43137"/>
                    </a:srgbClr>
                  </a:outerShdw>
                </a:effectLst>
                <a:sym typeface="+mn-ea"/>
              </a:rPr>
              <a:t>节温器</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sym typeface="+mn-ea"/>
            </a:endParaRPr>
          </a:p>
          <a:p>
            <a:r>
              <a:rPr lang="zh-CN" altLang="en-US" sz="1600">
                <a:effectLst>
                  <a:outerShdw blurRad="38100" dist="38100" dir="2700000" algn="tl">
                    <a:srgbClr val="000000">
                      <a:alpha val="43137"/>
                    </a:srgbClr>
                  </a:outerShdw>
                </a:effectLst>
              </a:rPr>
              <a:t>13 - </a:t>
            </a:r>
            <a:r>
              <a:rPr lang="zh-CN" altLang="en-US" sz="1600">
                <a:effectLst>
                  <a:outerShdw blurRad="38100" dist="38100" dir="2700000" algn="tl">
                    <a:srgbClr val="000000">
                      <a:alpha val="43137"/>
                    </a:srgbClr>
                  </a:outerShdw>
                </a:effectLst>
                <a:sym typeface="+mn-ea"/>
              </a:rPr>
              <a:t>气缸盖</a:t>
            </a:r>
            <a:r>
              <a:rPr lang="en-US" altLang="zh-CN" sz="1600">
                <a:effectLst>
                  <a:outerShdw blurRad="38100" dist="38100" dir="2700000" algn="tl">
                    <a:srgbClr val="000000">
                      <a:alpha val="43137"/>
                    </a:srgbClr>
                  </a:outerShdw>
                </a:effectLst>
                <a:sym typeface="+mn-ea"/>
              </a:rPr>
              <a:t>/</a:t>
            </a:r>
            <a:r>
              <a:rPr lang="zh-CN" altLang="en-US" sz="1600">
                <a:effectLst>
                  <a:outerShdw blurRad="38100" dist="38100" dir="2700000" algn="tl">
                    <a:srgbClr val="000000">
                      <a:alpha val="43137"/>
                    </a:srgbClr>
                  </a:outerShdw>
                </a:effectLst>
                <a:sym typeface="+mn-ea"/>
              </a:rPr>
              <a:t>气缸体</a:t>
            </a:r>
            <a:endParaRPr lang="zh-CN" altLang="en-US" sz="1600">
              <a:effectLst>
                <a:outerShdw blurRad="38100" dist="38100" dir="2700000" algn="tl">
                  <a:srgbClr val="000000">
                    <a:alpha val="43137"/>
                  </a:srgbClr>
                </a:outerShdw>
              </a:effectLst>
              <a:sym typeface="+mn-ea"/>
            </a:endParaRPr>
          </a:p>
          <a:p>
            <a:endParaRPr lang="zh-CN" altLang="en-US" sz="1600">
              <a:effectLst>
                <a:outerShdw blurRad="38100" dist="38100" dir="2700000" algn="tl">
                  <a:srgbClr val="000000">
                    <a:alpha val="43137"/>
                  </a:srgbClr>
                </a:outerShdw>
              </a:effectLst>
              <a:sym typeface="+mn-ea"/>
            </a:endParaRPr>
          </a:p>
        </p:txBody>
      </p:sp>
      <p:sp>
        <p:nvSpPr>
          <p:cNvPr id="9" name="文本框 8"/>
          <p:cNvSpPr txBox="1"/>
          <p:nvPr/>
        </p:nvSpPr>
        <p:spPr>
          <a:xfrm>
            <a:off x="74930" y="6459220"/>
            <a:ext cx="5053330" cy="398780"/>
          </a:xfrm>
          <a:prstGeom prst="rect">
            <a:avLst/>
          </a:prstGeom>
          <a:noFill/>
        </p:spPr>
        <p:txBody>
          <a:bodyPr wrap="square" rtlCol="0" anchor="t">
            <a:spAutoFit/>
          </a:bodyPr>
          <a:p>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以迈腾</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2007 4</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缸电喷发动机</a:t>
            </a:r>
            <a:r>
              <a:rPr lang="en-US" altLang="zh-CN"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(2.0L,BJZ)</a:t>
            </a:r>
            <a:r>
              <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为例</a:t>
            </a:r>
            <a:endParaRPr lang="zh-CN" altLang="en-US" sz="20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pic>
        <p:nvPicPr>
          <p:cNvPr id="2" name="图片 1"/>
          <p:cNvPicPr>
            <a:picLocks noChangeAspect="1"/>
          </p:cNvPicPr>
          <p:nvPr/>
        </p:nvPicPr>
        <p:blipFill>
          <a:blip r:embed="rId1"/>
          <a:stretch>
            <a:fillRect/>
          </a:stretch>
        </p:blipFill>
        <p:spPr>
          <a:xfrm>
            <a:off x="226060" y="803910"/>
            <a:ext cx="4751705" cy="5448300"/>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9080" y="681990"/>
            <a:ext cx="3338830" cy="460375"/>
          </a:xfrm>
          <a:prstGeom prst="rect">
            <a:avLst/>
          </a:prstGeom>
          <a:noFill/>
        </p:spPr>
        <p:txBody>
          <a:bodyPr wrap="square" rtlCol="0" anchor="t">
            <a:spAutoFit/>
          </a:bodyPr>
          <a:p>
            <a:r>
              <a:rPr lang="en-US" altLang="zh-CN" sz="24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3.3.4 </a:t>
            </a:r>
            <a:r>
              <a:rPr lang="zh-CN" altLang="en-US" sz="24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rPr>
              <a:t>散热器</a:t>
            </a:r>
            <a:endParaRPr lang="zh-CN" altLang="en-US" sz="2400" b="1" kern="0" noProof="0" smtClean="0">
              <a:ln>
                <a:noFill/>
              </a:ln>
              <a:solidFill>
                <a:srgbClr val="FF0000"/>
              </a:solidFill>
              <a:effectLst>
                <a:outerShdw blurRad="38100" dist="38100" dir="2700000" algn="tl">
                  <a:srgbClr val="000000">
                    <a:alpha val="43137"/>
                  </a:srgbClr>
                </a:outerShdw>
              </a:effectLst>
              <a:uLnTx/>
              <a:uFillTx/>
              <a:latin typeface="楷体_GB2312" pitchFamily="49" charset="-122"/>
              <a:ea typeface="楷体_GB2312" pitchFamily="49" charset="-122"/>
            </a:endParaRPr>
          </a:p>
        </p:txBody>
      </p:sp>
      <p:pic>
        <p:nvPicPr>
          <p:cNvPr id="5" name="图片 4"/>
          <p:cNvPicPr>
            <a:picLocks noChangeAspect="1"/>
          </p:cNvPicPr>
          <p:nvPr/>
        </p:nvPicPr>
        <p:blipFill>
          <a:blip r:embed="rId1"/>
          <a:stretch>
            <a:fillRect/>
          </a:stretch>
        </p:blipFill>
        <p:spPr>
          <a:xfrm>
            <a:off x="5432425" y="2766695"/>
            <a:ext cx="3711575" cy="2515870"/>
          </a:xfrm>
          <a:prstGeom prst="rect">
            <a:avLst/>
          </a:prstGeom>
        </p:spPr>
      </p:pic>
      <p:pic>
        <p:nvPicPr>
          <p:cNvPr id="62470" name="Picture 6"/>
          <p:cNvPicPr>
            <a:picLocks noChangeAspect="1"/>
          </p:cNvPicPr>
          <p:nvPr/>
        </p:nvPicPr>
        <p:blipFill>
          <a:blip r:embed="rId2"/>
          <a:srcRect l="3809"/>
          <a:stretch>
            <a:fillRect/>
          </a:stretch>
        </p:blipFill>
        <p:spPr>
          <a:xfrm>
            <a:off x="5355590" y="0"/>
            <a:ext cx="3728085" cy="2766695"/>
          </a:xfrm>
          <a:prstGeom prst="rect">
            <a:avLst/>
          </a:prstGeom>
          <a:noFill/>
          <a:ln w="9525">
            <a:noFill/>
          </a:ln>
        </p:spPr>
      </p:pic>
      <p:sp>
        <p:nvSpPr>
          <p:cNvPr id="3075" name="Rectangle 8"/>
          <p:cNvSpPr>
            <a:spLocks noGrp="1"/>
          </p:cNvSpPr>
          <p:nvPr>
            <p:ph type="title"/>
          </p:nvPr>
        </p:nvSpPr>
        <p:spPr>
          <a:xfrm>
            <a:off x="83820" y="0"/>
            <a:ext cx="4507230" cy="808355"/>
          </a:xfrm>
        </p:spPr>
        <p:txBody>
          <a:bodyPr vert="horz" wrap="square" lIns="91440" tIns="45720" rIns="91440" bIns="45720" anchor="ctr"/>
          <a:p>
            <a:pPr algn="l"/>
            <a:r>
              <a:rPr lang="en-US" altLang="zh-CN"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3.3</a:t>
            </a:r>
            <a:r>
              <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rPr>
              <a:t>冷却系统的功能模块</a:t>
            </a:r>
            <a:endParaRPr lang="zh-CN" altLang="en-US" sz="2800" b="1" dirty="0">
              <a:solidFill>
                <a:srgbClr val="000000"/>
              </a:solidFill>
              <a:effectLst>
                <a:outerShdw blurRad="38100" dist="38100" dir="2700000" algn="tl">
                  <a:srgbClr val="000000">
                    <a:alpha val="43137"/>
                  </a:srgbClr>
                </a:outerShdw>
              </a:effectLst>
              <a:latin typeface="Trebuchet MS" panose="020B0603020202020204" pitchFamily="34" charset="0"/>
              <a:ea typeface="隶书" pitchFamily="49" charset="-122"/>
            </a:endParaRPr>
          </a:p>
        </p:txBody>
      </p:sp>
      <p:sp>
        <p:nvSpPr>
          <p:cNvPr id="7" name="文本框 6"/>
          <p:cNvSpPr txBox="1"/>
          <p:nvPr/>
        </p:nvSpPr>
        <p:spPr>
          <a:xfrm>
            <a:off x="148590" y="1283970"/>
            <a:ext cx="5207000" cy="706755"/>
          </a:xfrm>
          <a:prstGeom prst="rect">
            <a:avLst/>
          </a:prstGeom>
          <a:noFill/>
        </p:spPr>
        <p:txBody>
          <a:bodyPr wrap="square" rtlCol="0" anchor="t">
            <a:spAutoFit/>
          </a:bodyPr>
          <a:p>
            <a:pPr algn="l"/>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   散热器通过橡胶金属元件以弹性方式固定在车</a:t>
            </a:r>
            <a:r>
              <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身</a:t>
            </a:r>
            <a:r>
              <a:rPr lang="en-US" altLang="zh-CN"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或底盘上</a:t>
            </a:r>
            <a:r>
              <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rPr>
              <a:t>。</a:t>
            </a:r>
            <a:endParaRPr lang="zh-CN" altLang="en-US" sz="2000" b="1" kern="0" noProof="0" smtClean="0">
              <a:ln>
                <a:noFill/>
              </a:ln>
              <a:solidFill>
                <a:srgbClr val="0000FF"/>
              </a:solidFill>
              <a:effectLst>
                <a:outerShdw blurRad="38100" dist="38100" dir="2700000" algn="tl">
                  <a:srgbClr val="000000">
                    <a:alpha val="43137"/>
                  </a:srgbClr>
                </a:outerShdw>
              </a:effectLst>
              <a:uLnTx/>
              <a:uFillTx/>
              <a:latin typeface="楷体_GB2312" pitchFamily="49" charset="-122"/>
              <a:ea typeface="楷体_GB2312" pitchFamily="49" charset="-122"/>
              <a:sym typeface="+mn-ea"/>
            </a:endParaRPr>
          </a:p>
        </p:txBody>
      </p:sp>
      <p:sp>
        <p:nvSpPr>
          <p:cNvPr id="8" name="文本框 7"/>
          <p:cNvSpPr txBox="1"/>
          <p:nvPr/>
        </p:nvSpPr>
        <p:spPr>
          <a:xfrm>
            <a:off x="259080" y="2132330"/>
            <a:ext cx="4739640" cy="2553335"/>
          </a:xfrm>
          <a:prstGeom prst="rect">
            <a:avLst/>
          </a:prstGeom>
          <a:noFill/>
        </p:spPr>
        <p:txBody>
          <a:bodyPr wrap="square" rtlCol="0" anchor="t">
            <a:spAutoFit/>
          </a:bodyPr>
          <a:p>
            <a:r>
              <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散热器芯包括：冷却液从其中流过的细金属管，用于扩大冷却面积的波形金属叶片，与金属管以机械方式连接或钎焊在一起的管底，</a:t>
            </a:r>
            <a:r>
              <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通过密封圈和卷边对</a:t>
            </a:r>
            <a:r>
              <a:rPr lang="zh-CN" altLang="en-US" sz="2000"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整个</a:t>
            </a:r>
            <a:r>
              <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系统进行密封的两水箱。</a:t>
            </a:r>
            <a:endPar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a:p>
            <a:r>
              <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     管／叶片系统和管底由铜锡合金或铝合金制成，</a:t>
            </a:r>
            <a:r>
              <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rPr>
              <a:t>水箱由玻璃纤维增强聚酰胺制成。</a:t>
            </a:r>
            <a:endParaRPr lang="zh-CN" altLang="en-US" sz="2000" b="1" dirty="0">
              <a:solidFill>
                <a:schemeClr val="tx1"/>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pic>
        <p:nvPicPr>
          <p:cNvPr id="9" name="图片 8"/>
          <p:cNvPicPr>
            <a:picLocks noChangeAspect="1"/>
          </p:cNvPicPr>
          <p:nvPr/>
        </p:nvPicPr>
        <p:blipFill>
          <a:blip r:embed="rId3"/>
          <a:stretch>
            <a:fillRect/>
          </a:stretch>
        </p:blipFill>
        <p:spPr>
          <a:xfrm>
            <a:off x="1282700" y="4296410"/>
            <a:ext cx="2521585" cy="2423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62470"/>
                                        </p:tgtEl>
                                        <p:attrNameLst>
                                          <p:attrName>style.visibility</p:attrName>
                                        </p:attrNameLst>
                                      </p:cBhvr>
                                      <p:to>
                                        <p:strVal val="visible"/>
                                      </p:to>
                                    </p:set>
                                    <p:anim calcmode="lin" valueType="num">
                                      <p:cBhvr additive="base">
                                        <p:cTn id="15" dur="500"/>
                                        <p:tgtEl>
                                          <p:spTgt spid="62470"/>
                                        </p:tgtEl>
                                        <p:attrNameLst>
                                          <p:attrName>ppt_y</p:attrName>
                                        </p:attrNameLst>
                                      </p:cBhvr>
                                      <p:tavLst>
                                        <p:tav tm="0">
                                          <p:val>
                                            <p:strVal val="#ppt_y+#ppt_h*1.125000"/>
                                          </p:val>
                                        </p:tav>
                                        <p:tav tm="100000">
                                          <p:val>
                                            <p:strVal val="#ppt_y"/>
                                          </p:val>
                                        </p:tav>
                                      </p:tavLst>
                                    </p:anim>
                                    <p:animEffect transition="in" filter="wipe(up)">
                                      <p:cBhvr>
                                        <p:cTn id="16" dur="500"/>
                                        <p:tgtEl>
                                          <p:spTgt spid="6247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8" grpId="0"/>
      <p:bldP spid="8" grpId="1"/>
    </p:bldLst>
  </p:timing>
</p:sld>
</file>

<file path=ppt/tags/tag1.xml><?xml version="1.0" encoding="utf-8"?>
<p:tagLst xmlns:p="http://schemas.openxmlformats.org/presentationml/2006/main">
  <p:tag name="KSO_WM_UNIT_TABLE_BEAUTIFY" val="smartTable{66eebae8-daa8-4a2a-8f62-653094b108bf}"/>
</p:tagLst>
</file>

<file path=ppt/tags/tag2.xml><?xml version="1.0" encoding="utf-8"?>
<p:tagLst xmlns:p="http://schemas.openxmlformats.org/presentationml/2006/main">
  <p:tag name="KSO_WM_UNIT_TABLE_BEAUTIFY" val="smartTable{93cccf62-9ace-40d1-a9ac-cf544d82c3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7471</Words>
  <Application>WPS 演示</Application>
  <PresentationFormat>全屏显示(4:3)</PresentationFormat>
  <Paragraphs>556</Paragraphs>
  <Slides>36</Slides>
  <Notes>2</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3</vt:i4>
      </vt:variant>
      <vt:variant>
        <vt:lpstr>幻灯片标题</vt:lpstr>
      </vt:variant>
      <vt:variant>
        <vt:i4>36</vt:i4>
      </vt:variant>
    </vt:vector>
  </HeadingPairs>
  <TitlesOfParts>
    <vt:vector size="55" baseType="lpstr">
      <vt:lpstr>Arial</vt:lpstr>
      <vt:lpstr>宋体</vt:lpstr>
      <vt:lpstr>Wingdings</vt:lpstr>
      <vt:lpstr>Calibri</vt:lpstr>
      <vt:lpstr>楷体</vt:lpstr>
      <vt:lpstr>楷体_GB2312</vt:lpstr>
      <vt:lpstr>新宋体</vt:lpstr>
      <vt:lpstr>BMWTypeRegular</vt:lpstr>
      <vt:lpstr>Trebuchet MS</vt:lpstr>
      <vt:lpstr>隶书</vt:lpstr>
      <vt:lpstr>微软雅黑</vt:lpstr>
      <vt:lpstr>Times New Roman</vt:lpstr>
      <vt:lpstr>Segoe Print</vt:lpstr>
      <vt:lpstr>Arial Unicode MS</vt:lpstr>
      <vt:lpstr>黑体</vt:lpstr>
      <vt:lpstr>Office 主题</vt:lpstr>
      <vt:lpstr>Paint.Picture</vt:lpstr>
      <vt:lpstr>Paint.Picture</vt:lpstr>
      <vt:lpstr>Paint.Picture</vt:lpstr>
      <vt:lpstr>3发动机冷却系统</vt:lpstr>
      <vt:lpstr>3.1冷却系统的任务</vt:lpstr>
      <vt:lpstr>3.2冷却系统的原理</vt:lpstr>
      <vt:lpstr>3.3冷却系统的功能模块</vt:lpstr>
      <vt:lpstr>3.3冷却系统的功能模块</vt:lpstr>
      <vt:lpstr>3.3冷却系统的功能模块</vt:lpstr>
      <vt:lpstr>3.3冷却系统的功能模块</vt:lpstr>
      <vt:lpstr>3.3冷却系统的功能模块</vt:lpstr>
      <vt:lpstr>3.3冷却系统的功能模块</vt:lpstr>
      <vt:lpstr>纵流式散热器 </vt:lpstr>
      <vt:lpstr>   冷却液泵是一个与驱动轴、支座和叶轮预先组装在一起的单元。冷却液泵的一个重要部件是带有径向或切向布置式曲面或平面叶片的叶轮。驱动轴在输送侧支撑叶轮，在驱动侧支撑带有法兰的泵壳体和齿形带轮。用于壳体与支撑轴之间密封的轴密封件布置在输送侧与驱动侧之间。泵使用寿命主要取决于此密封件的功能。</vt:lpstr>
      <vt:lpstr>PowerPoint 演示文稿</vt:lpstr>
      <vt:lpstr>3.3.7  节温器</vt:lpstr>
      <vt:lpstr>PowerPoint 演示文稿</vt:lpstr>
      <vt:lpstr>3.3.8 风扇</vt:lpstr>
      <vt:lpstr>3.3.8 风扇</vt:lpstr>
      <vt:lpstr>PowerPoint 演示文稿</vt:lpstr>
      <vt:lpstr>PowerPoint 演示文稿</vt:lpstr>
      <vt:lpstr>3.3.9温度显示，警告灯，冷却液液位</vt:lpstr>
      <vt:lpstr>3.4   双回路冷却系统</vt:lpstr>
      <vt:lpstr>PowerPoint 演示文稿</vt:lpstr>
      <vt:lpstr>3.5   电子控制冷却系统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jc</dc:creator>
  <cp:lastModifiedBy>范继春</cp:lastModifiedBy>
  <cp:revision>38</cp:revision>
  <dcterms:created xsi:type="dcterms:W3CDTF">2018-09-20T09:45:00Z</dcterms:created>
  <dcterms:modified xsi:type="dcterms:W3CDTF">2020-02-26T02:13:31Z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