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377" r:id="rId3"/>
    <p:sldId id="373" r:id="rId4"/>
    <p:sldId id="412" r:id="rId5"/>
    <p:sldId id="385" r:id="rId6"/>
    <p:sldId id="389" r:id="rId7"/>
    <p:sldId id="386" r:id="rId8"/>
    <p:sldId id="399" r:id="rId9"/>
    <p:sldId id="400" r:id="rId10"/>
    <p:sldId id="401" r:id="rId11"/>
    <p:sldId id="409" r:id="rId12"/>
    <p:sldId id="410" r:id="rId13"/>
    <p:sldId id="411" r:id="rId14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0C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66" d="100"/>
          <a:sy n="66" d="100"/>
        </p:scale>
        <p:origin x="-1506" y="-102"/>
      </p:cViewPr>
      <p:guideLst>
        <p:guide orient="horz" pos="2387"/>
        <p:guide pos="295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4" Type="http://schemas.openxmlformats.org/officeDocument/2006/relationships/image" Target="../media/image23.wmf"/><Relationship Id="rId3" Type="http://schemas.openxmlformats.org/officeDocument/2006/relationships/image" Target="../media/image22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56B8FE3-9806-4156-BB2A-E042B922D49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6.v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9.wmf"/><Relationship Id="rId6" Type="http://schemas.openxmlformats.org/officeDocument/2006/relationships/oleObject" Target="../embeddings/oleObject15.bin"/><Relationship Id="rId5" Type="http://schemas.openxmlformats.org/officeDocument/2006/relationships/image" Target="../media/image28.wmf"/><Relationship Id="rId4" Type="http://schemas.openxmlformats.org/officeDocument/2006/relationships/oleObject" Target="../embeddings/oleObject14.bin"/><Relationship Id="rId3" Type="http://schemas.openxmlformats.org/officeDocument/2006/relationships/image" Target="../media/image27.wmf"/><Relationship Id="rId2" Type="http://schemas.openxmlformats.org/officeDocument/2006/relationships/oleObject" Target="../embeddings/oleObject13.bin"/><Relationship Id="rId1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7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2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31.wmf"/><Relationship Id="rId3" Type="http://schemas.openxmlformats.org/officeDocument/2006/relationships/oleObject" Target="../embeddings/oleObject17.bin"/><Relationship Id="rId2" Type="http://schemas.openxmlformats.org/officeDocument/2006/relationships/image" Target="../media/image30.wmf"/><Relationship Id="rId1" Type="http://schemas.openxmlformats.org/officeDocument/2006/relationships/oleObject" Target="../embeddings/oleObject16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3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2.wmf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7.png"/><Relationship Id="rId2" Type="http://schemas.openxmlformats.org/officeDocument/2006/relationships/image" Target="../media/image6.wmf"/><Relationship Id="rId1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3.v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8.wmf"/><Relationship Id="rId1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openxmlformats.org/officeDocument/2006/relationships/image" Target="../media/image12.emf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9.bin"/><Relationship Id="rId8" Type="http://schemas.openxmlformats.org/officeDocument/2006/relationships/image" Target="../media/image22.wmf"/><Relationship Id="rId7" Type="http://schemas.openxmlformats.org/officeDocument/2006/relationships/oleObject" Target="../embeddings/oleObject8.bin"/><Relationship Id="rId6" Type="http://schemas.openxmlformats.org/officeDocument/2006/relationships/image" Target="../media/image21.png"/><Relationship Id="rId5" Type="http://schemas.openxmlformats.org/officeDocument/2006/relationships/image" Target="../media/image20.wmf"/><Relationship Id="rId4" Type="http://schemas.openxmlformats.org/officeDocument/2006/relationships/oleObject" Target="../embeddings/oleObject7.bin"/><Relationship Id="rId3" Type="http://schemas.openxmlformats.org/officeDocument/2006/relationships/image" Target="../media/image19.wmf"/><Relationship Id="rId2" Type="http://schemas.openxmlformats.org/officeDocument/2006/relationships/oleObject" Target="../embeddings/oleObject6.bin"/><Relationship Id="rId12" Type="http://schemas.openxmlformats.org/officeDocument/2006/relationships/vmlDrawing" Target="../drawings/vmlDrawing4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23.wmf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5.v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3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25.wmf"/><Relationship Id="rId3" Type="http://schemas.openxmlformats.org/officeDocument/2006/relationships/oleObject" Target="../embeddings/oleObject11.bin"/><Relationship Id="rId2" Type="http://schemas.openxmlformats.org/officeDocument/2006/relationships/image" Target="../media/image24.wmf"/><Relationship Id="rId1" Type="http://schemas.openxmlformats.org/officeDocument/2006/relationships/oleObject" Target="../embeddings/oleObject1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4594" name="矩形 364593"/>
          <p:cNvSpPr/>
          <p:nvPr/>
        </p:nvSpPr>
        <p:spPr>
          <a:xfrm>
            <a:off x="240665" y="0"/>
            <a:ext cx="7851140" cy="508000"/>
          </a:xfrm>
          <a:prstGeom prst="rect">
            <a:avLst/>
          </a:prstGeom>
          <a:noFill/>
          <a:ln w="12700">
            <a:noFill/>
          </a:ln>
        </p:spPr>
        <p:txBody>
          <a:bodyPr lIns="0" tIns="0" rIns="0" bIns="0"/>
          <a:lstStyle>
            <a:lvl1pPr marL="0" lvl="0" indent="0" algn="l" defTabSz="897255" rtl="0" eaLnBrk="0" fontAlgn="base" latinLnBrk="0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None/>
              <a:defRPr sz="2400" b="1" u="none" kern="1200" baseline="0">
                <a:solidFill>
                  <a:schemeClr val="tx1"/>
                </a:solidFill>
                <a:latin typeface="BMWTypeRegular" panose="020B0604020202020204" pitchFamily="34" charset="0"/>
              </a:defRPr>
            </a:lvl1pPr>
          </a:lstStyle>
          <a:p>
            <a:pPr lvl="0" defTabSz="914400"/>
            <a:r>
              <a:rPr lang="zh-CN" altLang="en-US" sz="2600" b="0" dirty="0">
                <a:solidFill>
                  <a:srgbClr val="FF0000"/>
                </a:solidFill>
                <a:ea typeface="汉仪大黑简" panose="02010609000101010101" pitchFamily="49" charset="-122"/>
              </a:rPr>
              <a:t>发动机气缸</a:t>
            </a:r>
            <a:r>
              <a:rPr lang="zh-CN" altLang="en-US" sz="2600" b="0" dirty="0">
                <a:solidFill>
                  <a:srgbClr val="FF0000"/>
                </a:solidFill>
                <a:ea typeface="汉仪大黑简" panose="02010609000101010101" pitchFamily="49" charset="-122"/>
              </a:rPr>
              <a:t>曲轴箱</a:t>
            </a:r>
            <a:r>
              <a:rPr lang="zh-CN" altLang="en-US" sz="2600" b="0" dirty="0">
                <a:solidFill>
                  <a:srgbClr val="FF0000"/>
                </a:solidFill>
                <a:ea typeface="汉仪大黑简" panose="02010609000101010101" pitchFamily="49" charset="-122"/>
              </a:rPr>
              <a:t>功能元件和功能模块</a:t>
            </a:r>
            <a:br>
              <a:rPr lang="zh-CN" altLang="en-US" sz="2600" b="0" dirty="0">
                <a:solidFill>
                  <a:srgbClr val="FF0000"/>
                </a:solidFill>
                <a:ea typeface="汉仪大黑简" panose="02010609000101010101" pitchFamily="49" charset="-122"/>
              </a:rPr>
            </a:br>
            <a:br>
              <a:rPr lang="zh-CN" altLang="en-US" sz="2600" b="0" dirty="0">
                <a:ea typeface="汉仪大黑简" panose="02010609000101010101" pitchFamily="49" charset="-122"/>
              </a:rPr>
            </a:br>
            <a:endParaRPr lang="en-US" altLang="zh-CN" sz="2600" b="0">
              <a:solidFill>
                <a:srgbClr val="999999"/>
              </a:solidFill>
              <a:ea typeface="汉仪大黑简" panose="0201060900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961380" y="160655"/>
            <a:ext cx="3081655" cy="63392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</a:rPr>
              <a:t>1-</a:t>
            </a:r>
            <a:r>
              <a:rPr lang="zh-CN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a typeface="楷体" panose="02010609060101010101" charset="-122"/>
              </a:rPr>
              <a:t>爆振传感器</a:t>
            </a:r>
            <a:r>
              <a:rPr lang="en-US" altLang="zh-CN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a typeface="楷体" panose="02010609060101010101" charset="-122"/>
              </a:rPr>
              <a:t>1G61</a:t>
            </a:r>
            <a:r>
              <a:rPr lang="en-US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</a:rPr>
              <a:t>2-</a:t>
            </a:r>
            <a:r>
              <a:rPr lang="zh-CN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a typeface="楷体" panose="02010609060101010101" charset="-122"/>
              </a:rPr>
              <a:t>连接插头</a:t>
            </a:r>
            <a:r>
              <a:rPr lang="en-US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</a:rPr>
              <a:t>3-</a:t>
            </a:r>
            <a:r>
              <a:rPr lang="zh-CN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a typeface="楷体" panose="02010609060101010101" charset="-122"/>
                <a:sym typeface="+mn-ea"/>
              </a:rPr>
              <a:t>螺栓，</a:t>
            </a:r>
            <a:r>
              <a:rPr lang="en-US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sym typeface="+mn-ea"/>
              </a:rPr>
              <a:t>20Nm</a:t>
            </a:r>
            <a:r>
              <a:rPr lang="en-US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</a:rPr>
              <a:t>4-</a:t>
            </a:r>
            <a:r>
              <a:rPr lang="zh-CN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a typeface="楷体" panose="02010609060101010101" charset="-122"/>
                <a:sym typeface="+mn-ea"/>
              </a:rPr>
              <a:t>连接插头</a:t>
            </a:r>
            <a:r>
              <a:rPr lang="en-US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</a:rPr>
              <a:t>5-</a:t>
            </a:r>
            <a:r>
              <a:rPr lang="en-US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sym typeface="+mn-ea"/>
              </a:rPr>
              <a:t>-</a:t>
            </a:r>
            <a:r>
              <a:rPr lang="zh-CN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a typeface="楷体" panose="02010609060101010101" charset="-122"/>
                <a:sym typeface="+mn-ea"/>
              </a:rPr>
              <a:t>爆振传感器</a:t>
            </a:r>
            <a:r>
              <a:rPr lang="en-US" altLang="zh-CN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a typeface="楷体" panose="02010609060101010101" charset="-122"/>
                <a:sym typeface="+mn-ea"/>
              </a:rPr>
              <a:t>2 G66</a:t>
            </a:r>
            <a:r>
              <a:rPr lang="en-US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</a:rPr>
              <a:t>6-</a:t>
            </a:r>
            <a:r>
              <a:rPr lang="zh-CN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a typeface="楷体" panose="02010609060101010101" charset="-122"/>
              </a:rPr>
              <a:t>机油尺插口</a:t>
            </a:r>
            <a:r>
              <a:rPr lang="en-US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</a:rPr>
              <a:t>7-</a:t>
            </a:r>
            <a:r>
              <a:rPr lang="zh-CN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a typeface="楷体" panose="02010609060101010101" charset="-122"/>
              </a:rPr>
              <a:t>机油尺</a:t>
            </a:r>
            <a:r>
              <a:rPr lang="en-US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</a:rPr>
              <a:t>8-</a:t>
            </a:r>
            <a:r>
              <a:rPr lang="zh-CN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a typeface="楷体" panose="02010609060101010101" charset="-122"/>
              </a:rPr>
              <a:t>冷却液管路9</a:t>
            </a:r>
            <a:r>
              <a:rPr lang="en-US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sym typeface="+mn-ea"/>
              </a:rPr>
              <a:t>-</a:t>
            </a:r>
            <a:r>
              <a:rPr lang="zh-CN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a typeface="楷体" panose="02010609060101010101" charset="-122"/>
                <a:sym typeface="+mn-ea"/>
              </a:rPr>
              <a:t>螺栓，</a:t>
            </a:r>
            <a:r>
              <a:rPr lang="en-US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sym typeface="+mn-ea"/>
              </a:rPr>
              <a:t>25Nm</a:t>
            </a:r>
            <a:r>
              <a:rPr lang="en-US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</a:rPr>
              <a:t>10-</a:t>
            </a:r>
            <a:r>
              <a:rPr lang="zh-CN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a typeface="楷体" panose="02010609060101010101" charset="-122"/>
              </a:rPr>
              <a:t>支架，用于点火线圈</a:t>
            </a:r>
            <a:r>
              <a:rPr lang="en-US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</a:rPr>
              <a:t>11-</a:t>
            </a:r>
            <a:r>
              <a:rPr lang="zh-CN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a typeface="楷体" panose="02010609060101010101" charset="-122"/>
              </a:rPr>
              <a:t>支架</a:t>
            </a:r>
            <a:r>
              <a:rPr lang="en-US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</a:rPr>
              <a:t>12-</a:t>
            </a:r>
            <a:r>
              <a:rPr lang="zh-CN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a typeface="楷体" panose="02010609060101010101" charset="-122"/>
              </a:rPr>
              <a:t>螺母，10Nm</a:t>
            </a:r>
            <a:r>
              <a:rPr lang="en-US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</a:rPr>
              <a:t>13-</a:t>
            </a:r>
            <a:r>
              <a:rPr lang="zh-CN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a typeface="楷体" panose="02010609060101010101" charset="-122"/>
              </a:rPr>
              <a:t>支架</a:t>
            </a:r>
            <a:r>
              <a:rPr lang="en-US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</a:rPr>
              <a:t>14-</a:t>
            </a:r>
            <a:r>
              <a:rPr lang="zh-CN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a typeface="楷体" panose="02010609060101010101" charset="-122"/>
              </a:rPr>
              <a:t>机油滤清器支架</a:t>
            </a:r>
            <a:endParaRPr lang="zh-CN" sz="14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a typeface="楷体" panose="02010609060101010101" charset="-122"/>
            </a:endParaRPr>
          </a:p>
          <a:p>
            <a:r>
              <a:rPr lang="en-US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</a:rPr>
              <a:t>15-</a:t>
            </a:r>
            <a:r>
              <a:rPr lang="zh-CN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a typeface="楷体" panose="02010609060101010101" charset="-122"/>
                <a:sym typeface="+mn-ea"/>
              </a:rPr>
              <a:t>螺栓，</a:t>
            </a:r>
            <a:r>
              <a:rPr lang="en-US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sym typeface="+mn-ea"/>
              </a:rPr>
              <a:t>15Nm+90</a:t>
            </a:r>
            <a:r>
              <a:rPr lang="en-US" sz="1400" b="1" baseline="300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sym typeface="+mn-ea"/>
              </a:rPr>
              <a:t>0</a:t>
            </a:r>
            <a:r>
              <a:rPr lang="en-US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</a:rPr>
              <a:t>16-O</a:t>
            </a:r>
            <a:r>
              <a:rPr lang="zh-CN" altLang="en-US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</a:rPr>
              <a:t>型</a:t>
            </a:r>
            <a:r>
              <a:rPr lang="zh-CN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a typeface="楷体" panose="02010609060101010101" charset="-122"/>
              </a:rPr>
              <a:t>密封垫，损坏时更换</a:t>
            </a:r>
            <a:r>
              <a:rPr lang="en-US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</a:rPr>
              <a:t>17-</a:t>
            </a:r>
            <a:r>
              <a:rPr lang="zh-CN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a typeface="楷体" panose="02010609060101010101" charset="-122"/>
                <a:sym typeface="+mn-ea"/>
              </a:rPr>
              <a:t>机油滤清器</a:t>
            </a:r>
            <a:r>
              <a:rPr lang="en-US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</a:rPr>
              <a:t>18-</a:t>
            </a:r>
            <a:r>
              <a:rPr lang="zh-CN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a typeface="楷体" panose="02010609060101010101" charset="-122"/>
                <a:sym typeface="+mn-ea"/>
              </a:rPr>
              <a:t>螺母，</a:t>
            </a:r>
            <a:r>
              <a:rPr lang="en-US" altLang="zh-CN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a typeface="楷体" panose="02010609060101010101" charset="-122"/>
                <a:sym typeface="+mn-ea"/>
              </a:rPr>
              <a:t>25</a:t>
            </a:r>
            <a:r>
              <a:rPr lang="zh-CN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a typeface="楷体" panose="02010609060101010101" charset="-122"/>
                <a:sym typeface="+mn-ea"/>
              </a:rPr>
              <a:t>Nm</a:t>
            </a:r>
            <a:r>
              <a:rPr lang="en-US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</a:rPr>
              <a:t>19-</a:t>
            </a:r>
            <a:r>
              <a:rPr lang="zh-CN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a typeface="楷体" panose="02010609060101010101" charset="-122"/>
              </a:rPr>
              <a:t>机油冷却器</a:t>
            </a:r>
            <a:r>
              <a:rPr lang="en-US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</a:rPr>
              <a:t>20-</a:t>
            </a:r>
            <a:r>
              <a:rPr lang="zh-CN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a typeface="楷体" panose="02010609060101010101" charset="-122"/>
              </a:rPr>
              <a:t>衬垫，更换</a:t>
            </a:r>
            <a:r>
              <a:rPr lang="en-US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</a:rPr>
              <a:t>21-</a:t>
            </a:r>
            <a:r>
              <a:rPr lang="zh-CN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a typeface="楷体" panose="02010609060101010101" charset="-122"/>
              </a:rPr>
              <a:t>发动机转速传感器</a:t>
            </a:r>
            <a:r>
              <a:rPr lang="en-US" altLang="zh-CN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a typeface="楷体" panose="02010609060101010101" charset="-122"/>
              </a:rPr>
              <a:t>G28</a:t>
            </a:r>
            <a:r>
              <a:rPr lang="en-US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</a:rPr>
              <a:t>22-</a:t>
            </a:r>
            <a:r>
              <a:rPr lang="en-US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sym typeface="+mn-ea"/>
              </a:rPr>
              <a:t>O</a:t>
            </a:r>
            <a:r>
              <a:rPr lang="zh-CN" altLang="en-US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sym typeface="+mn-ea"/>
              </a:rPr>
              <a:t>型</a:t>
            </a:r>
            <a:r>
              <a:rPr lang="zh-CN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a typeface="楷体" panose="02010609060101010101" charset="-122"/>
                <a:sym typeface="+mn-ea"/>
              </a:rPr>
              <a:t>密封垫，损坏时更换</a:t>
            </a:r>
            <a:r>
              <a:rPr lang="en-US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</a:rPr>
              <a:t>23-</a:t>
            </a:r>
            <a:r>
              <a:rPr lang="zh-CN" altLang="en-US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</a:rPr>
              <a:t>冷却液管接头</a:t>
            </a:r>
            <a:endParaRPr lang="en-US" sz="14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</a:endParaRPr>
          </a:p>
          <a:p>
            <a:r>
              <a:rPr lang="en-US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</a:rPr>
              <a:t>24-</a:t>
            </a:r>
            <a:r>
              <a:rPr lang="zh-CN" altLang="en-US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</a:rPr>
              <a:t>螺栓</a:t>
            </a:r>
            <a:r>
              <a:rPr lang="zh-CN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a typeface="楷体" panose="02010609060101010101" charset="-122"/>
                <a:sym typeface="+mn-ea"/>
              </a:rPr>
              <a:t>，</a:t>
            </a:r>
            <a:r>
              <a:rPr lang="en-US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sym typeface="+mn-ea"/>
              </a:rPr>
              <a:t>15Nm</a:t>
            </a:r>
            <a:r>
              <a:rPr lang="en-US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</a:rPr>
              <a:t>25-</a:t>
            </a:r>
            <a:r>
              <a:rPr lang="zh-CN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a typeface="楷体" panose="02010609060101010101" charset="-122"/>
              </a:rPr>
              <a:t>节温器</a:t>
            </a:r>
            <a:r>
              <a:rPr lang="en-US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</a:rPr>
              <a:t>26-</a:t>
            </a:r>
            <a:r>
              <a:rPr lang="zh-CN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a typeface="楷体" panose="02010609060101010101" charset="-122"/>
              </a:rPr>
              <a:t>螺栓，</a:t>
            </a:r>
            <a:r>
              <a:rPr lang="en-US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</a:rPr>
              <a:t>45Nm27-</a:t>
            </a:r>
            <a:r>
              <a:rPr lang="zh-CN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a typeface="楷体" panose="02010609060101010101" charset="-122"/>
              </a:rPr>
              <a:t>紧凑型支架，用于空调压缩机等</a:t>
            </a:r>
            <a:r>
              <a:rPr lang="en-US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</a:rPr>
              <a:t>28-</a:t>
            </a:r>
            <a:r>
              <a:rPr lang="zh-CN" sz="1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a typeface="楷体" panose="02010609060101010101" charset="-122"/>
              </a:rPr>
              <a:t>气缸曲轴箱</a:t>
            </a:r>
            <a:endParaRPr lang="en-US" sz="14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</a:endParaRPr>
          </a:p>
          <a:p>
            <a:endParaRPr lang="zh-CN" altLang="en-US" sz="14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a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620" y="508000"/>
            <a:ext cx="5133975" cy="626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1090" y="6267450"/>
            <a:ext cx="4723130" cy="508000"/>
          </a:xfrm>
          <a:prstGeom prst="rect">
            <a:avLst/>
          </a:prstGeom>
          <a:noFill/>
          <a:ln w="12700">
            <a:noFill/>
          </a:ln>
        </p:spPr>
        <p:txBody>
          <a:bodyPr lIns="0" tIns="0" rIns="0" bIns="0"/>
          <a:lstStyle>
            <a:lvl1pPr marL="0" lvl="0" indent="0" algn="l" defTabSz="897255" rtl="0" eaLnBrk="0" fontAlgn="base" latinLnBrk="0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None/>
              <a:defRPr sz="2400" b="1" u="none" kern="1200" baseline="0">
                <a:solidFill>
                  <a:schemeClr val="tx1"/>
                </a:solidFill>
                <a:latin typeface="BMWTypeRegular" panose="020B0604020202020204" pitchFamily="34" charset="0"/>
              </a:defRPr>
            </a:lvl1pPr>
          </a:lstStyle>
          <a:p>
            <a:pPr lvl="0" defTabSz="914400"/>
            <a:r>
              <a:rPr lang="zh-CN" altLang="en-US" sz="2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迈腾</a:t>
            </a:r>
            <a:r>
              <a:rPr lang="en-US" altLang="zh-CN" sz="2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2007BJZ</a:t>
            </a:r>
            <a:r>
              <a:rPr lang="zh-CN" altLang="en-US" sz="2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发动机为例</a:t>
            </a:r>
            <a:br>
              <a:rPr lang="zh-CN" altLang="en-US" sz="2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br>
            <a:br>
              <a:rPr lang="zh-CN" altLang="en-US" sz="2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br>
            <a:endParaRPr lang="en-US" altLang="zh-CN" sz="2600">
              <a:solidFill>
                <a:srgbClr val="9999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xfrm>
            <a:off x="309880" y="1070610"/>
            <a:ext cx="3295650" cy="360680"/>
          </a:xfrm>
        </p:spPr>
        <p:txBody>
          <a:bodyPr vert="horz" wrap="square" lIns="91440" tIns="45720" rIns="91440" bIns="45720" numCol="1" rtlCol="0" anchor="ctr" anchorCtr="0" compatLnSpc="1">
            <a:normAutofit fontScale="90000"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2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j-cs"/>
              </a:rPr>
              <a:t>按气缸的排列形式分类</a:t>
            </a:r>
            <a:endParaRPr kumimoji="0" lang="zh-CN" altLang="en-US" sz="222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隶书" pitchFamily="49" charset="-122"/>
              <a:ea typeface="隶书" pitchFamily="49" charset="-122"/>
              <a:cs typeface="+mj-cs"/>
            </a:endParaRPr>
          </a:p>
        </p:txBody>
      </p:sp>
      <p:pic>
        <p:nvPicPr>
          <p:cNvPr id="75784" name="Picture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9260" y="2277745"/>
            <a:ext cx="2398395" cy="23025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40970" y="29210"/>
            <a:ext cx="401447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lvl="0" defTabSz="914400"/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汉仪大黑简" panose="02010609000101010101" pitchFamily="49" charset="-122"/>
                <a:sym typeface="+mn-ea"/>
              </a:rPr>
              <a:t>1.3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汉仪大黑简" panose="02010609000101010101" pitchFamily="49" charset="-122"/>
                <a:sym typeface="+mn-ea"/>
              </a:rPr>
              <a:t>发动机机体和附件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汉仪大黑简" panose="02010609000101010101" pitchFamily="49" charset="-122"/>
              <a:sym typeface="+mn-ea"/>
            </a:endParaRPr>
          </a:p>
        </p:txBody>
      </p:sp>
      <p:sp>
        <p:nvSpPr>
          <p:cNvPr id="413713" name="矩形 413712"/>
          <p:cNvSpPr/>
          <p:nvPr/>
        </p:nvSpPr>
        <p:spPr>
          <a:xfrm>
            <a:off x="140970" y="527685"/>
            <a:ext cx="5379720" cy="542925"/>
          </a:xfrm>
          <a:prstGeom prst="rect">
            <a:avLst/>
          </a:prstGeom>
          <a:noFill/>
          <a:ln w="12700">
            <a:noFill/>
          </a:ln>
        </p:spPr>
        <p:txBody>
          <a:bodyPr lIns="0" tIns="0" rIns="0" bIns="0"/>
          <a:lstStyle>
            <a:lvl1pPr marL="0" lvl="0" indent="0" algn="l" defTabSz="897255" rtl="0" eaLnBrk="0" fontAlgn="base" latinLnBrk="0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None/>
              <a:defRPr sz="2400" b="1" u="none" kern="1200" baseline="0">
                <a:solidFill>
                  <a:schemeClr val="tx1"/>
                </a:solidFill>
                <a:latin typeface="BMWTypeRegular" panose="020B0604020202020204" pitchFamily="34" charset="0"/>
              </a:defRPr>
            </a:lvl1pPr>
          </a:lstStyle>
          <a:p>
            <a:pPr lvl="0" defTabSz="914400"/>
            <a:r>
              <a:rPr lang="en-US" altLang="zh-CN"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1.3.3</a:t>
            </a:r>
            <a:r>
              <a:rPr lang="zh-CN" altLang="en-US"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气缸曲轴箱：气缸结构形式</a:t>
            </a:r>
            <a:r>
              <a:rPr lang="zh-CN" altLang="en-US" sz="4000" b="0" dirty="0">
                <a:ea typeface="汉仪大黑简" panose="02010609000101010101" pitchFamily="49" charset="-122"/>
                <a:sym typeface="+mn-ea"/>
              </a:rPr>
              <a:t> </a:t>
            </a:r>
            <a:endParaRPr lang="zh-CN" altLang="en-US" sz="2600" b="0" dirty="0">
              <a:solidFill>
                <a:srgbClr val="FF0000"/>
              </a:solidFill>
              <a:ea typeface="汉仪大黑简" panose="0201060900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5265" y="1881505"/>
            <a:ext cx="156146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  <a:sym typeface="+mn-ea"/>
              </a:rPr>
              <a:t>直列式（</a:t>
            </a:r>
            <a:r>
              <a:rPr lang="en-US" altLang="zh-CN" b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  <a:sym typeface="+mn-ea"/>
              </a:rPr>
              <a:t>L</a:t>
            </a:r>
            <a:r>
              <a:rPr lang="zh-CN" altLang="en-US" b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  <a:sym typeface="+mn-ea"/>
              </a:rPr>
              <a:t>型</a:t>
            </a:r>
            <a:r>
              <a:rPr lang="en-US" altLang="zh-CN" b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  <a:sym typeface="+mn-ea"/>
              </a:rPr>
              <a:t>)</a:t>
            </a:r>
            <a:endParaRPr lang="en-US" altLang="zh-CN" b="1" dirty="0">
              <a:solidFill>
                <a:srgbClr val="0000CC"/>
              </a:solidFill>
              <a:latin typeface="隶书" pitchFamily="49" charset="-122"/>
              <a:ea typeface="隶书" pitchFamily="49" charset="-122"/>
              <a:sym typeface="+mn-ea"/>
            </a:endParaRPr>
          </a:p>
        </p:txBody>
      </p:sp>
      <p:graphicFrame>
        <p:nvGraphicFramePr>
          <p:cNvPr id="4" name="对象 3"/>
          <p:cNvGraphicFramePr/>
          <p:nvPr/>
        </p:nvGraphicFramePr>
        <p:xfrm>
          <a:off x="140970" y="2487295"/>
          <a:ext cx="1635760" cy="2603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2" imgW="2000250" imgH="3457575" progId="Paint.Picture">
                  <p:embed/>
                </p:oleObj>
              </mc:Choice>
              <mc:Fallback>
                <p:oleObj name="" r:id="rId2" imgW="2000250" imgH="3457575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40970" y="2487295"/>
                        <a:ext cx="1635760" cy="2603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0" y="5090795"/>
            <a:ext cx="173545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  <a:sym typeface="+mn-ea"/>
              </a:rPr>
              <a:t>多用于六缸以下的发动机</a:t>
            </a:r>
            <a:endParaRPr lang="en-US" altLang="zh-CN" b="1" dirty="0">
              <a:solidFill>
                <a:srgbClr val="0000CC"/>
              </a:solidFill>
              <a:latin typeface="隶书" pitchFamily="49" charset="-122"/>
              <a:ea typeface="隶书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23845" y="1909445"/>
            <a:ext cx="57467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b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  <a:sym typeface="+mn-ea"/>
              </a:rPr>
              <a:t>V</a:t>
            </a:r>
            <a:r>
              <a:rPr lang="zh-CN" altLang="en-US" b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  <a:sym typeface="+mn-ea"/>
              </a:rPr>
              <a:t>型</a:t>
            </a:r>
            <a:endParaRPr lang="zh-CN" altLang="en-US"/>
          </a:p>
        </p:txBody>
      </p:sp>
      <p:graphicFrame>
        <p:nvGraphicFramePr>
          <p:cNvPr id="8" name="对象 7"/>
          <p:cNvGraphicFramePr/>
          <p:nvPr/>
        </p:nvGraphicFramePr>
        <p:xfrm>
          <a:off x="1983105" y="2221865"/>
          <a:ext cx="2256155" cy="26498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4" imgW="3162300" imgH="2647950" progId="Paint.Picture">
                  <p:embed/>
                </p:oleObj>
              </mc:Choice>
              <mc:Fallback>
                <p:oleObj name="" r:id="rId4" imgW="3162300" imgH="2647950" progId="Paint.Picture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83105" y="2221865"/>
                        <a:ext cx="2256155" cy="26498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1735455" y="4952365"/>
            <a:ext cx="267017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  <a:sym typeface="+mn-ea"/>
              </a:rPr>
              <a:t>它缩短了发动机的长度和高度，多用于六缸及六缸</a:t>
            </a:r>
            <a:r>
              <a:rPr lang="zh-CN" altLang="en-US" b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  <a:sym typeface="+mn-ea"/>
              </a:rPr>
              <a:t>以上的发动机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109845" y="1881505"/>
            <a:ext cx="657225" cy="3124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80000"/>
              </a:lnSpc>
            </a:pPr>
            <a:r>
              <a:rPr lang="en-US" altLang="zh-CN" b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  <a:sym typeface="+mn-ea"/>
              </a:rPr>
              <a:t>W</a:t>
            </a:r>
            <a:r>
              <a:rPr lang="zh-CN" altLang="en-US" b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  <a:sym typeface="+mn-ea"/>
              </a:rPr>
              <a:t>型</a:t>
            </a:r>
            <a:endParaRPr lang="zh-CN" altLang="en-US" b="1" dirty="0">
              <a:solidFill>
                <a:srgbClr val="0000CC"/>
              </a:solidFill>
              <a:latin typeface="隶书" pitchFamily="49" charset="-122"/>
              <a:ea typeface="隶书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33240" y="4952365"/>
            <a:ext cx="267017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  <a:sym typeface="+mn-ea"/>
              </a:rPr>
              <a:t>它缩短了发动机的长度和高度，多用于八缸及八</a:t>
            </a:r>
            <a:r>
              <a:rPr lang="zh-CN" altLang="en-US" b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  <a:sym typeface="+mn-ea"/>
              </a:rPr>
              <a:t>缸</a:t>
            </a:r>
            <a:r>
              <a:rPr lang="zh-CN" altLang="en-US" b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  <a:sym typeface="+mn-ea"/>
              </a:rPr>
              <a:t>以上的发动机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7461885" y="1909445"/>
            <a:ext cx="868680" cy="3124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80000"/>
              </a:lnSpc>
            </a:pPr>
            <a:r>
              <a:rPr lang="zh-CN" altLang="en-US" b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  <a:sym typeface="+mn-ea"/>
              </a:rPr>
              <a:t>对置式</a:t>
            </a:r>
            <a:endParaRPr lang="zh-CN" altLang="en-US"/>
          </a:p>
        </p:txBody>
      </p:sp>
      <p:graphicFrame>
        <p:nvGraphicFramePr>
          <p:cNvPr id="15" name="对象 14"/>
          <p:cNvGraphicFramePr/>
          <p:nvPr/>
        </p:nvGraphicFramePr>
        <p:xfrm>
          <a:off x="6847840" y="2981325"/>
          <a:ext cx="2096770" cy="772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" r:id="rId6" imgW="3038475" imgH="1181100" progId="Paint.Picture">
                  <p:embed/>
                </p:oleObj>
              </mc:Choice>
              <mc:Fallback>
                <p:oleObj name="" r:id="rId6" imgW="3038475" imgH="1181100" progId="Paint.Picture">
                  <p:embed/>
                  <p:pic>
                    <p:nvPicPr>
                      <p:cNvPr id="0" name="图片 1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847840" y="2981325"/>
                        <a:ext cx="2096770" cy="7721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文本框 16"/>
          <p:cNvSpPr txBox="1"/>
          <p:nvPr/>
        </p:nvSpPr>
        <p:spPr>
          <a:xfrm>
            <a:off x="7003415" y="5038725"/>
            <a:ext cx="222758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  <a:sym typeface="+mn-ea"/>
              </a:rPr>
              <a:t>是</a:t>
            </a:r>
            <a:r>
              <a:rPr lang="en-US" altLang="zh-CN" b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  <a:sym typeface="+mn-ea"/>
              </a:rPr>
              <a:t>V</a:t>
            </a:r>
            <a:r>
              <a:rPr lang="zh-CN" altLang="en-US" b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  <a:sym typeface="+mn-ea"/>
              </a:rPr>
              <a:t>型的特殊形式，多</a:t>
            </a:r>
            <a:r>
              <a:rPr lang="zh-CN" altLang="en-US" b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  <a:sym typeface="+mn-ea"/>
              </a:rPr>
              <a:t>用于跑车发动机</a:t>
            </a:r>
            <a:endParaRPr lang="zh-CN" altLang="en-US" b="1" dirty="0">
              <a:solidFill>
                <a:srgbClr val="0000CC"/>
              </a:solidFill>
              <a:latin typeface="隶书" pitchFamily="49" charset="-122"/>
              <a:ea typeface="隶书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5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8" grpId="0"/>
      <p:bldP spid="3" grpId="0"/>
      <p:bldP spid="3" grpId="1"/>
      <p:bldP spid="6" grpId="0"/>
      <p:bldP spid="6" grpId="1"/>
      <p:bldP spid="7" grpId="0"/>
      <p:bldP spid="7" grpId="1"/>
      <p:bldP spid="10" grpId="0"/>
      <p:bldP spid="10" grpId="1"/>
      <p:bldP spid="13" grpId="0"/>
      <p:bldP spid="13" grpId="1"/>
      <p:bldP spid="14" grpId="0"/>
      <p:bldP spid="14" grpId="1"/>
      <p:bldP spid="17" grpId="0"/>
      <p:bldP spid="1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1" name="Rectangle 3"/>
          <p:cNvSpPr>
            <a:spLocks noGrp="1"/>
          </p:cNvSpPr>
          <p:nvPr>
            <p:ph idx="1"/>
          </p:nvPr>
        </p:nvSpPr>
        <p:spPr>
          <a:xfrm>
            <a:off x="243205" y="1143635"/>
            <a:ext cx="5175250" cy="582295"/>
          </a:xfrm>
        </p:spPr>
        <p:txBody>
          <a:bodyPr vert="horz" wrap="square" lIns="91440" tIns="45720" rIns="91440" bIns="45720" anchor="t"/>
          <a:p>
            <a:pPr>
              <a:buFont typeface="Wingdings" panose="05000000000000000000" pitchFamily="2" charset="2"/>
              <a:buNone/>
            </a:pPr>
            <a:r>
              <a:rPr lang="zh-CN" altLang="en-US" sz="2000" b="1" dirty="0">
                <a:solidFill>
                  <a:schemeClr val="hlink"/>
                </a:solidFill>
                <a:latin typeface="隶书" pitchFamily="49" charset="-122"/>
                <a:ea typeface="隶书" pitchFamily="49" charset="-122"/>
              </a:rPr>
              <a:t>按气缸体与油底壳安装平面的位置不同分类</a:t>
            </a:r>
            <a:endParaRPr lang="zh-CN" altLang="en-US" sz="2000" b="1" dirty="0">
              <a:solidFill>
                <a:schemeClr val="hlink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0970" y="29210"/>
            <a:ext cx="401447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lvl="0" defTabSz="914400"/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汉仪大黑简" panose="02010609000101010101" pitchFamily="49" charset="-122"/>
                <a:sym typeface="+mn-ea"/>
              </a:rPr>
              <a:t>1.3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汉仪大黑简" panose="02010609000101010101" pitchFamily="49" charset="-122"/>
                <a:sym typeface="+mn-ea"/>
              </a:rPr>
              <a:t>发动机机体和附件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汉仪大黑简" panose="02010609000101010101" pitchFamily="49" charset="-122"/>
              <a:sym typeface="+mn-ea"/>
            </a:endParaRPr>
          </a:p>
        </p:txBody>
      </p:sp>
      <p:sp>
        <p:nvSpPr>
          <p:cNvPr id="413713" name="矩形 413712"/>
          <p:cNvSpPr/>
          <p:nvPr/>
        </p:nvSpPr>
        <p:spPr>
          <a:xfrm>
            <a:off x="140970" y="527685"/>
            <a:ext cx="5379720" cy="542925"/>
          </a:xfrm>
          <a:prstGeom prst="rect">
            <a:avLst/>
          </a:prstGeom>
          <a:noFill/>
          <a:ln w="12700">
            <a:noFill/>
          </a:ln>
        </p:spPr>
        <p:txBody>
          <a:bodyPr lIns="0" tIns="0" rIns="0" bIns="0"/>
          <a:lstStyle>
            <a:lvl1pPr marL="0" lvl="0" indent="0" algn="l" defTabSz="897255" rtl="0" eaLnBrk="0" fontAlgn="base" latinLnBrk="0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None/>
              <a:defRPr sz="2400" b="1" u="none" kern="1200" baseline="0">
                <a:solidFill>
                  <a:schemeClr val="tx1"/>
                </a:solidFill>
                <a:latin typeface="BMWTypeRegular" panose="020B0604020202020204" pitchFamily="34" charset="0"/>
              </a:defRPr>
            </a:lvl1pPr>
          </a:lstStyle>
          <a:p>
            <a:pPr lvl="0" defTabSz="914400"/>
            <a:r>
              <a:rPr lang="en-US" altLang="zh-CN"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1.3.3</a:t>
            </a:r>
            <a:r>
              <a:rPr lang="zh-CN" altLang="en-US"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气缸曲轴箱：气缸结构形式</a:t>
            </a:r>
            <a:r>
              <a:rPr lang="zh-CN" altLang="en-US" sz="4000" b="0" dirty="0">
                <a:ea typeface="汉仪大黑简" panose="02010609000101010101" pitchFamily="49" charset="-122"/>
                <a:sym typeface="+mn-ea"/>
              </a:rPr>
              <a:t> </a:t>
            </a:r>
            <a:endParaRPr lang="zh-CN" altLang="en-US" sz="2600" b="0" dirty="0">
              <a:solidFill>
                <a:srgbClr val="FF0000"/>
              </a:solidFill>
              <a:ea typeface="汉仪大黑简" panose="02010609000101010101" pitchFamily="49" charset="-122"/>
            </a:endParaRPr>
          </a:p>
        </p:txBody>
      </p:sp>
      <p:graphicFrame>
        <p:nvGraphicFramePr>
          <p:cNvPr id="6" name="对象 5"/>
          <p:cNvGraphicFramePr/>
          <p:nvPr/>
        </p:nvGraphicFramePr>
        <p:xfrm>
          <a:off x="336550" y="2470150"/>
          <a:ext cx="2635885" cy="23914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1" imgW="4848225" imgH="3152775" progId="Paint.Picture">
                  <p:embed/>
                </p:oleObj>
              </mc:Choice>
              <mc:Fallback>
                <p:oleObj name="" r:id="rId1" imgW="4848225" imgH="3152775" progId="Paint.Picture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36550" y="2470150"/>
                        <a:ext cx="2635885" cy="23914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582930" y="1985010"/>
            <a:ext cx="193865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  <a:sym typeface="+mn-ea"/>
              </a:rPr>
              <a:t>一般式（平底式</a:t>
            </a:r>
            <a:r>
              <a:rPr lang="en-US" altLang="zh-CN" b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  <a:sym typeface="+mn-ea"/>
              </a:rPr>
              <a:t>)</a:t>
            </a:r>
            <a:endParaRPr lang="en-US" altLang="zh-CN" b="1" dirty="0">
              <a:solidFill>
                <a:srgbClr val="0000CC"/>
              </a:solidFill>
              <a:latin typeface="隶书" pitchFamily="49" charset="-122"/>
              <a:ea typeface="隶书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3205" y="4861560"/>
            <a:ext cx="2797175" cy="14738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R="0" lvl="0" algn="l" defTabSz="914400" rtl="0" eaLnBrk="0" fontAlgn="auto" latinLnBrk="0" hangingPunct="0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defRPr/>
            </a:pPr>
            <a:r>
              <a:rPr lang="zh-CN" altLang="en-US" b="1" noProof="0" dirty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sym typeface="+mn-ea"/>
              </a:rPr>
              <a:t>曲轴轴线与曲轴箱下表面在同一平面</a:t>
            </a:r>
            <a:r>
              <a:rPr lang="zh-CN" altLang="en-US" b="1" noProof="0" dirty="0">
                <a:ln>
                  <a:noFill/>
                </a:ln>
                <a:effectLst/>
                <a:uLnTx/>
                <a:uFillTx/>
                <a:latin typeface="隶书" pitchFamily="49" charset="-122"/>
                <a:ea typeface="隶书" pitchFamily="49" charset="-122"/>
                <a:sym typeface="+mn-ea"/>
              </a:rPr>
              <a:t>。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  <a:p>
            <a:pPr marR="0" lvl="0" algn="l" defTabSz="914400" rtl="0" eaLnBrk="0" fontAlgn="auto" latinLnBrk="0" hangingPunct="0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defRPr/>
            </a:pPr>
            <a:r>
              <a:rPr lang="zh-CN" altLang="en-US" b="1" noProof="0" dirty="0">
                <a:ln>
                  <a:noFill/>
                </a:ln>
                <a:effectLst/>
                <a:uLnTx/>
                <a:uFillTx/>
                <a:latin typeface="隶书" pitchFamily="49" charset="-122"/>
                <a:ea typeface="隶书" pitchFamily="49" charset="-122"/>
                <a:sym typeface="+mn-ea"/>
              </a:rPr>
              <a:t>特点：简单紧凑、高度小重量轻、便于加工、拆装方便；缺点：强度和刚度差。</a:t>
            </a:r>
            <a:endParaRPr lang="zh-CN" altLang="en-US"/>
          </a:p>
        </p:txBody>
      </p:sp>
      <p:graphicFrame>
        <p:nvGraphicFramePr>
          <p:cNvPr id="10" name="对象 9"/>
          <p:cNvGraphicFramePr/>
          <p:nvPr/>
        </p:nvGraphicFramePr>
        <p:xfrm>
          <a:off x="3141980" y="2471420"/>
          <a:ext cx="2859405" cy="23901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3" imgW="5448300" imgH="3743325" progId="Paint.Picture">
                  <p:embed/>
                </p:oleObj>
              </mc:Choice>
              <mc:Fallback>
                <p:oleObj name="" r:id="rId3" imgW="5448300" imgH="3743325" progId="Paint.Picture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41980" y="2471420"/>
                        <a:ext cx="2859405" cy="23901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3602990" y="2042795"/>
            <a:ext cx="193865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b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  <a:sym typeface="+mn-ea"/>
              </a:rPr>
              <a:t>   </a:t>
            </a:r>
            <a:r>
              <a:rPr lang="zh-CN" altLang="en-US" b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  <a:sym typeface="+mn-ea"/>
              </a:rPr>
              <a:t>龙  门  </a:t>
            </a:r>
            <a:r>
              <a:rPr lang="zh-CN" altLang="en-US" b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  <a:sym typeface="+mn-ea"/>
              </a:rPr>
              <a:t>式</a:t>
            </a:r>
            <a:endParaRPr lang="en-US" altLang="zh-CN" b="1" dirty="0">
              <a:solidFill>
                <a:srgbClr val="0000CC"/>
              </a:solidFill>
              <a:latin typeface="隶书" pitchFamily="49" charset="-122"/>
              <a:ea typeface="隶书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141980" y="4776470"/>
            <a:ext cx="2955925" cy="20815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b="1" dirty="0">
                <a:latin typeface="隶书" pitchFamily="49" charset="-122"/>
                <a:ea typeface="隶书" pitchFamily="49" charset="-122"/>
                <a:sym typeface="+mn-ea"/>
              </a:rPr>
              <a:t>曲轴轴线高于曲轴箱下表面或油底壳安装平面低于曲轴的旋转中心。</a:t>
            </a:r>
            <a:endParaRPr lang="zh-CN" altLang="en-US" b="1" dirty="0">
              <a:latin typeface="隶书" pitchFamily="49" charset="-122"/>
              <a:ea typeface="隶书" pitchFamily="49" charset="-122"/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b="1" dirty="0">
                <a:latin typeface="隶书" pitchFamily="49" charset="-122"/>
                <a:ea typeface="隶书" pitchFamily="49" charset="-122"/>
                <a:sym typeface="+mn-ea"/>
              </a:rPr>
              <a:t>特点：刚度和强度都好、能承受较大的机械负荷、密封简单可靠。</a:t>
            </a:r>
            <a:endParaRPr lang="zh-CN" altLang="en-US" b="1" dirty="0">
              <a:latin typeface="隶书" pitchFamily="49" charset="-122"/>
              <a:ea typeface="隶书" pitchFamily="49" charset="-122"/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b="1" dirty="0">
                <a:solidFill>
                  <a:srgbClr val="3333CC"/>
                </a:solidFill>
                <a:latin typeface="隶书" pitchFamily="49" charset="-122"/>
                <a:ea typeface="隶书" pitchFamily="49" charset="-122"/>
                <a:sym typeface="+mn-ea"/>
              </a:rPr>
              <a:t>缺点：结构笨重、加工困难、工艺性较差。</a:t>
            </a:r>
            <a:endParaRPr lang="zh-CN" altLang="en-US"/>
          </a:p>
        </p:txBody>
      </p:sp>
      <p:graphicFrame>
        <p:nvGraphicFramePr>
          <p:cNvPr id="14" name="对象 13"/>
          <p:cNvGraphicFramePr/>
          <p:nvPr/>
        </p:nvGraphicFramePr>
        <p:xfrm>
          <a:off x="6200140" y="2473325"/>
          <a:ext cx="2810510" cy="23882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5" imgW="4886325" imgH="3276600" progId="Paint.Picture">
                  <p:embed/>
                </p:oleObj>
              </mc:Choice>
              <mc:Fallback>
                <p:oleObj name="" r:id="rId5" imgW="4886325" imgH="3276600" progId="Paint.Picture">
                  <p:embed/>
                  <p:pic>
                    <p:nvPicPr>
                      <p:cNvPr id="0" name="图片 1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200140" y="2473325"/>
                        <a:ext cx="2810510" cy="23882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6902450" y="1985010"/>
            <a:ext cx="193865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b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  <a:sym typeface="+mn-ea"/>
              </a:rPr>
              <a:t>   </a:t>
            </a:r>
            <a:r>
              <a:rPr lang="zh-CN" altLang="en-US" b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  <a:sym typeface="+mn-ea"/>
              </a:rPr>
              <a:t>隧道</a:t>
            </a:r>
            <a:r>
              <a:rPr lang="zh-CN" altLang="en-US" b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  <a:sym typeface="+mn-ea"/>
              </a:rPr>
              <a:t>  </a:t>
            </a:r>
            <a:r>
              <a:rPr lang="zh-CN" altLang="en-US" b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  <a:sym typeface="+mn-ea"/>
              </a:rPr>
              <a:t>式</a:t>
            </a:r>
            <a:endParaRPr lang="en-US" altLang="zh-CN" b="1" dirty="0">
              <a:solidFill>
                <a:srgbClr val="0000CC"/>
              </a:solidFill>
              <a:latin typeface="隶书" pitchFamily="49" charset="-122"/>
              <a:ea typeface="隶书" pitchFamily="49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200140" y="4861560"/>
            <a:ext cx="2943860" cy="1861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80000"/>
              </a:lnSpc>
            </a:pPr>
            <a:r>
              <a:rPr lang="zh-CN" altLang="en-US" b="1" dirty="0">
                <a:latin typeface="隶书" pitchFamily="49" charset="-122"/>
                <a:ea typeface="隶书" pitchFamily="49" charset="-122"/>
                <a:sym typeface="+mn-ea"/>
              </a:rPr>
              <a:t>气缸体曲轴的主轴承孔为整体式，采用滚动轴承，主轴承孔较大，曲轴从缸体后部装入。</a:t>
            </a:r>
            <a:endParaRPr lang="zh-CN" altLang="en-US" b="1" dirty="0">
              <a:latin typeface="隶书" pitchFamily="49" charset="-122"/>
              <a:ea typeface="隶书" pitchFamily="49" charset="-122"/>
            </a:endParaRP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b="1" dirty="0">
                <a:latin typeface="隶书" pitchFamily="49" charset="-122"/>
                <a:ea typeface="隶书" pitchFamily="49" charset="-122"/>
                <a:sym typeface="+mn-ea"/>
              </a:rPr>
              <a:t>特点：结构紧凑、刚度和强度都好。</a:t>
            </a:r>
            <a:endParaRPr lang="zh-CN" altLang="en-US" b="1" dirty="0">
              <a:latin typeface="隶书" pitchFamily="49" charset="-122"/>
              <a:ea typeface="隶书" pitchFamily="49" charset="-122"/>
            </a:endParaRP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b="1" dirty="0">
                <a:latin typeface="隶书" pitchFamily="49" charset="-122"/>
                <a:ea typeface="隶书" pitchFamily="49" charset="-122"/>
                <a:sym typeface="+mn-ea"/>
              </a:rPr>
              <a:t>缺点：加工精度要求高，工艺性较差、曲轴拆装不方便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 build="p"/>
      <p:bldP spid="8" grpId="0"/>
      <p:bldP spid="8" grpId="1"/>
      <p:bldP spid="9" grpId="0"/>
      <p:bldP spid="9" grpId="1"/>
      <p:bldP spid="12" grpId="0"/>
      <p:bldP spid="12" grpId="1"/>
      <p:bldP spid="13" grpId="0"/>
      <p:bldP spid="13" grpId="1"/>
      <p:bldP spid="16" grpId="0"/>
      <p:bldP spid="16" grpId="1"/>
      <p:bldP spid="17" grpId="0"/>
      <p:bldP spid="1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39815" y="2713355"/>
            <a:ext cx="1737995" cy="21240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110" y="2747010"/>
            <a:ext cx="1936750" cy="41109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40970" y="29210"/>
            <a:ext cx="401447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lvl="0" defTabSz="914400"/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汉仪大黑简" panose="02010609000101010101" pitchFamily="49" charset="-122"/>
                <a:sym typeface="+mn-ea"/>
              </a:rPr>
              <a:t>1.3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汉仪大黑简" panose="02010609000101010101" pitchFamily="49" charset="-122"/>
                <a:sym typeface="+mn-ea"/>
              </a:rPr>
              <a:t>发动机机体和附件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汉仪大黑简" panose="02010609000101010101" pitchFamily="49" charset="-122"/>
              <a:sym typeface="+mn-ea"/>
            </a:endParaRPr>
          </a:p>
        </p:txBody>
      </p:sp>
      <p:sp>
        <p:nvSpPr>
          <p:cNvPr id="413713" name="矩形 413712"/>
          <p:cNvSpPr/>
          <p:nvPr/>
        </p:nvSpPr>
        <p:spPr>
          <a:xfrm>
            <a:off x="140970" y="527685"/>
            <a:ext cx="5379720" cy="542925"/>
          </a:xfrm>
          <a:prstGeom prst="rect">
            <a:avLst/>
          </a:prstGeom>
          <a:noFill/>
          <a:ln w="12700">
            <a:noFill/>
          </a:ln>
        </p:spPr>
        <p:txBody>
          <a:bodyPr lIns="0" tIns="0" rIns="0" bIns="0"/>
          <a:lstStyle>
            <a:lvl1pPr marL="0" lvl="0" indent="0" algn="l" defTabSz="897255" rtl="0" eaLnBrk="0" fontAlgn="base" latinLnBrk="0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None/>
              <a:defRPr sz="2400" b="1" u="none" kern="1200" baseline="0">
                <a:solidFill>
                  <a:schemeClr val="tx1"/>
                </a:solidFill>
                <a:latin typeface="BMWTypeRegular" panose="020B0604020202020204" pitchFamily="34" charset="0"/>
              </a:defRPr>
            </a:lvl1pPr>
          </a:lstStyle>
          <a:p>
            <a:pPr lvl="0" defTabSz="914400"/>
            <a:r>
              <a:rPr lang="en-US" altLang="zh-CN"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1.3.3</a:t>
            </a:r>
            <a:r>
              <a:rPr lang="zh-CN" altLang="en-US"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气缸曲轴箱：运行条件</a:t>
            </a:r>
            <a:r>
              <a:rPr lang="zh-CN" altLang="en-US" sz="4000" b="0" dirty="0">
                <a:ea typeface="汉仪大黑简" panose="02010609000101010101" pitchFamily="49" charset="-122"/>
                <a:sym typeface="+mn-ea"/>
              </a:rPr>
              <a:t> </a:t>
            </a:r>
            <a:endParaRPr lang="zh-CN" altLang="en-US" sz="2600" b="0" dirty="0">
              <a:solidFill>
                <a:srgbClr val="FF0000"/>
              </a:solidFill>
              <a:ea typeface="汉仪大黑简" panose="0201060900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6895" y="1598295"/>
            <a:ext cx="629539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  <a:sym typeface="+mn-ea"/>
              </a:rPr>
              <a:t>高温：气缸空间内的温度波动范围为100</a:t>
            </a:r>
            <a:r>
              <a:rPr lang="zh-CN" altLang="en-US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∽</a:t>
            </a:r>
            <a:r>
              <a:rPr lang="zh-CN" altLang="en-US" b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  <a:sym typeface="+mn-ea"/>
              </a:rPr>
              <a:t>2500</a:t>
            </a:r>
            <a:r>
              <a:rPr lang="zh-CN" altLang="en-US" b="1" baseline="30000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  <a:sym typeface="+mn-ea"/>
              </a:rPr>
              <a:t>0</a:t>
            </a:r>
            <a:r>
              <a:rPr lang="zh-CN" altLang="en-US" b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  <a:sym typeface="+mn-ea"/>
              </a:rPr>
              <a:t>C。</a:t>
            </a:r>
            <a:endParaRPr lang="zh-CN" altLang="en-US" b="1" dirty="0">
              <a:solidFill>
                <a:srgbClr val="0000CC"/>
              </a:solidFill>
              <a:latin typeface="隶书" pitchFamily="49" charset="-122"/>
              <a:ea typeface="隶书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6895" y="2068195"/>
            <a:ext cx="850328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  <a:sym typeface="+mn-ea"/>
              </a:rPr>
              <a:t>高压：</a:t>
            </a:r>
            <a:r>
              <a:rPr lang="zh-CN" altLang="en-US" b="1" dirty="0">
                <a:solidFill>
                  <a:srgbClr val="FF0000"/>
                </a:solidFill>
                <a:sym typeface="+mn-ea"/>
              </a:rPr>
              <a:t>压力在0.8 bar负压与40-60bar最大燃烧压力之间波动。高燃烧压力将活塞环压向气缸壁，尤其是在上止点区域时</a:t>
            </a:r>
            <a:r>
              <a:rPr lang="zh-CN" altLang="en-US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  <a:sym typeface="+mn-ea"/>
              </a:rPr>
              <a:t>。</a:t>
            </a:r>
            <a:endParaRPr lang="zh-CN" altLang="en-US" b="1" dirty="0">
              <a:solidFill>
                <a:srgbClr val="FF0000"/>
              </a:solidFill>
              <a:latin typeface="隶书" pitchFamily="49" charset="-122"/>
              <a:ea typeface="隶书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7235" y="2807970"/>
            <a:ext cx="8731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  <a:sym typeface="+mn-ea"/>
              </a:rPr>
              <a:t>摩擦</a:t>
            </a:r>
            <a:endParaRPr lang="zh-CN" altLang="en-US" b="1" dirty="0">
              <a:solidFill>
                <a:srgbClr val="0000CC"/>
              </a:solidFill>
              <a:latin typeface="隶书" pitchFamily="49" charset="-122"/>
              <a:ea typeface="隶书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308860" y="2807970"/>
            <a:ext cx="3056890" cy="3692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摩擦主要出现在侧向力F</a:t>
            </a:r>
            <a:r>
              <a:rPr lang="zh-CN" altLang="en-US" b="1" baseline="-250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r>
              <a:rPr lang="zh-CN" altLang="en-US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的方向。斜置状态的连杆将活塞压向气缸壁，尤其是处于中间位置时。由于活塞处于上止点区域时燃烧压力很高，因此摩擦较大。  因为到达气缸上部区域的机油较少且部分机油参与燃烧，因此这个部位的润滑较差。冷起动时沉积下来的燃油会冲掉机油油膜，尤其是在温度较低时。燃烧时产生的二氧化硫与水蒸气反应形成亚硫酸。</a:t>
            </a:r>
            <a:endParaRPr lang="zh-CN" altLang="en-US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429885" y="4946650"/>
            <a:ext cx="315849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垂直于活塞销轴线的直径随运行时间增加而变大，也就是说气缸内径变得不圆了。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气缸内径在上止点区域变大，也就是说气缸内径呈锥形。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6" grpId="0"/>
      <p:bldP spid="6" grpId="1"/>
      <p:bldP spid="7" grpId="0"/>
      <p:bldP spid="7" grpId="1"/>
      <p:bldP spid="10" grpId="0"/>
      <p:bldP spid="10" grpId="1"/>
      <p:bldP spid="12" grpId="0"/>
      <p:bldP spid="1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3699" name="矩形 413698"/>
          <p:cNvSpPr/>
          <p:nvPr/>
        </p:nvSpPr>
        <p:spPr>
          <a:xfrm>
            <a:off x="3873500" y="2273300"/>
            <a:ext cx="9144000" cy="0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3700" name="矩形 413699"/>
          <p:cNvSpPr/>
          <p:nvPr/>
        </p:nvSpPr>
        <p:spPr>
          <a:xfrm>
            <a:off x="4140200" y="1562100"/>
            <a:ext cx="9144000" cy="0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3701" name="矩形 413700"/>
          <p:cNvSpPr/>
          <p:nvPr/>
        </p:nvSpPr>
        <p:spPr>
          <a:xfrm>
            <a:off x="4406900" y="1993900"/>
            <a:ext cx="9144000" cy="0"/>
          </a:xfrm>
          <a:prstGeom prst="rect">
            <a:avLst/>
          </a:prstGeom>
          <a:noFill/>
          <a:ln w="12700">
            <a:noFill/>
          </a:ln>
        </p:spPr>
        <p:txBody>
          <a:bodyPr wrap="none" lIns="0" tIns="0" rIns="0" bIns="0" anchor="ctr">
            <a:spAutoFit/>
          </a:bodyPr>
          <a:p>
            <a:pPr algn="ctr"/>
            <a:endParaRPr lang="zh-CN" altLang="en-US" sz="2200" dirty="0">
              <a:latin typeface="BMWTypeRegular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3702" name="矩形 413701"/>
          <p:cNvSpPr/>
          <p:nvPr/>
        </p:nvSpPr>
        <p:spPr>
          <a:xfrm>
            <a:off x="4394200" y="2095500"/>
            <a:ext cx="9144000" cy="0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3703" name="矩形 413702"/>
          <p:cNvSpPr/>
          <p:nvPr/>
        </p:nvSpPr>
        <p:spPr>
          <a:xfrm>
            <a:off x="3556000" y="2070100"/>
            <a:ext cx="9144000" cy="0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3704" name="矩形 413703"/>
          <p:cNvSpPr/>
          <p:nvPr/>
        </p:nvSpPr>
        <p:spPr>
          <a:xfrm>
            <a:off x="3949700" y="1346200"/>
            <a:ext cx="9144000" cy="0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3705" name="矩形 413704"/>
          <p:cNvSpPr/>
          <p:nvPr/>
        </p:nvSpPr>
        <p:spPr>
          <a:xfrm>
            <a:off x="4686300" y="1968500"/>
            <a:ext cx="9144000" cy="0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3706" name="矩形 413705"/>
          <p:cNvSpPr/>
          <p:nvPr/>
        </p:nvSpPr>
        <p:spPr>
          <a:xfrm>
            <a:off x="6604000" y="1841500"/>
            <a:ext cx="9144000" cy="0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3708" name="矩形 413707"/>
          <p:cNvSpPr/>
          <p:nvPr/>
        </p:nvSpPr>
        <p:spPr>
          <a:xfrm>
            <a:off x="6070600" y="1257300"/>
            <a:ext cx="9144000" cy="0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3709" name="矩形 413708"/>
          <p:cNvSpPr/>
          <p:nvPr/>
        </p:nvSpPr>
        <p:spPr>
          <a:xfrm>
            <a:off x="5791200" y="901700"/>
            <a:ext cx="9144000" cy="0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3710" name="矩形 413709"/>
          <p:cNvSpPr/>
          <p:nvPr/>
        </p:nvSpPr>
        <p:spPr>
          <a:xfrm>
            <a:off x="5168900" y="1016000"/>
            <a:ext cx="9144000" cy="0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3711" name="矩形 413710"/>
          <p:cNvSpPr/>
          <p:nvPr/>
        </p:nvSpPr>
        <p:spPr>
          <a:xfrm>
            <a:off x="184785" y="1475740"/>
            <a:ext cx="4597400" cy="4185285"/>
          </a:xfrm>
          <a:prstGeom prst="rect">
            <a:avLst/>
          </a:prstGeom>
          <a:noFill/>
          <a:ln w="12700">
            <a:noFill/>
          </a:ln>
        </p:spPr>
        <p:txBody>
          <a:bodyPr wrap="square" lIns="0" tIns="0" rIns="0" bIns="0" anchor="ctr">
            <a:spAutoFit/>
          </a:bodyPr>
          <a:p>
            <a:pPr defTabSz="914400">
              <a:tabLst>
                <a:tab pos="158750" algn="l"/>
              </a:tabLst>
            </a:pPr>
            <a:r>
              <a:rPr lang="en-US" altLang="zh-CN" sz="2000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000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气缸集中布置在气缸体中。气缸体采用双壁结构，有冷却通道从其中穿过。气缸体和曲轴箱上部件通常为一个部件。这种结构形式称为气缸曲轴箱。</a:t>
            </a:r>
            <a:endParaRPr lang="zh-CN" altLang="en-US" sz="2000" b="1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vl="1" defTabSz="914400">
              <a:lnSpc>
                <a:spcPct val="95000"/>
              </a:lnSpc>
              <a:spcBef>
                <a:spcPct val="50000"/>
              </a:spcBef>
              <a:buFont typeface="Wingdings" panose="05000000000000000000" pitchFamily="2" charset="2"/>
              <a:buChar char="Ø"/>
              <a:tabLst>
                <a:tab pos="158750" algn="l"/>
              </a:tabLst>
            </a:pPr>
            <a:r>
              <a:rPr lang="zh-CN" altLang="en-US" sz="2000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气缸体的上半部有引导活塞作往复运动的圆筒，称为气缸。下半部分有供安装曲轴用的上曲轴箱。 </a:t>
            </a:r>
            <a:endParaRPr lang="zh-CN" altLang="en-US" sz="2000" b="1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vl="1" defTabSz="914400">
              <a:lnSpc>
                <a:spcPct val="95000"/>
              </a:lnSpc>
              <a:spcBef>
                <a:spcPct val="50000"/>
              </a:spcBef>
              <a:buFont typeface="Wingdings" panose="05000000000000000000" pitchFamily="2" charset="2"/>
              <a:buChar char="Ø"/>
              <a:tabLst>
                <a:tab pos="158750" algn="l"/>
              </a:tabLst>
            </a:pPr>
            <a:r>
              <a:rPr lang="zh-CN" altLang="en-US" sz="2000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有轴承孔、油道、水道。 </a:t>
            </a:r>
            <a:endParaRPr lang="zh-CN" altLang="en-US" sz="2000" b="1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vl="1" defTabSz="914400">
              <a:lnSpc>
                <a:spcPct val="95000"/>
              </a:lnSpc>
              <a:spcBef>
                <a:spcPct val="50000"/>
              </a:spcBef>
              <a:buFont typeface="Wingdings" panose="05000000000000000000" pitchFamily="2" charset="2"/>
              <a:buChar char="Ø"/>
              <a:tabLst>
                <a:tab pos="158750" algn="l"/>
              </a:tabLst>
            </a:pPr>
            <a:r>
              <a:rPr lang="zh-CN" altLang="en-US" sz="2000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气缸体的上、下表面是气缸体维修的基准。 </a:t>
            </a:r>
            <a:endParaRPr lang="zh-CN" altLang="en-US" sz="2000" b="1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vl="1" defTabSz="914400">
              <a:lnSpc>
                <a:spcPct val="95000"/>
              </a:lnSpc>
              <a:spcBef>
                <a:spcPct val="50000"/>
              </a:spcBef>
              <a:buFont typeface="Wingdings" panose="05000000000000000000" pitchFamily="2" charset="2"/>
              <a:buChar char="Ø"/>
              <a:tabLst>
                <a:tab pos="158750" algn="l"/>
              </a:tabLst>
            </a:pPr>
            <a:r>
              <a:rPr lang="zh-CN" altLang="en-US" sz="2000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前后两个平面加工，安装正时齿轮盖和飞轮壳。</a:t>
            </a:r>
            <a:endParaRPr lang="zh-CN" altLang="de-DE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13713" name="矩形 413712"/>
          <p:cNvSpPr/>
          <p:nvPr/>
        </p:nvSpPr>
        <p:spPr>
          <a:xfrm>
            <a:off x="90170" y="612775"/>
            <a:ext cx="3937000" cy="645160"/>
          </a:xfrm>
          <a:prstGeom prst="rect">
            <a:avLst/>
          </a:prstGeom>
          <a:noFill/>
          <a:ln w="12700">
            <a:noFill/>
          </a:ln>
        </p:spPr>
        <p:txBody>
          <a:bodyPr lIns="0" tIns="0" rIns="0" bIns="0"/>
          <a:lstStyle>
            <a:lvl1pPr marL="0" lvl="0" indent="0" algn="l" defTabSz="897255" rtl="0" eaLnBrk="0" fontAlgn="base" latinLnBrk="0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None/>
              <a:defRPr sz="2400" b="1" u="none" kern="1200" baseline="0">
                <a:solidFill>
                  <a:schemeClr val="tx1"/>
                </a:solidFill>
                <a:latin typeface="BMWTypeRegular" panose="020B0604020202020204" pitchFamily="34" charset="0"/>
              </a:defRPr>
            </a:lvl1pPr>
          </a:lstStyle>
          <a:p>
            <a:pPr lvl="0" defTabSz="914400"/>
            <a:r>
              <a:rPr lang="en-US" altLang="zh-CN"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1.3.3</a:t>
            </a:r>
            <a:r>
              <a:rPr lang="zh-CN" altLang="en-US"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气缸曲轴箱：结构</a:t>
            </a:r>
            <a:r>
              <a:rPr lang="zh-CN" altLang="en-US" sz="4000" b="0" dirty="0">
                <a:ea typeface="汉仪大黑简" panose="02010609000101010101" pitchFamily="49" charset="-122"/>
                <a:sym typeface="+mn-ea"/>
              </a:rPr>
              <a:t> </a:t>
            </a:r>
            <a:endParaRPr lang="zh-CN" altLang="en-US" sz="2600" b="0" dirty="0">
              <a:solidFill>
                <a:srgbClr val="FF0000"/>
              </a:solidFill>
              <a:ea typeface="汉仪大黑简" panose="0201060900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0970" y="29210"/>
            <a:ext cx="401447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lvl="0" defTabSz="914400"/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汉仪大黑简" panose="02010609000101010101" pitchFamily="49" charset="-122"/>
                <a:sym typeface="+mn-ea"/>
              </a:rPr>
              <a:t>1.3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汉仪大黑简" panose="02010609000101010101" pitchFamily="49" charset="-122"/>
                <a:sym typeface="+mn-ea"/>
              </a:rPr>
              <a:t>发动机机体和附件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汉仪大黑简" panose="02010609000101010101" pitchFamily="49" charset="-122"/>
              <a:sym typeface="+mn-ea"/>
            </a:endParaRPr>
          </a:p>
        </p:txBody>
      </p:sp>
      <p:graphicFrame>
        <p:nvGraphicFramePr>
          <p:cNvPr id="2" name="对象 1"/>
          <p:cNvGraphicFramePr/>
          <p:nvPr/>
        </p:nvGraphicFramePr>
        <p:xfrm>
          <a:off x="5061585" y="1163320"/>
          <a:ext cx="2910205" cy="2466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1" imgW="2409825" imgH="2219325" progId="Paint.Picture">
                  <p:embed/>
                </p:oleObj>
              </mc:Choice>
              <mc:Fallback>
                <p:oleObj name="" r:id="rId1" imgW="2409825" imgH="2219325" progId="Paint.Picture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61585" y="1163320"/>
                        <a:ext cx="2910205" cy="2466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/>
          <p:nvPr/>
        </p:nvGraphicFramePr>
        <p:xfrm>
          <a:off x="5267325" y="3630295"/>
          <a:ext cx="2848610" cy="2578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3" imgW="2419350" imgH="2486025" progId="Paint.Picture">
                  <p:embed/>
                </p:oleObj>
              </mc:Choice>
              <mc:Fallback>
                <p:oleObj name="" r:id="rId3" imgW="2419350" imgH="2486025" progId="Paint.Picture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267325" y="3630295"/>
                        <a:ext cx="2848610" cy="2578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3713" name="矩形 413712"/>
          <p:cNvSpPr/>
          <p:nvPr/>
        </p:nvSpPr>
        <p:spPr>
          <a:xfrm>
            <a:off x="184785" y="277495"/>
            <a:ext cx="3937000" cy="645160"/>
          </a:xfrm>
          <a:prstGeom prst="rect">
            <a:avLst/>
          </a:prstGeom>
          <a:noFill/>
          <a:ln w="12700">
            <a:noFill/>
          </a:ln>
        </p:spPr>
        <p:txBody>
          <a:bodyPr lIns="0" tIns="0" rIns="0" bIns="0"/>
          <a:lstStyle>
            <a:lvl1pPr marL="0" lvl="0" indent="0" algn="l" defTabSz="897255" rtl="0" eaLnBrk="0" fontAlgn="base" latinLnBrk="0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None/>
              <a:defRPr sz="2400" b="1" u="none" kern="1200" baseline="0">
                <a:solidFill>
                  <a:schemeClr val="tx1"/>
                </a:solidFill>
                <a:latin typeface="BMWTypeRegular" panose="020B0604020202020204" pitchFamily="34" charset="0"/>
              </a:defRPr>
            </a:lvl1pPr>
          </a:lstStyle>
          <a:p>
            <a:pPr lvl="0" defTabSz="914400"/>
            <a:r>
              <a:rPr lang="en-US" altLang="zh-CN"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1.3.3</a:t>
            </a:r>
            <a:r>
              <a:rPr lang="zh-CN" altLang="en-US"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气缸曲轴箱：结构</a:t>
            </a:r>
            <a:r>
              <a:rPr lang="zh-CN" altLang="en-US" sz="4000" b="0" dirty="0">
                <a:ea typeface="汉仪大黑简" panose="02010609000101010101" pitchFamily="49" charset="-122"/>
                <a:sym typeface="+mn-ea"/>
              </a:rPr>
              <a:t> </a:t>
            </a:r>
            <a:endParaRPr lang="zh-CN" altLang="en-US" sz="2600" b="0" dirty="0">
              <a:solidFill>
                <a:srgbClr val="FF0000"/>
              </a:solidFill>
              <a:ea typeface="汉仪大黑简" panose="0201060900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125" y="1352550"/>
            <a:ext cx="2981325" cy="3257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7430" y="1464310"/>
            <a:ext cx="2628900" cy="32670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567430" y="5022850"/>
            <a:ext cx="2540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宝马</a:t>
            </a:r>
            <a:r>
              <a:rPr lang="en-US" altLang="zh-CN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N52</a:t>
            </a:r>
            <a:r>
              <a: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发动机两件式铝镁合金复合式曲轴箱</a:t>
            </a: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62370" y="2849245"/>
            <a:ext cx="2540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底板嵌入件</a:t>
            </a: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底板</a:t>
            </a: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3699" name="矩形 413698"/>
          <p:cNvSpPr/>
          <p:nvPr/>
        </p:nvSpPr>
        <p:spPr>
          <a:xfrm>
            <a:off x="3873500" y="2273300"/>
            <a:ext cx="9144000" cy="0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3700" name="矩形 413699"/>
          <p:cNvSpPr/>
          <p:nvPr/>
        </p:nvSpPr>
        <p:spPr>
          <a:xfrm>
            <a:off x="4140200" y="1562100"/>
            <a:ext cx="9144000" cy="0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3701" name="矩形 413700"/>
          <p:cNvSpPr/>
          <p:nvPr/>
        </p:nvSpPr>
        <p:spPr>
          <a:xfrm>
            <a:off x="4406900" y="1993900"/>
            <a:ext cx="9144000" cy="0"/>
          </a:xfrm>
          <a:prstGeom prst="rect">
            <a:avLst/>
          </a:prstGeom>
          <a:noFill/>
          <a:ln w="12700">
            <a:noFill/>
          </a:ln>
        </p:spPr>
        <p:txBody>
          <a:bodyPr wrap="none" lIns="0" tIns="0" rIns="0" bIns="0" anchor="ctr">
            <a:spAutoFit/>
          </a:bodyPr>
          <a:p>
            <a:pPr algn="ctr"/>
            <a:endParaRPr lang="zh-CN" altLang="en-US" sz="2200" dirty="0">
              <a:latin typeface="BMWTypeRegular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3702" name="矩形 413701"/>
          <p:cNvSpPr/>
          <p:nvPr/>
        </p:nvSpPr>
        <p:spPr>
          <a:xfrm>
            <a:off x="4394200" y="2095500"/>
            <a:ext cx="9144000" cy="0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3703" name="矩形 413702"/>
          <p:cNvSpPr/>
          <p:nvPr/>
        </p:nvSpPr>
        <p:spPr>
          <a:xfrm>
            <a:off x="3556000" y="2070100"/>
            <a:ext cx="9144000" cy="0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3704" name="矩形 413703"/>
          <p:cNvSpPr/>
          <p:nvPr/>
        </p:nvSpPr>
        <p:spPr>
          <a:xfrm>
            <a:off x="3949700" y="1346200"/>
            <a:ext cx="9144000" cy="0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3705" name="矩形 413704"/>
          <p:cNvSpPr/>
          <p:nvPr/>
        </p:nvSpPr>
        <p:spPr>
          <a:xfrm>
            <a:off x="4686300" y="1968500"/>
            <a:ext cx="9144000" cy="0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3706" name="矩形 413705"/>
          <p:cNvSpPr/>
          <p:nvPr/>
        </p:nvSpPr>
        <p:spPr>
          <a:xfrm>
            <a:off x="6604000" y="1841500"/>
            <a:ext cx="9144000" cy="0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3708" name="矩形 413707"/>
          <p:cNvSpPr/>
          <p:nvPr/>
        </p:nvSpPr>
        <p:spPr>
          <a:xfrm>
            <a:off x="6070600" y="1257300"/>
            <a:ext cx="9144000" cy="0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3709" name="矩形 413708"/>
          <p:cNvSpPr/>
          <p:nvPr/>
        </p:nvSpPr>
        <p:spPr>
          <a:xfrm>
            <a:off x="5791200" y="901700"/>
            <a:ext cx="9144000" cy="0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3710" name="矩形 413709"/>
          <p:cNvSpPr/>
          <p:nvPr/>
        </p:nvSpPr>
        <p:spPr>
          <a:xfrm>
            <a:off x="5168900" y="1016000"/>
            <a:ext cx="9144000" cy="0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3711" name="矩形 413710"/>
          <p:cNvSpPr/>
          <p:nvPr/>
        </p:nvSpPr>
        <p:spPr>
          <a:xfrm>
            <a:off x="248920" y="2337118"/>
            <a:ext cx="4527550" cy="1943735"/>
          </a:xfrm>
          <a:prstGeom prst="rect">
            <a:avLst/>
          </a:prstGeom>
          <a:noFill/>
          <a:ln w="12700">
            <a:noFill/>
          </a:ln>
        </p:spPr>
        <p:txBody>
          <a:bodyPr wrap="square" lIns="0" tIns="0" rIns="0" bIns="0" anchor="ctr">
            <a:spAutoFit/>
          </a:bodyPr>
          <a:p>
            <a:pPr defTabSz="914400">
              <a:tabLst>
                <a:tab pos="158750" algn="l"/>
              </a:tabLst>
            </a:pPr>
            <a:r>
              <a:rPr lang="zh-CN" altLang="de-DE" sz="2200" dirty="0">
                <a:latin typeface="BMWTypeRegular" panose="020B0604020202020204" pitchFamily="34" charset="0"/>
                <a:ea typeface="汉仪大黑简" panose="02010609000101010101" pitchFamily="49" charset="-122"/>
              </a:rPr>
              <a:t>气缸执行以下任务：</a:t>
            </a:r>
            <a:endParaRPr lang="zh-CN" altLang="de-DE" sz="2200" dirty="0">
              <a:latin typeface="BMWTypeRegular" panose="020B0604020202020204" pitchFamily="34" charset="0"/>
              <a:ea typeface="汉仪大黑简" panose="02010609000101010101" pitchFamily="49" charset="-122"/>
            </a:endParaRPr>
          </a:p>
          <a:p>
            <a:pPr lvl="1" defTabSz="914400">
              <a:lnSpc>
                <a:spcPct val="95000"/>
              </a:lnSpc>
              <a:spcBef>
                <a:spcPct val="50000"/>
              </a:spcBef>
              <a:buFont typeface="Wingdings" panose="05000000000000000000" pitchFamily="2" charset="2"/>
              <a:buChar char="Ø"/>
              <a:tabLst>
                <a:tab pos="158750" algn="l"/>
              </a:tabLst>
            </a:pPr>
            <a:r>
              <a:rPr lang="zh-CN" altLang="de-DE" sz="1800" dirty="0">
                <a:latin typeface="汉仪大黑简" panose="02010609000101010101" pitchFamily="49" charset="-122"/>
                <a:ea typeface="汉仪大黑简" panose="02010609000101010101" pitchFamily="49" charset="-122"/>
              </a:rPr>
              <a:t>与气缸盖一起组成燃烧室</a:t>
            </a:r>
            <a:endParaRPr lang="zh-CN" altLang="de-DE" sz="1800" dirty="0">
              <a:latin typeface="汉仪大黑简" panose="02010609000101010101" pitchFamily="49" charset="-122"/>
              <a:ea typeface="汉仪大黑简" panose="02010609000101010101" pitchFamily="49" charset="-122"/>
            </a:endParaRPr>
          </a:p>
          <a:p>
            <a:pPr lvl="1" defTabSz="914400">
              <a:lnSpc>
                <a:spcPct val="95000"/>
              </a:lnSpc>
              <a:spcBef>
                <a:spcPct val="50000"/>
              </a:spcBef>
              <a:buFont typeface="Wingdings" panose="05000000000000000000" pitchFamily="2" charset="2"/>
              <a:buChar char="Ø"/>
              <a:tabLst>
                <a:tab pos="158750" algn="l"/>
              </a:tabLst>
            </a:pPr>
            <a:r>
              <a:rPr lang="zh-CN" altLang="de-DE" sz="1800" dirty="0">
                <a:latin typeface="汉仪大黑简" panose="02010609000101010101" pitchFamily="49" charset="-122"/>
                <a:ea typeface="汉仪大黑简" panose="02010609000101010101" pitchFamily="49" charset="-122"/>
              </a:rPr>
              <a:t>承受燃烧压力</a:t>
            </a:r>
            <a:endParaRPr lang="zh-CN" altLang="de-DE" sz="1800" dirty="0">
              <a:latin typeface="汉仪大黑简" panose="02010609000101010101" pitchFamily="49" charset="-122"/>
              <a:ea typeface="汉仪大黑简" panose="02010609000101010101" pitchFamily="49" charset="-122"/>
            </a:endParaRPr>
          </a:p>
          <a:p>
            <a:pPr lvl="1" defTabSz="914400">
              <a:lnSpc>
                <a:spcPct val="95000"/>
              </a:lnSpc>
              <a:spcBef>
                <a:spcPct val="50000"/>
              </a:spcBef>
              <a:buFont typeface="Wingdings" panose="05000000000000000000" pitchFamily="2" charset="2"/>
              <a:buChar char="Ø"/>
              <a:tabLst>
                <a:tab pos="158750" algn="l"/>
              </a:tabLst>
            </a:pPr>
            <a:r>
              <a:rPr lang="zh-CN" altLang="de-DE" sz="1800" dirty="0">
                <a:latin typeface="汉仪大黑简" panose="02010609000101010101" pitchFamily="49" charset="-122"/>
                <a:ea typeface="汉仪大黑简" panose="02010609000101010101" pitchFamily="49" charset="-122"/>
              </a:rPr>
              <a:t>为活塞导向</a:t>
            </a:r>
            <a:endParaRPr lang="zh-CN" altLang="de-DE" sz="1800" dirty="0">
              <a:latin typeface="汉仪大黑简" panose="02010609000101010101" pitchFamily="49" charset="-122"/>
              <a:ea typeface="汉仪大黑简" panose="02010609000101010101" pitchFamily="49" charset="-122"/>
            </a:endParaRPr>
          </a:p>
          <a:p>
            <a:pPr lvl="1" defTabSz="914400">
              <a:lnSpc>
                <a:spcPct val="95000"/>
              </a:lnSpc>
              <a:spcBef>
                <a:spcPct val="50000"/>
              </a:spcBef>
              <a:buFont typeface="Wingdings" panose="05000000000000000000" pitchFamily="2" charset="2"/>
              <a:buChar char="Ø"/>
              <a:tabLst>
                <a:tab pos="158750" algn="l"/>
              </a:tabLst>
            </a:pPr>
            <a:r>
              <a:rPr lang="zh-CN" altLang="de-DE" sz="1800" dirty="0">
                <a:latin typeface="汉仪大黑简" panose="02010609000101010101" pitchFamily="49" charset="-122"/>
                <a:ea typeface="汉仪大黑简" panose="02010609000101010101" pitchFamily="49" charset="-122"/>
              </a:rPr>
              <a:t>用于传导燃烧热量</a:t>
            </a:r>
            <a:endParaRPr lang="zh-CN" altLang="de-DE" sz="1800" dirty="0">
              <a:latin typeface="汉仪大黑简" panose="02010609000101010101" pitchFamily="49" charset="-122"/>
              <a:ea typeface="汉仪大黑简" panose="02010609000101010101" pitchFamily="49" charset="-122"/>
            </a:endParaRPr>
          </a:p>
        </p:txBody>
      </p:sp>
      <p:sp>
        <p:nvSpPr>
          <p:cNvPr id="413713" name="矩形 413712"/>
          <p:cNvSpPr/>
          <p:nvPr/>
        </p:nvSpPr>
        <p:spPr>
          <a:xfrm>
            <a:off x="90170" y="612775"/>
            <a:ext cx="3937000" cy="645160"/>
          </a:xfrm>
          <a:prstGeom prst="rect">
            <a:avLst/>
          </a:prstGeom>
          <a:noFill/>
          <a:ln w="12700">
            <a:noFill/>
          </a:ln>
        </p:spPr>
        <p:txBody>
          <a:bodyPr lIns="0" tIns="0" rIns="0" bIns="0"/>
          <a:lstStyle>
            <a:lvl1pPr marL="0" lvl="0" indent="0" algn="l" defTabSz="897255" rtl="0" eaLnBrk="0" fontAlgn="base" latinLnBrk="0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None/>
              <a:defRPr sz="2400" b="1" u="none" kern="1200" baseline="0">
                <a:solidFill>
                  <a:schemeClr val="tx1"/>
                </a:solidFill>
                <a:latin typeface="BMWTypeRegular" panose="020B0604020202020204" pitchFamily="34" charset="0"/>
              </a:defRPr>
            </a:lvl1pPr>
          </a:lstStyle>
          <a:p>
            <a:pPr lvl="0" defTabSz="914400"/>
            <a:r>
              <a:rPr lang="en-US" altLang="zh-CN"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1.3.3</a:t>
            </a:r>
            <a:r>
              <a:rPr lang="zh-CN" altLang="en-US"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气缸曲轴箱：气缸</a:t>
            </a:r>
            <a:r>
              <a:rPr lang="zh-CN" altLang="en-US" sz="4000" b="0" dirty="0">
                <a:ea typeface="汉仪大黑简" panose="02010609000101010101" pitchFamily="49" charset="-122"/>
                <a:sym typeface="+mn-ea"/>
              </a:rPr>
              <a:t> </a:t>
            </a:r>
            <a:endParaRPr lang="zh-CN" altLang="en-US" sz="2600" b="0" dirty="0">
              <a:solidFill>
                <a:srgbClr val="FF0000"/>
              </a:solidFill>
              <a:ea typeface="汉仪大黑简" panose="02010609000101010101" pitchFamily="49" charset="-122"/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4324350" y="29210"/>
          <a:ext cx="4194175" cy="32600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4191000" imgH="3257550" progId="Paint.Picture">
                  <p:embed/>
                </p:oleObj>
              </mc:Choice>
              <mc:Fallback>
                <p:oleObj name="" r:id="rId1" imgW="4191000" imgH="3257550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324350" y="29210"/>
                        <a:ext cx="4194175" cy="32600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40970" y="29210"/>
            <a:ext cx="401447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lvl="0" defTabSz="914400"/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汉仪大黑简" panose="02010609000101010101" pitchFamily="49" charset="-122"/>
                <a:sym typeface="+mn-ea"/>
              </a:rPr>
              <a:t>1.3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汉仪大黑简" panose="02010609000101010101" pitchFamily="49" charset="-122"/>
                <a:sym typeface="+mn-ea"/>
              </a:rPr>
              <a:t>发动机机体和附件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汉仪大黑简" panose="02010609000101010101" pitchFamily="49" charset="-122"/>
              <a:sym typeface="+mn-ea"/>
            </a:endParaRPr>
          </a:p>
        </p:txBody>
      </p:sp>
      <p:pic>
        <p:nvPicPr>
          <p:cNvPr id="22530" name="Picture 6"/>
          <p:cNvPicPr>
            <a:picLocks noChangeAspect="1"/>
          </p:cNvPicPr>
          <p:nvPr/>
        </p:nvPicPr>
        <p:blipFill>
          <a:blip r:embed="rId3"/>
          <a:srcRect t="6117" b="5193"/>
          <a:stretch>
            <a:fillRect/>
          </a:stretch>
        </p:blipFill>
        <p:spPr>
          <a:xfrm>
            <a:off x="4406900" y="3358515"/>
            <a:ext cx="4142740" cy="29946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2" name="对象 11"/>
          <p:cNvGraphicFramePr/>
          <p:nvPr/>
        </p:nvGraphicFramePr>
        <p:xfrm>
          <a:off x="354330" y="1257935"/>
          <a:ext cx="3801745" cy="25133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1" imgW="5324475" imgH="4200525" progId="Paint.Picture">
                  <p:embed/>
                </p:oleObj>
              </mc:Choice>
              <mc:Fallback>
                <p:oleObj name="" r:id="rId1" imgW="5324475" imgH="4200525" progId="Paint.Picture">
                  <p:embed/>
                  <p:pic>
                    <p:nvPicPr>
                      <p:cNvPr id="0" name="图片 1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54330" y="1257935"/>
                        <a:ext cx="3801745" cy="25133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/>
          <p:nvPr/>
        </p:nvGraphicFramePr>
        <p:xfrm>
          <a:off x="4300855" y="3899535"/>
          <a:ext cx="4637405" cy="28206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3" imgW="4067175" imgH="1990725" progId="Paint.Picture">
                  <p:embed/>
                </p:oleObj>
              </mc:Choice>
              <mc:Fallback>
                <p:oleObj name="" r:id="rId3" imgW="4067175" imgH="1990725" progId="Paint.Picture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00855" y="3899535"/>
                        <a:ext cx="4637405" cy="28206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30725" y="727075"/>
            <a:ext cx="3676650" cy="31724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40970" y="29210"/>
            <a:ext cx="401447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lvl="0" defTabSz="914400"/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汉仪大黑简" panose="02010609000101010101" pitchFamily="49" charset="-122"/>
                <a:sym typeface="+mn-ea"/>
              </a:rPr>
              <a:t>1.3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汉仪大黑简" panose="02010609000101010101" pitchFamily="49" charset="-122"/>
                <a:sym typeface="+mn-ea"/>
              </a:rPr>
              <a:t>发动机机体和附件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汉仪大黑简" panose="02010609000101010101" pitchFamily="49" charset="-122"/>
              <a:sym typeface="+mn-ea"/>
            </a:endParaRPr>
          </a:p>
        </p:txBody>
      </p:sp>
      <p:sp>
        <p:nvSpPr>
          <p:cNvPr id="413713" name="矩形 413712"/>
          <p:cNvSpPr/>
          <p:nvPr/>
        </p:nvSpPr>
        <p:spPr>
          <a:xfrm>
            <a:off x="90170" y="612775"/>
            <a:ext cx="3937000" cy="645160"/>
          </a:xfrm>
          <a:prstGeom prst="rect">
            <a:avLst/>
          </a:prstGeom>
          <a:noFill/>
          <a:ln w="12700">
            <a:noFill/>
          </a:ln>
        </p:spPr>
        <p:txBody>
          <a:bodyPr lIns="0" tIns="0" rIns="0" bIns="0"/>
          <a:lstStyle>
            <a:lvl1pPr marL="0" lvl="0" indent="0" algn="l" defTabSz="897255" rtl="0" eaLnBrk="0" fontAlgn="base" latinLnBrk="0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None/>
              <a:defRPr sz="2400" b="1" u="none" kern="1200" baseline="0">
                <a:solidFill>
                  <a:schemeClr val="tx1"/>
                </a:solidFill>
                <a:latin typeface="BMWTypeRegular" panose="020B0604020202020204" pitchFamily="34" charset="0"/>
              </a:defRPr>
            </a:lvl1pPr>
          </a:lstStyle>
          <a:p>
            <a:pPr lvl="0" defTabSz="914400"/>
            <a:r>
              <a:rPr lang="en-US" altLang="zh-CN"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1.3.3</a:t>
            </a:r>
            <a:r>
              <a:rPr lang="zh-CN" altLang="en-US"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气缸曲轴箱：材料</a:t>
            </a:r>
            <a:r>
              <a:rPr lang="zh-CN" altLang="en-US" sz="4000" b="0" dirty="0">
                <a:ea typeface="汉仪大黑简" panose="02010609000101010101" pitchFamily="49" charset="-122"/>
                <a:sym typeface="+mn-ea"/>
              </a:rPr>
              <a:t> </a:t>
            </a:r>
            <a:endParaRPr lang="zh-CN" altLang="en-US" sz="2600" b="0" dirty="0">
              <a:solidFill>
                <a:srgbClr val="FF0000"/>
              </a:solidFill>
              <a:ea typeface="汉仪大黑简" panose="0201060900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05400" y="2122805"/>
            <a:ext cx="2527935" cy="645160"/>
          </a:xfrm>
          <a:prstGeom prst="rect">
            <a:avLst/>
          </a:prstGeom>
          <a:noFill/>
          <a:ln w="12700">
            <a:noFill/>
          </a:ln>
        </p:spPr>
        <p:txBody>
          <a:bodyPr lIns="0" tIns="0" rIns="0" bIns="0"/>
          <a:lstStyle>
            <a:lvl1pPr marL="0" lvl="0" indent="0" algn="l" defTabSz="897255" rtl="0" eaLnBrk="0" fontAlgn="base" latinLnBrk="0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None/>
              <a:defRPr sz="2400" b="1" u="none" kern="1200" baseline="0">
                <a:solidFill>
                  <a:schemeClr val="tx1"/>
                </a:solidFill>
                <a:latin typeface="BMWTypeRegular" panose="020B0604020202020204" pitchFamily="34" charset="0"/>
              </a:defRPr>
            </a:lvl1pPr>
          </a:lstStyle>
          <a:p>
            <a:pPr lvl="0" defTabSz="914400"/>
            <a:r>
              <a:rPr lang="zh-CN" altLang="en-US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灰铸铁气缸</a:t>
            </a:r>
            <a:r>
              <a:rPr lang="zh-CN" altLang="en-US" sz="4000" b="0" dirty="0">
                <a:solidFill>
                  <a:srgbClr val="C00000"/>
                </a:solidFill>
                <a:ea typeface="汉仪大黑简" panose="02010609000101010101" pitchFamily="49" charset="-122"/>
                <a:sym typeface="+mn-ea"/>
              </a:rPr>
              <a:t> </a:t>
            </a:r>
            <a:endParaRPr lang="zh-CN" altLang="en-US" sz="4000" b="0" dirty="0">
              <a:solidFill>
                <a:srgbClr val="C00000"/>
              </a:solidFill>
              <a:ea typeface="汉仪大黑简" panose="02010609000101010101" pitchFamily="49" charset="-122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80685" y="4802505"/>
            <a:ext cx="2962275" cy="636905"/>
          </a:xfrm>
          <a:prstGeom prst="rect">
            <a:avLst/>
          </a:prstGeom>
          <a:noFill/>
          <a:ln w="12700">
            <a:noFill/>
          </a:ln>
        </p:spPr>
        <p:txBody>
          <a:bodyPr lIns="0" tIns="0" rIns="0" bIns="0"/>
          <a:lstStyle>
            <a:lvl1pPr marL="0" lvl="0" indent="0" algn="l" defTabSz="897255" rtl="0" eaLnBrk="0" fontAlgn="base" latinLnBrk="0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None/>
              <a:defRPr sz="2400" b="1" u="none" kern="1200" baseline="0">
                <a:solidFill>
                  <a:schemeClr val="tx1"/>
                </a:solidFill>
                <a:latin typeface="BMWTypeRegular" panose="020B0604020202020204" pitchFamily="34" charset="0"/>
              </a:defRPr>
            </a:lvl1pPr>
          </a:lstStyle>
          <a:p>
            <a:pPr lvl="0" defTabSz="914400"/>
            <a:r>
              <a:rPr lang="zh-CN" altLang="en-US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铝制气缸体采用开放式水道设计，并带有灰铸铁气缸套</a:t>
            </a:r>
            <a:r>
              <a:rPr lang="zh-CN" altLang="en-US" sz="1800" b="0" dirty="0">
                <a:solidFill>
                  <a:srgbClr val="C00000"/>
                </a:solidFill>
                <a:ea typeface="汉仪大黑简" panose="02010609000101010101" pitchFamily="49" charset="-122"/>
                <a:sym typeface="+mn-ea"/>
              </a:rPr>
              <a:t> </a:t>
            </a:r>
            <a:endParaRPr lang="zh-CN" altLang="en-US" sz="1800" b="0" dirty="0">
              <a:solidFill>
                <a:srgbClr val="C00000"/>
              </a:solidFill>
              <a:ea typeface="汉仪大黑简" panose="02010609000101010101" pitchFamily="49" charset="-122"/>
              <a:sym typeface="+mn-ea"/>
            </a:endParaRPr>
          </a:p>
        </p:txBody>
      </p:sp>
      <p:sp>
        <p:nvSpPr>
          <p:cNvPr id="354369" name="文本框 354368"/>
          <p:cNvSpPr txBox="1"/>
          <p:nvPr/>
        </p:nvSpPr>
        <p:spPr>
          <a:xfrm>
            <a:off x="616585" y="1499870"/>
            <a:ext cx="3062605" cy="29210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p>
            <a:pPr eaLnBrk="1" hangingPunct="1">
              <a:lnSpc>
                <a:spcPct val="95000"/>
              </a:lnSpc>
            </a:pPr>
            <a:r>
              <a:rPr lang="zh-CN" altLang="de-DE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MWTypeRegular" panose="020B0604020202020204" pitchFamily="34" charset="0"/>
                <a:ea typeface="汉仪大黑简" panose="02010609000101010101" pitchFamily="49" charset="-122"/>
              </a:rPr>
              <a:t>曲轴箱的内部部铝硅合金</a:t>
            </a:r>
            <a:endParaRPr lang="de-DE" altLang="zh-CN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MWTypeRegular" panose="020B0604020202020204" pitchFamily="34" charset="0"/>
              <a:ea typeface="汉仪大黑简" panose="02010609000101010101" pitchFamily="49" charset="-122"/>
            </a:endParaRPr>
          </a:p>
        </p:txBody>
      </p:sp>
      <p:sp>
        <p:nvSpPr>
          <p:cNvPr id="354368" name="文本框 354367"/>
          <p:cNvSpPr txBox="1"/>
          <p:nvPr/>
        </p:nvSpPr>
        <p:spPr>
          <a:xfrm>
            <a:off x="564515" y="2990215"/>
            <a:ext cx="3114675" cy="29210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p>
            <a:pPr eaLnBrk="1" hangingPunct="1">
              <a:lnSpc>
                <a:spcPct val="95000"/>
              </a:lnSpc>
            </a:pPr>
            <a:r>
              <a:rPr lang="zh-CN" altLang="de-DE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MWTypeRegular" panose="020B0604020202020204" pitchFamily="34" charset="0"/>
                <a:ea typeface="汉仪大黑简" panose="02010609000101010101" pitchFamily="49" charset="-122"/>
              </a:rPr>
              <a:t>曲轴箱的外部部件镁铝合金</a:t>
            </a:r>
            <a:r>
              <a:rPr lang="zh-CN" altLang="de-DE" sz="2000" dirty="0">
                <a:solidFill>
                  <a:srgbClr val="000000"/>
                </a:solidFill>
                <a:latin typeface="BMWTypeRegular" panose="020B0604020202020204" pitchFamily="34" charset="0"/>
                <a:ea typeface="汉仪大黑简" panose="02010609000101010101" pitchFamily="49" charset="-122"/>
              </a:rPr>
              <a:t> </a:t>
            </a:r>
            <a:endParaRPr lang="de-DE" altLang="zh-CN" sz="2000" dirty="0">
              <a:solidFill>
                <a:srgbClr val="000000"/>
              </a:solidFill>
              <a:latin typeface="BMWTypeRegular" panose="020B0604020202020204" pitchFamily="34" charset="0"/>
              <a:ea typeface="汉仪大黑简" panose="02010609000101010101" pitchFamily="49" charset="-122"/>
            </a:endParaRPr>
          </a:p>
        </p:txBody>
      </p:sp>
      <p:pic>
        <p:nvPicPr>
          <p:cNvPr id="355339" name="图片 35533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4965" y="3770630"/>
            <a:ext cx="3801110" cy="28219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5361" name="矩形 355360"/>
          <p:cNvSpPr/>
          <p:nvPr/>
        </p:nvSpPr>
        <p:spPr>
          <a:xfrm>
            <a:off x="1542098" y="4802664"/>
            <a:ext cx="685800" cy="27686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>
            <a:spAutoFit/>
          </a:bodyPr>
          <a:p>
            <a:pPr eaLnBrk="1" hangingPunct="1"/>
            <a:r>
              <a:rPr lang="zh-CN" alt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钢嵌件</a:t>
            </a:r>
            <a:r>
              <a:rPr lang="zh-CN" altLang="de-DE" dirty="0">
                <a:latin typeface="BMWTypeRegular" panose="020B0604020202020204" pitchFamily="34" charset="0"/>
                <a:ea typeface="汉仪大黑简" panose="02010609000101010101" pitchFamily="49" charset="-122"/>
              </a:rPr>
              <a:t> </a:t>
            </a:r>
            <a:endParaRPr lang="zh-CN" altLang="de-DE" dirty="0">
              <a:latin typeface="BMWTypeRegular" panose="020B0604020202020204" pitchFamily="34" charset="0"/>
              <a:ea typeface="汉仪大黑简" panose="0201060900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54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54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54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54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5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1" grpId="0"/>
      <p:bldP spid="11" grpId="1"/>
      <p:bldP spid="354369" grpId="0"/>
      <p:bldP spid="354369" grpId="1"/>
      <p:bldP spid="354368" grpId="0"/>
      <p:bldP spid="354368" grpId="1"/>
      <p:bldP spid="35536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4311" name="矩形 354310"/>
          <p:cNvSpPr/>
          <p:nvPr/>
        </p:nvSpPr>
        <p:spPr>
          <a:xfrm>
            <a:off x="0" y="61753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54314" name="矩形 354313"/>
          <p:cNvSpPr/>
          <p:nvPr/>
        </p:nvSpPr>
        <p:spPr>
          <a:xfrm>
            <a:off x="0" y="61753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54317" name="矩形 354316"/>
          <p:cNvSpPr/>
          <p:nvPr/>
        </p:nvSpPr>
        <p:spPr>
          <a:xfrm>
            <a:off x="0" y="61753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54320" name="矩形 354319"/>
          <p:cNvSpPr/>
          <p:nvPr/>
        </p:nvSpPr>
        <p:spPr>
          <a:xfrm>
            <a:off x="0" y="61753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54321" name="矩形 354320"/>
          <p:cNvSpPr/>
          <p:nvPr/>
        </p:nvSpPr>
        <p:spPr>
          <a:xfrm>
            <a:off x="0" y="61753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54322" name="矩形 354321"/>
          <p:cNvSpPr/>
          <p:nvPr/>
        </p:nvSpPr>
        <p:spPr>
          <a:xfrm>
            <a:off x="0" y="61753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1025" name="audio01" descr="clipboard/media/image3.emf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617538"/>
            <a:ext cx="9525" cy="9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" name="audio02" descr="clipboard/media/image3.emf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617538"/>
            <a:ext cx="9525" cy="9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audio03" descr="clipboard/media/image3.emf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617538"/>
            <a:ext cx="9525" cy="9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40970" y="29210"/>
            <a:ext cx="401447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lvl="0" defTabSz="914400"/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汉仪大黑简" panose="02010609000101010101" pitchFamily="49" charset="-122"/>
                <a:sym typeface="+mn-ea"/>
              </a:rPr>
              <a:t>1.3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汉仪大黑简" panose="02010609000101010101" pitchFamily="49" charset="-122"/>
                <a:sym typeface="+mn-ea"/>
              </a:rPr>
              <a:t>发动机机体和附件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汉仪大黑简" panose="02010609000101010101" pitchFamily="49" charset="-122"/>
              <a:sym typeface="+mn-ea"/>
            </a:endParaRPr>
          </a:p>
        </p:txBody>
      </p:sp>
      <p:sp>
        <p:nvSpPr>
          <p:cNvPr id="413713" name="矩形 413712"/>
          <p:cNvSpPr/>
          <p:nvPr/>
        </p:nvSpPr>
        <p:spPr>
          <a:xfrm>
            <a:off x="90170" y="612775"/>
            <a:ext cx="5379720" cy="645160"/>
          </a:xfrm>
          <a:prstGeom prst="rect">
            <a:avLst/>
          </a:prstGeom>
          <a:noFill/>
          <a:ln w="12700">
            <a:noFill/>
          </a:ln>
        </p:spPr>
        <p:txBody>
          <a:bodyPr lIns="0" tIns="0" rIns="0" bIns="0"/>
          <a:lstStyle>
            <a:lvl1pPr marL="0" lvl="0" indent="0" algn="l" defTabSz="897255" rtl="0" eaLnBrk="0" fontAlgn="base" latinLnBrk="0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None/>
              <a:defRPr sz="2400" b="1" u="none" kern="1200" baseline="0">
                <a:solidFill>
                  <a:schemeClr val="tx1"/>
                </a:solidFill>
                <a:latin typeface="BMWTypeRegular" panose="020B0604020202020204" pitchFamily="34" charset="0"/>
              </a:defRPr>
            </a:lvl1pPr>
          </a:lstStyle>
          <a:p>
            <a:pPr lvl="0" defTabSz="914400"/>
            <a:r>
              <a:rPr lang="en-US" altLang="zh-CN"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1.3.3</a:t>
            </a:r>
            <a:r>
              <a:rPr lang="zh-CN" altLang="en-US"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气缸曲轴箱：气缸结构形式</a:t>
            </a:r>
            <a:r>
              <a:rPr lang="zh-CN" altLang="en-US" sz="4000" b="0" dirty="0">
                <a:ea typeface="汉仪大黑简" panose="02010609000101010101" pitchFamily="49" charset="-122"/>
                <a:sym typeface="+mn-ea"/>
              </a:rPr>
              <a:t> </a:t>
            </a:r>
            <a:endParaRPr lang="zh-CN" altLang="en-US" sz="2600" b="0" dirty="0">
              <a:solidFill>
                <a:srgbClr val="FF0000"/>
              </a:solidFill>
              <a:ea typeface="汉仪大黑简" panose="02010609000101010101" pitchFamily="49" charset="-122"/>
            </a:endParaRPr>
          </a:p>
        </p:txBody>
      </p:sp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>
          <a:xfrm>
            <a:off x="140970" y="1257935"/>
            <a:ext cx="2702560" cy="504825"/>
          </a:xfrm>
        </p:spPr>
        <p:txBody>
          <a:bodyPr vert="horz" wrap="square" lIns="91440" tIns="45720" rIns="91440" bIns="45720" numCol="1" rtlCol="0" anchor="ctr" anchorCtr="0" compatLnSpc="1">
            <a:normAutofit fontScale="90000"/>
          </a:bodyPr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j-cs"/>
              </a:rPr>
              <a:t>按气缸的布置分类</a:t>
            </a:r>
            <a:endParaRPr kumimoji="0" lang="zh-CN" altLang="en-US" sz="2665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隶书" pitchFamily="49" charset="-122"/>
              <a:ea typeface="隶书" pitchFamily="49" charset="-122"/>
              <a:cs typeface="+mj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0970" y="1883410"/>
            <a:ext cx="229108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带有一体式气缸孔</a:t>
            </a:r>
            <a:endParaRPr lang="zh-CN" altLang="en-US" sz="20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70" y="2394585"/>
            <a:ext cx="2152650" cy="26003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0170" y="5086350"/>
            <a:ext cx="234632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气缸孔在气缸体中加工出来。气缸体浇铸成一体。采用带片状石墨的铸铁或合金铸铁作为气缸体材料。</a:t>
            </a: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41675" y="1883410"/>
            <a:ext cx="204978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带有湿式气缸套</a:t>
            </a:r>
            <a:endParaRPr lang="zh-CN" altLang="en-US" sz="20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8265" y="2293620"/>
            <a:ext cx="2662555" cy="280225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432050" y="4809490"/>
            <a:ext cx="3246120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 </a:t>
            </a:r>
            <a:r>
              <a:rPr lang="zh-CN" altLang="en-US" sz="1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气缸套嵌入气缸体内。冷却液直接接触气缸套并从其周围流过。气缸套端部带有凸缘。上端由气缸盖密封垫密封。下端通过密封环将水套与曲轴箱隔开。气缸套采用高级离心铸造工艺制成。</a:t>
            </a:r>
            <a:endParaRPr lang="zh-CN" altLang="en-US" sz="1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26860" y="1762760"/>
            <a:ext cx="19907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带有干式气缸套</a:t>
            </a:r>
            <a:endParaRPr lang="zh-CN" altLang="en-US" sz="20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1120" y="2282190"/>
            <a:ext cx="2273935" cy="27749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073775" y="4947920"/>
            <a:ext cx="271145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气缸套压人气缸孔中。冷却液不直接接触气缸套。气缸套壁厚为1-2mm。气缸套嵌入轻金属合金气缸和铸铁气缸中，多次镗缸后会造成气缸壁厚不足</a:t>
            </a:r>
            <a:endParaRPr lang="zh-CN" altLang="en-US" sz="1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0628" name="Picture 36" descr="parts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9910" y="3355340"/>
            <a:ext cx="6057900" cy="3082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4311" name="矩形 354310"/>
          <p:cNvSpPr/>
          <p:nvPr/>
        </p:nvSpPr>
        <p:spPr>
          <a:xfrm>
            <a:off x="0" y="61753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54314" name="矩形 354313"/>
          <p:cNvSpPr/>
          <p:nvPr/>
        </p:nvSpPr>
        <p:spPr>
          <a:xfrm>
            <a:off x="0" y="61753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54317" name="矩形 354316"/>
          <p:cNvSpPr/>
          <p:nvPr/>
        </p:nvSpPr>
        <p:spPr>
          <a:xfrm>
            <a:off x="0" y="61753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54320" name="矩形 354319"/>
          <p:cNvSpPr/>
          <p:nvPr/>
        </p:nvSpPr>
        <p:spPr>
          <a:xfrm>
            <a:off x="0" y="61753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54321" name="矩形 354320"/>
          <p:cNvSpPr/>
          <p:nvPr/>
        </p:nvSpPr>
        <p:spPr>
          <a:xfrm>
            <a:off x="0" y="61753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54322" name="矩形 354321"/>
          <p:cNvSpPr/>
          <p:nvPr/>
        </p:nvSpPr>
        <p:spPr>
          <a:xfrm>
            <a:off x="0" y="61753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1025" name="audio01" descr="clipboard/media/image3.emf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617538"/>
            <a:ext cx="9525" cy="9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" name="audio02" descr="clipboard/media/image3.emf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617538"/>
            <a:ext cx="9525" cy="9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audio03" descr="clipboard/media/image3.emf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617538"/>
            <a:ext cx="9525" cy="9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40970" y="29210"/>
            <a:ext cx="401447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lvl="0" defTabSz="914400"/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汉仪大黑简" panose="02010609000101010101" pitchFamily="49" charset="-122"/>
                <a:sym typeface="+mn-ea"/>
              </a:rPr>
              <a:t>1.3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汉仪大黑简" panose="02010609000101010101" pitchFamily="49" charset="-122"/>
                <a:sym typeface="+mn-ea"/>
              </a:rPr>
              <a:t>发动机机体和附件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汉仪大黑简" panose="02010609000101010101" pitchFamily="49" charset="-122"/>
              <a:sym typeface="+mn-ea"/>
            </a:endParaRPr>
          </a:p>
        </p:txBody>
      </p:sp>
      <p:sp>
        <p:nvSpPr>
          <p:cNvPr id="413713" name="矩形 413712"/>
          <p:cNvSpPr/>
          <p:nvPr/>
        </p:nvSpPr>
        <p:spPr>
          <a:xfrm>
            <a:off x="90170" y="612775"/>
            <a:ext cx="5379720" cy="645160"/>
          </a:xfrm>
          <a:prstGeom prst="rect">
            <a:avLst/>
          </a:prstGeom>
          <a:noFill/>
          <a:ln w="12700">
            <a:noFill/>
          </a:ln>
        </p:spPr>
        <p:txBody>
          <a:bodyPr lIns="0" tIns="0" rIns="0" bIns="0"/>
          <a:lstStyle>
            <a:lvl1pPr marL="0" lvl="0" indent="0" algn="l" defTabSz="897255" rtl="0" eaLnBrk="0" fontAlgn="base" latinLnBrk="0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None/>
              <a:defRPr sz="2400" b="1" u="none" kern="1200" baseline="0">
                <a:solidFill>
                  <a:schemeClr val="tx1"/>
                </a:solidFill>
                <a:latin typeface="BMWTypeRegular" panose="020B0604020202020204" pitchFamily="34" charset="0"/>
              </a:defRPr>
            </a:lvl1pPr>
          </a:lstStyle>
          <a:p>
            <a:pPr lvl="0" defTabSz="914400"/>
            <a:r>
              <a:rPr lang="en-US" altLang="zh-CN"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1.3.3</a:t>
            </a:r>
            <a:r>
              <a:rPr lang="zh-CN" altLang="en-US"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气缸曲轴箱：气缸结构形式</a:t>
            </a:r>
            <a:r>
              <a:rPr lang="zh-CN" altLang="en-US" sz="4000" b="0" dirty="0">
                <a:ea typeface="汉仪大黑简" panose="02010609000101010101" pitchFamily="49" charset="-122"/>
                <a:sym typeface="+mn-ea"/>
              </a:rPr>
              <a:t> </a:t>
            </a:r>
            <a:endParaRPr lang="zh-CN" altLang="en-US" sz="2600" b="0" dirty="0">
              <a:solidFill>
                <a:srgbClr val="FF0000"/>
              </a:solidFill>
              <a:ea typeface="汉仪大黑简" panose="0201060900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025" y="3355340"/>
            <a:ext cx="7084060" cy="3160395"/>
          </a:xfrm>
          <a:prstGeom prst="rect">
            <a:avLst/>
          </a:prstGeom>
        </p:spPr>
      </p:pic>
      <p:sp>
        <p:nvSpPr>
          <p:cNvPr id="413711" name="矩形 413710"/>
          <p:cNvSpPr/>
          <p:nvPr/>
        </p:nvSpPr>
        <p:spPr>
          <a:xfrm>
            <a:off x="124460" y="1416050"/>
            <a:ext cx="8895080" cy="1200150"/>
          </a:xfrm>
          <a:prstGeom prst="rect">
            <a:avLst/>
          </a:prstGeom>
          <a:noFill/>
          <a:ln w="12700">
            <a:noFill/>
          </a:ln>
        </p:spPr>
        <p:txBody>
          <a:bodyPr wrap="square" lIns="0" tIns="0" rIns="0" bIns="0" anchor="ctr">
            <a:spAutoFit/>
          </a:bodyPr>
          <a:p>
            <a:pPr defTabSz="914400">
              <a:tabLst>
                <a:tab pos="158750" algn="l"/>
              </a:tabLst>
            </a:pPr>
            <a:r>
              <a:rPr lang="zh-CN" altLang="en-US" sz="2000" b="1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j-cs"/>
                <a:sym typeface="+mn-ea"/>
              </a:rPr>
              <a:t>气缸套：</a:t>
            </a:r>
            <a:r>
              <a:rPr lang="zh-CN" altLang="en-US" sz="2000" b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  <a:sym typeface="+mn-ea"/>
              </a:rPr>
              <a:t>单独铸造、具有很好的耐磨性，可以延长发动机使用寿命 。</a:t>
            </a:r>
            <a:endParaRPr lang="zh-CN" altLang="de-DE" sz="2000" dirty="0">
              <a:latin typeface="BMWTypeRegular" panose="020B0604020202020204" pitchFamily="34" charset="0"/>
              <a:ea typeface="汉仪大黑简" panose="02010609000101010101" pitchFamily="49" charset="-122"/>
            </a:endParaRPr>
          </a:p>
          <a:p>
            <a:pPr lvl="1" defTabSz="914400">
              <a:lnSpc>
                <a:spcPct val="95000"/>
              </a:lnSpc>
              <a:spcBef>
                <a:spcPct val="50000"/>
              </a:spcBef>
              <a:buFont typeface="Wingdings" panose="05000000000000000000" pitchFamily="2" charset="2"/>
              <a:buChar char="Ø"/>
              <a:tabLst>
                <a:tab pos="158750" algn="l"/>
              </a:tabLst>
            </a:pPr>
            <a:r>
              <a:rPr lang="zh-CN" altLang="en-US" sz="2000" b="1" dirty="0">
                <a:solidFill>
                  <a:srgbClr val="000066"/>
                </a:solidFill>
                <a:latin typeface="隶书" pitchFamily="49" charset="-122"/>
                <a:ea typeface="隶书" pitchFamily="49" charset="-122"/>
                <a:sym typeface="+mn-ea"/>
              </a:rPr>
              <a:t>作用</a:t>
            </a:r>
            <a:r>
              <a:rPr lang="en-US" altLang="zh-CN" sz="2000" b="1" dirty="0">
                <a:solidFill>
                  <a:srgbClr val="000066"/>
                </a:solidFill>
                <a:latin typeface="隶书" pitchFamily="49" charset="-122"/>
                <a:ea typeface="隶书" pitchFamily="49" charset="-122"/>
                <a:sym typeface="+mn-ea"/>
              </a:rPr>
              <a:t>:</a:t>
            </a:r>
            <a:r>
              <a:rPr lang="zh-CN" altLang="en-US" sz="2000" b="1" dirty="0">
                <a:latin typeface="隶书" pitchFamily="49" charset="-122"/>
                <a:ea typeface="隶书" pitchFamily="49" charset="-122"/>
                <a:sym typeface="+mn-ea"/>
              </a:rPr>
              <a:t>活塞运动支撑和导向</a:t>
            </a:r>
            <a:endParaRPr lang="zh-CN" altLang="en-US" sz="2000" b="1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隶书" pitchFamily="49" charset="-122"/>
              <a:ea typeface="隶书" pitchFamily="49" charset="-122"/>
              <a:cs typeface="+mj-cs"/>
            </a:endParaRPr>
          </a:p>
          <a:p>
            <a:pPr lvl="1" defTabSz="914400">
              <a:lnSpc>
                <a:spcPct val="95000"/>
              </a:lnSpc>
              <a:spcBef>
                <a:spcPct val="50000"/>
              </a:spcBef>
              <a:buFont typeface="Wingdings" panose="05000000000000000000" pitchFamily="2" charset="2"/>
              <a:buChar char="Ø"/>
              <a:tabLst>
                <a:tab pos="158750" algn="l"/>
              </a:tabLst>
            </a:pPr>
            <a:r>
              <a:rPr lang="zh-CN" altLang="en-US" sz="2000" b="1" dirty="0">
                <a:solidFill>
                  <a:srgbClr val="000066"/>
                </a:solidFill>
                <a:latin typeface="隶书" pitchFamily="49" charset="-122"/>
                <a:ea typeface="隶书" pitchFamily="49" charset="-122"/>
                <a:sym typeface="+mn-ea"/>
              </a:rPr>
              <a:t>结构形式：干式缸套、湿式缸套：</a:t>
            </a:r>
            <a:endParaRPr lang="zh-CN" altLang="en-US" sz="2000" b="1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隶书" pitchFamily="49" charset="-122"/>
              <a:ea typeface="隶书" pitchFamily="49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0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30" y="1471295"/>
            <a:ext cx="3793490" cy="339217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6" name="对象 5"/>
          <p:cNvGraphicFramePr/>
          <p:nvPr/>
        </p:nvGraphicFramePr>
        <p:xfrm>
          <a:off x="217805" y="1471295"/>
          <a:ext cx="3637915" cy="36595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2" imgW="4543425" imgH="4076700" progId="Paint.Picture">
                  <p:embed/>
                </p:oleObj>
              </mc:Choice>
              <mc:Fallback>
                <p:oleObj name="" r:id="rId2" imgW="4543425" imgH="4076700" progId="Paint.Picture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17805" y="1471295"/>
                        <a:ext cx="3637915" cy="36595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/>
          <p:nvPr/>
        </p:nvGraphicFramePr>
        <p:xfrm>
          <a:off x="62230" y="1471295"/>
          <a:ext cx="4035425" cy="38398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4" imgW="5800725" imgH="5391150" progId="Paint.Picture">
                  <p:embed/>
                </p:oleObj>
              </mc:Choice>
              <mc:Fallback>
                <p:oleObj name="" r:id="rId4" imgW="5800725" imgH="5391150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2230" y="1471295"/>
                        <a:ext cx="4035425" cy="38398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109" name="Rectangle 2"/>
          <p:cNvSpPr>
            <a:spLocks noGrp="1"/>
          </p:cNvSpPr>
          <p:nvPr>
            <p:ph type="title"/>
          </p:nvPr>
        </p:nvSpPr>
        <p:spPr>
          <a:xfrm>
            <a:off x="158750" y="2857500"/>
            <a:ext cx="3600450" cy="1143000"/>
          </a:xfrm>
        </p:spPr>
        <p:txBody>
          <a:bodyPr vert="horz" wrap="square" lIns="91440" tIns="45720" rIns="91440" bIns="45720" anchor="ctr"/>
          <a:p>
            <a:r>
              <a:rPr lang="zh-CN" altLang="en-US" sz="4000" b="1" dirty="0">
                <a:solidFill>
                  <a:srgbClr val="FF0000"/>
                </a:solidFill>
                <a:latin typeface="Verdana" panose="020B0604030504040204" pitchFamily="34" charset="0"/>
                <a:ea typeface="隶书" pitchFamily="49" charset="-122"/>
              </a:rPr>
              <a:t>干式气缸套</a:t>
            </a:r>
            <a:endParaRPr lang="zh-CN" altLang="en-US" sz="4000" b="1" dirty="0">
              <a:solidFill>
                <a:srgbClr val="FF0000"/>
              </a:solidFill>
              <a:latin typeface="Verdana" panose="020B0604030504040204" pitchFamily="34" charset="0"/>
              <a:ea typeface="隶书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4640" y="5434965"/>
            <a:ext cx="3803650" cy="617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1" algn="l" defTabSz="914400">
              <a:lnSpc>
                <a:spcPct val="95000"/>
              </a:lnSpc>
              <a:spcBef>
                <a:spcPts val="0"/>
              </a:spcBef>
              <a:buFont typeface="Wingdings" panose="05000000000000000000" pitchFamily="2" charset="2"/>
              <a:tabLst>
                <a:tab pos="158750" algn="l"/>
              </a:tabLst>
            </a:pPr>
            <a:r>
              <a:rPr lang="zh-CN" altLang="en-US" b="1" dirty="0">
                <a:solidFill>
                  <a:srgbClr val="0070C0"/>
                </a:solidFill>
                <a:latin typeface="隶书" pitchFamily="49" charset="-122"/>
                <a:ea typeface="隶书" pitchFamily="49" charset="-122"/>
                <a:sym typeface="+mn-ea"/>
              </a:rPr>
              <a:t>不直接与冷却水接触。刚度好、不易漏水漏气、冷却差、拆装困难。</a:t>
            </a:r>
            <a:endParaRPr lang="zh-CN" altLang="en-US" b="1" dirty="0">
              <a:solidFill>
                <a:srgbClr val="0070C0"/>
              </a:solidFill>
              <a:latin typeface="隶书" pitchFamily="49" charset="-122"/>
              <a:ea typeface="隶书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5275" y="227965"/>
            <a:ext cx="250952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defTabSz="914400">
              <a:tabLst>
                <a:tab pos="158750" algn="l"/>
              </a:tabLst>
            </a:pPr>
            <a:r>
              <a:rPr lang="zh-CN" altLang="en-US" sz="3600" b="1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j-cs"/>
                <a:sym typeface="+mn-ea"/>
              </a:rPr>
              <a:t>气缸套</a:t>
            </a:r>
            <a:endParaRPr lang="zh-CN" altLang="en-US" sz="3600" b="1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隶书" pitchFamily="49" charset="-122"/>
              <a:ea typeface="隶书" pitchFamily="49" charset="-122"/>
              <a:cs typeface="+mj-cs"/>
              <a:sym typeface="+mn-ea"/>
            </a:endParaRPr>
          </a:p>
        </p:txBody>
      </p:sp>
      <p:pic>
        <p:nvPicPr>
          <p:cNvPr id="31746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69740" y="1473835"/>
            <a:ext cx="4307205" cy="391033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0" name="对象 9"/>
          <p:cNvGraphicFramePr/>
          <p:nvPr/>
        </p:nvGraphicFramePr>
        <p:xfrm>
          <a:off x="4388485" y="1474470"/>
          <a:ext cx="4468495" cy="39090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7" imgW="4781550" imgH="4238625" progId="Paint.Picture">
                  <p:embed/>
                </p:oleObj>
              </mc:Choice>
              <mc:Fallback>
                <p:oleObj name="" r:id="rId7" imgW="4781550" imgH="4238625" progId="Paint.Picture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388485" y="1474470"/>
                        <a:ext cx="4468495" cy="39090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/>
          <p:nvPr/>
        </p:nvGraphicFramePr>
        <p:xfrm>
          <a:off x="4269740" y="1346835"/>
          <a:ext cx="4587240" cy="41643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9" imgW="5467350" imgH="5000625" progId="Paint.Picture">
                  <p:embed/>
                </p:oleObj>
              </mc:Choice>
              <mc:Fallback>
                <p:oleObj name="" r:id="rId9" imgW="5467350" imgH="5000625" progId="Paint.Picture">
                  <p:embed/>
                  <p:pic>
                    <p:nvPicPr>
                      <p:cNvPr id="0" name="图片 1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269740" y="1346835"/>
                        <a:ext cx="4587240" cy="41643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133" name="Rectangle 2"/>
          <p:cNvSpPr>
            <a:spLocks noGrp="1"/>
          </p:cNvSpPr>
          <p:nvPr/>
        </p:nvSpPr>
        <p:spPr>
          <a:xfrm>
            <a:off x="4172903" y="2857500"/>
            <a:ext cx="4500562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 dirty="0">
                <a:solidFill>
                  <a:srgbClr val="FF0000"/>
                </a:solidFill>
                <a:latin typeface="Verdana" panose="020B0604030504040204" pitchFamily="34" charset="0"/>
                <a:ea typeface="隶书" pitchFamily="49" charset="-122"/>
              </a:rPr>
              <a:t>湿式气缸套</a:t>
            </a:r>
            <a:endParaRPr lang="zh-CN" altLang="en-US" sz="4000" b="1" dirty="0">
              <a:solidFill>
                <a:srgbClr val="FF0000"/>
              </a:solidFill>
              <a:latin typeface="Verdana" panose="020B0604030504040204" pitchFamily="34" charset="0"/>
              <a:ea typeface="隶书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561840" y="5511165"/>
            <a:ext cx="3850640" cy="617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1" defTabSz="914400">
              <a:lnSpc>
                <a:spcPct val="95000"/>
              </a:lnSpc>
              <a:spcBef>
                <a:spcPts val="0"/>
              </a:spcBef>
              <a:buFont typeface="Wingdings" panose="05000000000000000000" pitchFamily="2" charset="2"/>
              <a:tabLst>
                <a:tab pos="158750" algn="l"/>
              </a:tabLst>
            </a:pPr>
            <a:r>
              <a:rPr lang="zh-CN" altLang="en-US" sz="1800" b="1" dirty="0">
                <a:solidFill>
                  <a:srgbClr val="0070C0"/>
                </a:solidFill>
                <a:latin typeface="隶书" pitchFamily="49" charset="-122"/>
                <a:ea typeface="隶书" pitchFamily="49" charset="-122"/>
                <a:sym typeface="+mn-ea"/>
              </a:rPr>
              <a:t>直接与冷却水接触。冷却好、拆装方便、刚度差、密封困难、易穴蚀</a:t>
            </a:r>
            <a:r>
              <a:rPr lang="zh-CN" altLang="en-US" sz="1800" b="1" dirty="0">
                <a:solidFill>
                  <a:srgbClr val="0070C0"/>
                </a:solidFill>
                <a:latin typeface="隶书" pitchFamily="49" charset="-122"/>
                <a:ea typeface="隶书" pitchFamily="49" charset="-122"/>
                <a:sym typeface="+mn-ea"/>
              </a:rPr>
              <a:t>。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9" grpId="0"/>
      <p:bldP spid="47109" grpId="1"/>
      <p:bldP spid="8" grpId="0"/>
      <p:bldP spid="8" grpId="1"/>
      <p:bldP spid="48133" grpId="0"/>
      <p:bldP spid="4813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6018" name="Rectangle 2"/>
          <p:cNvSpPr>
            <a:spLocks noChangeArrowheads="1"/>
          </p:cNvSpPr>
          <p:nvPr/>
        </p:nvSpPr>
        <p:spPr bwMode="auto">
          <a:xfrm>
            <a:off x="689610" y="938530"/>
            <a:ext cx="202184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定     位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99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5275" y="227965"/>
            <a:ext cx="500126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defTabSz="914400">
              <a:tabLst>
                <a:tab pos="158750" algn="l"/>
              </a:tabLst>
            </a:pPr>
            <a:r>
              <a:rPr lang="zh-CN" altLang="en-US" sz="3600" b="1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j-cs"/>
                <a:sym typeface="+mn-ea"/>
              </a:rPr>
              <a:t>气缸套的定位和</a:t>
            </a:r>
            <a:r>
              <a:rPr lang="zh-CN" altLang="en-US" sz="3600" b="1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j-cs"/>
                <a:sym typeface="+mn-ea"/>
              </a:rPr>
              <a:t>密封</a:t>
            </a:r>
            <a:endParaRPr lang="en-US" altLang="zh-CN" sz="3600" b="1" u="heavy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隶书" pitchFamily="49" charset="-122"/>
              <a:ea typeface="隶书" pitchFamily="49" charset="-122"/>
              <a:cs typeface="+mj-cs"/>
              <a:sym typeface="+mn-ea"/>
            </a:endParaRPr>
          </a:p>
        </p:txBody>
      </p:sp>
      <p:graphicFrame>
        <p:nvGraphicFramePr>
          <p:cNvPr id="4" name="对象 3"/>
          <p:cNvGraphicFramePr/>
          <p:nvPr/>
        </p:nvGraphicFramePr>
        <p:xfrm>
          <a:off x="516890" y="1614805"/>
          <a:ext cx="2783840" cy="392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2781300" imgH="3924300" progId="Paint.Picture">
                  <p:embed/>
                </p:oleObj>
              </mc:Choice>
              <mc:Fallback>
                <p:oleObj name="" r:id="rId1" imgW="2781300" imgH="3924300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16890" y="1614805"/>
                        <a:ext cx="2783840" cy="3927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80645" y="5414010"/>
            <a:ext cx="346646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noProof="0" dirty="0">
                <a:ln>
                  <a:noFill/>
                </a:ln>
                <a:solidFill>
                  <a:srgbClr val="F10F3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sym typeface="+mn-ea"/>
              </a:rPr>
              <a:t>径向：靠上下两个凸出的、与气缸体间为动配合的圆环带</a:t>
            </a:r>
            <a:r>
              <a:rPr lang="en-US" altLang="zh-CN" b="1" noProof="0" dirty="0">
                <a:ln>
                  <a:noFill/>
                </a:ln>
                <a:solidFill>
                  <a:srgbClr val="F10F3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sym typeface="+mn-ea"/>
              </a:rPr>
              <a:t>A</a:t>
            </a:r>
            <a:r>
              <a:rPr lang="zh-CN" altLang="en-US" b="1" noProof="0" dirty="0">
                <a:ln>
                  <a:noFill/>
                </a:ln>
                <a:solidFill>
                  <a:srgbClr val="F10F3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sym typeface="+mn-ea"/>
              </a:rPr>
              <a:t>和</a:t>
            </a:r>
            <a:r>
              <a:rPr lang="en-US" altLang="zh-CN" b="1" noProof="0" dirty="0">
                <a:ln>
                  <a:noFill/>
                </a:ln>
                <a:solidFill>
                  <a:srgbClr val="F10F3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sym typeface="+mn-ea"/>
              </a:rPr>
              <a:t>B</a:t>
            </a:r>
            <a:r>
              <a:rPr lang="zh-CN" altLang="en-US" b="1" noProof="0" dirty="0">
                <a:ln>
                  <a:noFill/>
                </a:ln>
                <a:solidFill>
                  <a:srgbClr val="F10F3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sym typeface="+mn-ea"/>
              </a:rPr>
              <a:t>。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rgbClr val="F10F3F"/>
              </a:solidFill>
              <a:effectLst/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noProof="0" dirty="0">
                <a:ln>
                  <a:noFill/>
                </a:ln>
                <a:solidFill>
                  <a:srgbClr val="F10F3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sym typeface="+mn-ea"/>
              </a:rPr>
              <a:t>轴向：利用缸套上部凸缘与缸体相应的台阶</a:t>
            </a:r>
            <a:r>
              <a:rPr lang="zh-CN" altLang="en-US" noProof="0" dirty="0">
                <a:ln>
                  <a:noFill/>
                </a:ln>
                <a:solidFill>
                  <a:srgbClr val="F10F3F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sym typeface="+mn-ea"/>
              </a:rPr>
              <a:t>。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584190" y="824865"/>
            <a:ext cx="167005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noProof="0" dirty="0">
                <a:ln>
                  <a:noFill/>
                </a:ln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sym typeface="+mn-ea"/>
              </a:rPr>
              <a:t>密     封</a:t>
            </a:r>
            <a:endParaRPr lang="zh-CN" altLang="en-US"/>
          </a:p>
        </p:txBody>
      </p:sp>
      <p:graphicFrame>
        <p:nvGraphicFramePr>
          <p:cNvPr id="8" name="对象 7"/>
          <p:cNvGraphicFramePr/>
          <p:nvPr/>
        </p:nvGraphicFramePr>
        <p:xfrm>
          <a:off x="3686810" y="1614805"/>
          <a:ext cx="4289425" cy="35096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3" imgW="4105275" imgH="3495675" progId="Paint.Picture">
                  <p:embed/>
                </p:oleObj>
              </mc:Choice>
              <mc:Fallback>
                <p:oleObj name="" r:id="rId3" imgW="4105275" imgH="3495675" progId="Paint.Picture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86810" y="1614805"/>
                        <a:ext cx="4289425" cy="35096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/>
          <p:nvPr/>
        </p:nvGraphicFramePr>
        <p:xfrm>
          <a:off x="3686810" y="1346835"/>
          <a:ext cx="4794250" cy="41643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5" imgW="5467350" imgH="5000625" progId="Paint.Picture">
                  <p:embed/>
                </p:oleObj>
              </mc:Choice>
              <mc:Fallback>
                <p:oleObj name="" r:id="rId5" imgW="5467350" imgH="5000625" progId="Paint.Picture">
                  <p:embed/>
                  <p:pic>
                    <p:nvPicPr>
                      <p:cNvPr id="0" name="图片 1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686810" y="1346835"/>
                        <a:ext cx="4794250" cy="41643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237" name="Rectangle 2"/>
          <p:cNvSpPr>
            <a:spLocks noGrp="1"/>
          </p:cNvSpPr>
          <p:nvPr/>
        </p:nvSpPr>
        <p:spPr>
          <a:xfrm>
            <a:off x="3918585" y="3052445"/>
            <a:ext cx="4102735" cy="51689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en-US" altLang="zh-CN" sz="1800" b="1" dirty="0">
              <a:solidFill>
                <a:srgbClr val="F10F3F"/>
              </a:solidFill>
              <a:latin typeface="隶书" pitchFamily="49" charset="-122"/>
              <a:ea typeface="隶书" pitchFamily="49" charset="-122"/>
            </a:endParaRPr>
          </a:p>
          <a:p>
            <a:pPr algn="l"/>
            <a:r>
              <a:rPr lang="zh-CN" altLang="en-US" sz="1800" b="1" dirty="0">
                <a:solidFill>
                  <a:srgbClr val="F10F3F"/>
                </a:solidFill>
                <a:latin typeface="隶书" pitchFamily="49" charset="-122"/>
                <a:ea typeface="隶书" pitchFamily="49" charset="-122"/>
              </a:rPr>
              <a:t>下部：</a:t>
            </a:r>
            <a:r>
              <a:rPr lang="en-US" altLang="zh-CN" sz="1800" b="1" dirty="0">
                <a:solidFill>
                  <a:srgbClr val="F10F3F"/>
                </a:solidFill>
                <a:latin typeface="隶书" pitchFamily="49" charset="-122"/>
                <a:ea typeface="隶书" pitchFamily="49" charset="-122"/>
              </a:rPr>
              <a:t>1---3</a:t>
            </a:r>
            <a:r>
              <a:rPr lang="zh-CN" altLang="en-US" sz="1800" b="1" dirty="0">
                <a:solidFill>
                  <a:srgbClr val="F10F3F"/>
                </a:solidFill>
                <a:latin typeface="隶书" pitchFamily="49" charset="-122"/>
                <a:ea typeface="隶书" pitchFamily="49" charset="-122"/>
              </a:rPr>
              <a:t>个耐热耐油的橡胶密封圈</a:t>
            </a:r>
            <a:endParaRPr lang="zh-CN" altLang="en-US" sz="1800" b="1" dirty="0">
              <a:solidFill>
                <a:srgbClr val="F10F3F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918585" y="5552440"/>
            <a:ext cx="453834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1800" b="1" dirty="0">
                <a:solidFill>
                  <a:srgbClr val="F10F3F"/>
                </a:solidFill>
                <a:latin typeface="隶书" pitchFamily="49" charset="-122"/>
                <a:ea typeface="隶书" pitchFamily="49" charset="-122"/>
                <a:cs typeface="+mj-cs"/>
                <a:sym typeface="+mn-ea"/>
              </a:rPr>
              <a:t>上部：缸套顶面高出缸体0.05mm～0.15mm，当气缸盖螺栓拧紧后，使发动机装合后可以将气缸衬垫压得更紧</a:t>
            </a:r>
            <a:endParaRPr lang="zh-CN" altLang="en-US" sz="1800" b="1" dirty="0">
              <a:solidFill>
                <a:srgbClr val="F10F3F"/>
              </a:solidFill>
              <a:latin typeface="隶书" pitchFamily="49" charset="-122"/>
              <a:ea typeface="隶书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11" grpId="0"/>
      <p:bldP spid="11" grpId="1"/>
      <p:bldP spid="52237" grpId="0"/>
      <p:bldP spid="52237" grpId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2006</Words>
  <Application>WPS 演示</Application>
  <PresentationFormat>全屏显示(4:3)</PresentationFormat>
  <Paragraphs>184</Paragraphs>
  <Slides>12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18</vt:i4>
      </vt:variant>
      <vt:variant>
        <vt:lpstr>幻灯片标题</vt:lpstr>
      </vt:variant>
      <vt:variant>
        <vt:i4>12</vt:i4>
      </vt:variant>
    </vt:vector>
  </HeadingPairs>
  <TitlesOfParts>
    <vt:vector size="44" baseType="lpstr">
      <vt:lpstr>Arial</vt:lpstr>
      <vt:lpstr>宋体</vt:lpstr>
      <vt:lpstr>Wingdings</vt:lpstr>
      <vt:lpstr>Calibri</vt:lpstr>
      <vt:lpstr>BMWTypeRegular</vt:lpstr>
      <vt:lpstr>汉仪大黑简</vt:lpstr>
      <vt:lpstr>黑体</vt:lpstr>
      <vt:lpstr>楷体</vt:lpstr>
      <vt:lpstr>Segoe Print</vt:lpstr>
      <vt:lpstr>隶书</vt:lpstr>
      <vt:lpstr>Verdana</vt:lpstr>
      <vt:lpstr>微软雅黑</vt:lpstr>
      <vt:lpstr>Arial Unicode MS</vt:lpstr>
      <vt:lpstr>Office 主题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按气缸的布置分类</vt:lpstr>
      <vt:lpstr>PowerPoint 演示文稿</vt:lpstr>
      <vt:lpstr>干式气缸套</vt:lpstr>
      <vt:lpstr>PowerPoint 演示文稿</vt:lpstr>
      <vt:lpstr>按气缸的排列形式分类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jc</dc:creator>
  <cp:lastModifiedBy>范继春</cp:lastModifiedBy>
  <cp:revision>45</cp:revision>
  <dcterms:created xsi:type="dcterms:W3CDTF">2018-09-20T09:45:00Z</dcterms:created>
  <dcterms:modified xsi:type="dcterms:W3CDTF">2020-02-20T09:15:06Z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2052-11.1.0.9440</vt:lpwstr>
  </property>
</Properties>
</file>