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4" r:id="rId3"/>
    <p:sldId id="366" r:id="rId4"/>
    <p:sldId id="367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对象 4"/>
          <p:cNvGraphicFramePr/>
          <p:nvPr/>
        </p:nvGraphicFramePr>
        <p:xfrm>
          <a:off x="4951730" y="0"/>
          <a:ext cx="3651250" cy="2869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3648075" imgH="2867025" progId="Paint.Picture">
                  <p:embed/>
                </p:oleObj>
              </mc:Choice>
              <mc:Fallback>
                <p:oleObj name="" r:id="rId1" imgW="3648075" imgH="2867025" progId="Paint.Picture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51730" y="0"/>
                        <a:ext cx="3651250" cy="2869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035" name="矩形 428034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83235" y="78105"/>
            <a:ext cx="5245100" cy="55816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1.4.3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销</a:t>
            </a:r>
            <a:endParaRPr lang="zh-CN" altLang="en-US" sz="32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545" y="1257300"/>
            <a:ext cx="5873115" cy="3476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·将活塞与连杆连接，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·将活塞力传递到连杆上。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活塞销与连杆和活塞销孔中的轴承铰接。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为确保活塞正常工作，活塞销在活塞销孔中的精确配合非常重要。在汽油发动机中，活塞销与活塞销孔之间的间隙约为0.003 mm。为了达到这么小的间隙，制造商按照相应的配合公差选择活塞销，同时为避免错误配对而用相同的色标标记出配对的活塞销和活塞。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活塞销必须无法侧向移动，以免造成气缸壁损坏。</a:t>
            </a:r>
            <a:endParaRPr lang="zh-CN" alt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7660" y="735330"/>
            <a:ext cx="322834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1.4.3.1活塞销任务</a:t>
            </a:r>
            <a:endParaRPr lang="zh-CN" altLang="en-US" sz="2800" b="1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2774" name="Text Box 5"/>
          <p:cNvSpPr txBox="1"/>
          <p:nvPr/>
        </p:nvSpPr>
        <p:spPr>
          <a:xfrm>
            <a:off x="327660" y="4660265"/>
            <a:ext cx="8698865" cy="706755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p>
            <a:pPr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构造：</a:t>
            </a:r>
            <a:r>
              <a:rPr lang="zh-CN" altLang="en-US" sz="20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</a:rPr>
              <a:t>活塞销的内孔形状有圆柱形，两段截锥 形，以及两段截锥与一段圆柱的组合形。</a:t>
            </a:r>
            <a:r>
              <a: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9" name="对象 8"/>
          <p:cNvGraphicFramePr/>
          <p:nvPr/>
        </p:nvGraphicFramePr>
        <p:xfrm>
          <a:off x="1226185" y="5367020"/>
          <a:ext cx="715518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3" imgW="7839075" imgH="1257300" progId="Paint.Picture">
                  <p:embed/>
                </p:oleObj>
              </mc:Choice>
              <mc:Fallback>
                <p:oleObj name="" r:id="rId3" imgW="7839075" imgH="1257300" progId="Paint.Picture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6185" y="5367020"/>
                        <a:ext cx="7155180" cy="119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2774" grpId="0"/>
      <p:bldP spid="3277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5" name="矩形 428034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83235" y="78105"/>
            <a:ext cx="5245100" cy="55816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1.4.3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销</a:t>
            </a:r>
            <a:endParaRPr lang="zh-CN" altLang="en-US" sz="32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7660" y="735330"/>
            <a:ext cx="322834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1.4.3.</a:t>
            </a:r>
            <a:r>
              <a:rPr lang="en-US" altLang="zh-CN" sz="2800" b="1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活塞销支撑</a:t>
            </a:r>
            <a:endParaRPr lang="zh-CN" altLang="en-US" sz="2800" b="1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1830" y="1595120"/>
            <a:ext cx="2540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</a:rPr>
              <a:t>浮    动    支    撑</a:t>
            </a:r>
            <a:endParaRPr lang="zh-CN" altLang="en-US" sz="20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330" y="2452370"/>
            <a:ext cx="3646170" cy="2076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7330" y="4693285"/>
            <a:ext cx="341185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</a:rPr>
              <a:t>活塞销可以在活塞销孔中或在连杆轴套中转动。活塞销两侧通过卡环（弹性挡圈）或钢丝卡环固定。活塞销通过来自活塞顶的滴油经过连杆小头内的孔来润滑。</a:t>
            </a:r>
            <a:endParaRPr lang="zh-CN" altLang="en-US" sz="1800"/>
          </a:p>
        </p:txBody>
      </p:sp>
      <p:sp>
        <p:nvSpPr>
          <p:cNvPr id="11" name="文本框 10"/>
          <p:cNvSpPr txBox="1"/>
          <p:nvPr/>
        </p:nvSpPr>
        <p:spPr>
          <a:xfrm>
            <a:off x="4885055" y="1696720"/>
            <a:ext cx="325691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noProof="0" dirty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</a:rPr>
              <a:t>卡    紧    式   连    杆</a:t>
            </a:r>
            <a:endParaRPr lang="zh-CN" altLang="en-US" sz="2000" b="1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125" y="2374900"/>
            <a:ext cx="2242185" cy="21082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064125" y="4832350"/>
            <a:ext cx="28454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</a:t>
            </a:r>
            <a:r>
              <a:rPr lang="zh-CN" altLang="en-US" sz="18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</a:rPr>
              <a:t>活塞销以热压配合方式固定在连杆小头内，在活塞销孔中则为间隙配合。因此取消了卡环和连杆轴套。</a:t>
            </a:r>
            <a:endParaRPr lang="zh-CN" altLang="en-US" sz="1800" b="1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11" grpId="0"/>
      <p:bldP spid="11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35" name="矩形 428034"/>
          <p:cNvSpPr/>
          <p:nvPr/>
        </p:nvSpPr>
        <p:spPr>
          <a:xfrm>
            <a:off x="3873500" y="22733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6" name="矩形 428035"/>
          <p:cNvSpPr/>
          <p:nvPr/>
        </p:nvSpPr>
        <p:spPr>
          <a:xfrm>
            <a:off x="4406900" y="19939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 algn="ctr"/>
            <a:endParaRPr lang="zh-CN" altLang="en-US" sz="2200" dirty="0">
              <a:latin typeface="BMWTypeRegular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37" name="矩形 428036"/>
          <p:cNvSpPr/>
          <p:nvPr/>
        </p:nvSpPr>
        <p:spPr>
          <a:xfrm>
            <a:off x="4394200" y="2095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8" name="矩形 428037"/>
          <p:cNvSpPr/>
          <p:nvPr/>
        </p:nvSpPr>
        <p:spPr>
          <a:xfrm>
            <a:off x="3556000" y="20701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39" name="矩形 428038"/>
          <p:cNvSpPr/>
          <p:nvPr/>
        </p:nvSpPr>
        <p:spPr>
          <a:xfrm>
            <a:off x="4686300" y="19685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8041" name="矩形 428040"/>
          <p:cNvSpPr/>
          <p:nvPr/>
        </p:nvSpPr>
        <p:spPr>
          <a:xfrm>
            <a:off x="0" y="2976563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anchor="ctr">
            <a:spAutoFit/>
          </a:bodyPr>
          <a:p>
            <a:pPr>
              <a:lnSpc>
                <a:spcPct val="100000"/>
              </a:lnSpc>
            </a:pPr>
            <a:endParaRPr lang="zh-CN" altLang="en-US" sz="2400" dirty="0">
              <a:latin typeface="BMWTypeLight" panose="020B03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0" y="78740"/>
            <a:ext cx="3319780" cy="38290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1.4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  <a:sym typeface="+mn-ea"/>
              </a:rPr>
              <a:t>.</a:t>
            </a:r>
            <a:r>
              <a:rPr lang="en-US" altLang="zh-C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3.3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活塞销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运行条件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56210" y="339090"/>
          <a:ext cx="8831580" cy="693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295"/>
                <a:gridCol w="3249930"/>
                <a:gridCol w="4745355"/>
              </a:tblGrid>
              <a:tr h="4038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负荷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运行条件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后果</a:t>
                      </a:r>
                      <a:endParaRPr lang="zh-CN" altLang="en-US" sz="240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99974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气体压力和惯</a:t>
                      </a:r>
                      <a:endParaRPr lang="zh-CN" altLang="en-US" sz="2400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性力</a:t>
                      </a:r>
                      <a:endParaRPr lang="zh-CN" altLang="en-US" sz="2400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  <a:r>
                        <a:rPr lang="en-US" altLang="zh-CN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作用在活塞上的气体压力和惯性力使活塞销变形。活塞销弯曲，其横截面变成椭圆形</a:t>
                      </a:r>
                      <a:r>
                        <a:rPr lang="zh-CN" sz="1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。</a:t>
                      </a:r>
                      <a:endParaRPr lang="zh-CN" sz="14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4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</a:t>
                      </a:r>
                      <a:r>
                        <a:rPr sz="20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活塞销的椭圆形变形和弯曲过大时，在不利的情况下可能导致活塞销孔区域出现裂纹 。</a:t>
                      </a:r>
                      <a:endParaRPr sz="20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86512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摩</a:t>
                      </a:r>
                      <a:endParaRPr lang="zh-CN" altLang="en-US" sz="2400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charset="-122"/>
                          <a:ea typeface="黑体" panose="02010609060101010101" charset="-122"/>
                        </a:rPr>
                        <a:t>擦</a:t>
                      </a: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1400"/>
                        <a:t>  </a:t>
                      </a:r>
                      <a:r>
                        <a:rPr lang="zh-CN" altLang="en-US" sz="2800" b="1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活塞销支撑面上承受方向不断变化的冲击负荷。通过连杆进行的润滑只能是有限的。活塞销在连杆轴承中的</a:t>
                      </a:r>
                      <a:endParaRPr lang="zh-CN" altLang="en-US" sz="2800" b="1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800" b="1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滑动很小且很慢   </a:t>
                      </a:r>
                      <a:endParaRPr lang="zh-CN" altLang="en-US" sz="2800" b="1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endParaRPr lang="zh-CN" altLang="en-US" sz="2800" b="1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800" b="1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由于润滑不良且在表面压力很高时滑动，因此导致磨损</a:t>
                      </a:r>
                      <a:endParaRPr lang="zh-CN" altLang="en-US" sz="2800" b="1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400" y="1742440"/>
            <a:ext cx="1562100" cy="1971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930" y="1758315"/>
            <a:ext cx="2654935" cy="19405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1bc35e73-f121-44c3-bc7a-c3c48a94e65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WPS 演示</Application>
  <PresentationFormat>全屏显示(4:3)</PresentationFormat>
  <Paragraphs>55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BMWTypeRegular</vt:lpstr>
      <vt:lpstr>BMWTypeLight</vt:lpstr>
      <vt:lpstr>汉仪大黑简</vt:lpstr>
      <vt:lpstr>黑体</vt:lpstr>
      <vt:lpstr>隶书</vt:lpstr>
      <vt:lpstr>微软雅黑</vt:lpstr>
      <vt:lpstr>Segoe Print</vt:lpstr>
      <vt:lpstr>Yu Gothic UI Light</vt:lpstr>
      <vt:lpstr>Arial Unicode MS</vt:lpstr>
      <vt:lpstr>Trebuchet MS</vt:lpstr>
      <vt:lpstr>楷体</vt:lpstr>
      <vt:lpstr>楷体_GB2312</vt:lpstr>
      <vt:lpstr>新宋体</vt:lpstr>
      <vt:lpstr>Office 主题</vt:lpstr>
      <vt:lpstr>Paint.Picture</vt:lpstr>
      <vt:lpstr>Paint.Picture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48</cp:revision>
  <dcterms:created xsi:type="dcterms:W3CDTF">2018-09-20T09:45:00Z</dcterms:created>
  <dcterms:modified xsi:type="dcterms:W3CDTF">2020-02-19T10:17:29Z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