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390" r:id="rId3"/>
    <p:sldId id="391" r:id="rId4"/>
    <p:sldId id="389" r:id="rId6"/>
    <p:sldId id="392" r:id="rId7"/>
    <p:sldId id="393" r:id="rId8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3187"/>
    <a:srgbClr val="3F0C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6" d="100"/>
          <a:sy n="66" d="100"/>
        </p:scale>
        <p:origin x="-1506" y="-102"/>
      </p:cViewPr>
      <p:guideLst>
        <p:guide orient="horz" pos="2218"/>
        <p:guide pos="290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56B8FE3-9806-4156-BB2A-E042B922D49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wmf"/><Relationship Id="rId1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-20955" y="-41910"/>
            <a:ext cx="9208135" cy="6941820"/>
          </a:xfrm>
          <a:prstGeom prst="rect">
            <a:avLst/>
          </a:prstGeom>
        </p:spPr>
      </p:pic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" y="26670"/>
            <a:ext cx="7772400" cy="641350"/>
          </a:xfrm>
          <a:solidFill>
            <a:srgbClr val="FFFFFF"/>
          </a:solidFill>
        </p:spPr>
        <p:txBody>
          <a:bodyPr vert="horz" wrap="square" lIns="91440" tIns="45720" rIns="91440" bIns="45720" numCol="1" rtlCol="0" anchor="t" anchorCtr="0" compatLnSpc="1">
            <a:normAutofit fontScale="90000"/>
          </a:bodyPr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 2.1.1</a:t>
            </a:r>
            <a:r>
              <a:rPr lang="zh-CN" altLang="en-US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齿形</a:t>
            </a:r>
            <a:r>
              <a:rPr lang="zh-CN" altLang="zh-CN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带传动装置</a:t>
            </a:r>
            <a:endParaRPr lang="zh-CN" altLang="zh-CN" b="1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0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188640"/>
            <a:ext cx="7772400" cy="533400"/>
          </a:xfrm>
          <a:solidFill>
            <a:srgbClr val="FFFFFF"/>
          </a:solidFill>
        </p:spPr>
        <p:txBody>
          <a:bodyPr vert="horz" wrap="square" lIns="91440" tIns="45720" rIns="91440" bIns="45720" numCol="1" rtlCol="0" anchor="t" anchorCtr="0" compatLnSpc="1">
            <a:normAutofit fontScale="90000"/>
          </a:bodyPr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 </a:t>
            </a:r>
            <a:r>
              <a:rPr lang="en-US" altLang="zh-CN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sym typeface="+mn-ea"/>
              </a:rPr>
              <a:t> 2.1.1</a:t>
            </a:r>
            <a:r>
              <a:rPr lang="zh-CN" altLang="en-US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sym typeface="+mn-ea"/>
              </a:rPr>
              <a:t>齿形</a:t>
            </a:r>
            <a:r>
              <a:rPr lang="zh-CN" altLang="zh-CN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sym typeface="+mn-ea"/>
              </a:rPr>
              <a:t>带传动装置</a:t>
            </a:r>
            <a:endParaRPr lang="zh-CN" altLang="zh-CN" b="1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7315" y="967740"/>
            <a:ext cx="3819525" cy="56311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endParaRPr lang="zh-CN" altLang="en-US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 动力通过正时带轮和正时带来传递。正时带能传递较大的力矩且能阻止带齿跳跃。正时带传动声音比链条传动小。不必对正时带传动装置进行润滑，因此可以将其布置在发动机机体外。正时带侧面必须有导向装置，以防止其跑偏，例如正时带轮侧面的导向板、张紧轮或导向轮。因为正时带以较小的预紧力安装，所以需要个张紧装置。</a:t>
            </a:r>
            <a:endParaRPr lang="zh-CN" altLang="en-US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15460" y="1129665"/>
            <a:ext cx="3952875" cy="5743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0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188640"/>
            <a:ext cx="7772400" cy="533400"/>
          </a:xfrm>
          <a:solidFill>
            <a:srgbClr val="FFFFFF"/>
          </a:solidFill>
        </p:spPr>
        <p:txBody>
          <a:bodyPr vert="horz" wrap="square" lIns="91440" tIns="45720" rIns="91440" bIns="45720" numCol="1" rtlCol="0" anchor="t" anchorCtr="0" compatLnSpc="1">
            <a:normAutofit fontScale="90000"/>
          </a:bodyPr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 </a:t>
            </a:r>
            <a:r>
              <a:rPr lang="en-US" altLang="zh-CN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sym typeface="+mn-ea"/>
              </a:rPr>
              <a:t> 2.1.1</a:t>
            </a:r>
            <a:r>
              <a:rPr lang="zh-CN" altLang="en-US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sym typeface="+mn-ea"/>
              </a:rPr>
              <a:t>齿形</a:t>
            </a:r>
            <a:r>
              <a:rPr lang="zh-CN" altLang="zh-CN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sym typeface="+mn-ea"/>
              </a:rPr>
              <a:t>带传动装置</a:t>
            </a:r>
            <a:br>
              <a:rPr lang="zh-CN" altLang="zh-CN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sym typeface="+mn-ea"/>
              </a:rPr>
            </a:br>
            <a:r>
              <a:rPr lang="zh-CN" altLang="en-US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功能元件和功能模块</a:t>
            </a:r>
            <a:endParaRPr lang="zh-CN" altLang="en-US" b="1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86690" y="1384935"/>
            <a:ext cx="4905375" cy="521017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353050" y="266065"/>
            <a:ext cx="3478530" cy="6462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1-45Nm</a:t>
            </a:r>
            <a:endParaRPr lang="zh-CN" altLang="en-US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r>
              <a:rPr lang="zh-CN" altLang="en-US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2-发动机支架</a:t>
            </a:r>
            <a:endParaRPr lang="zh-CN" altLang="en-US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r>
              <a:rPr lang="zh-CN" altLang="en-US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3-25Nm</a:t>
            </a:r>
            <a:endParaRPr lang="zh-CN" altLang="en-US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r>
              <a:rPr lang="zh-CN" altLang="en-US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4-支架</a:t>
            </a:r>
            <a:endParaRPr lang="zh-CN" altLang="en-US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r>
              <a:rPr lang="zh-CN" altLang="en-US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5-齿形传动带护罩-上体</a:t>
            </a:r>
            <a:endParaRPr lang="zh-CN" altLang="en-US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r>
              <a:rPr lang="zh-CN" altLang="en-US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6-齿形传动带护罩一中间体</a:t>
            </a:r>
            <a:endParaRPr lang="zh-CN" altLang="en-US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r>
              <a:rPr lang="zh-CN" altLang="en-US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7-20Nm</a:t>
            </a:r>
            <a:endParaRPr lang="zh-CN" altLang="en-US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r>
              <a:rPr lang="zh-CN" altLang="en-US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8-垫圈</a:t>
            </a:r>
            <a:endParaRPr lang="zh-CN" altLang="en-US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r>
              <a:rPr lang="zh-CN" altLang="en-US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9-张紧轮</a:t>
            </a:r>
            <a:endParaRPr lang="zh-CN" altLang="en-US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r>
              <a:rPr lang="zh-CN" altLang="en-US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10-齿形传动带</a:t>
            </a:r>
            <a:endParaRPr lang="zh-CN" altLang="en-US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r>
              <a:rPr lang="zh-CN" altLang="en-US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11-齿形传动带后护罩</a:t>
            </a:r>
            <a:endParaRPr lang="zh-CN" altLang="en-US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r>
              <a:rPr lang="zh-CN" altLang="en-US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12-0型密封图</a:t>
            </a:r>
            <a:endParaRPr lang="zh-CN" altLang="en-US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r>
              <a:rPr lang="zh-CN" altLang="en-US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13-冷却液泵</a:t>
            </a:r>
            <a:endParaRPr lang="zh-CN" altLang="en-US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r>
              <a:rPr lang="zh-CN" altLang="en-US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14-15Nm</a:t>
            </a:r>
            <a:endParaRPr lang="zh-CN" altLang="en-US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r>
              <a:rPr lang="zh-CN" altLang="en-US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15一曲轴齿形传动带轮</a:t>
            </a:r>
            <a:endParaRPr lang="zh-CN" altLang="en-US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r>
              <a:rPr lang="zh-CN" altLang="en-US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16-90Nm+1/4(90</a:t>
            </a:r>
            <a:r>
              <a:rPr lang="en-US" altLang="zh-CN" b="1" baseline="3000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0</a:t>
            </a:r>
            <a:r>
              <a:rPr lang="zh-CN" altLang="en-US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)</a:t>
            </a:r>
            <a:endParaRPr lang="zh-CN" altLang="en-US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r>
              <a:rPr lang="zh-CN" altLang="en-US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17-齿形传动带一下体</a:t>
            </a:r>
            <a:endParaRPr lang="zh-CN" altLang="en-US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r>
              <a:rPr lang="zh-CN" altLang="en-US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18-10Nm</a:t>
            </a:r>
            <a:endParaRPr lang="zh-CN" altLang="en-US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r>
              <a:rPr lang="zh-CN" altLang="en-US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19-传动带轮</a:t>
            </a:r>
            <a:endParaRPr lang="zh-CN" altLang="en-US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r>
              <a:rPr lang="zh-CN" altLang="en-US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20-多楔传动带</a:t>
            </a:r>
            <a:endParaRPr lang="zh-CN" altLang="en-US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r>
              <a:rPr lang="en-US" altLang="zh-CN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21-</a:t>
            </a:r>
            <a:r>
              <a:rPr lang="zh-CN" altLang="en-US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传动带轮</a:t>
            </a:r>
            <a:r>
              <a:rPr lang="en-US" altLang="zh-CN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/</a:t>
            </a:r>
            <a:r>
              <a:rPr lang="zh-CN" altLang="en-US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减振器</a:t>
            </a:r>
            <a:endParaRPr lang="zh-CN" altLang="en-US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r>
              <a:rPr lang="en-US" altLang="zh-CN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22-25Nm</a:t>
            </a:r>
            <a:endParaRPr lang="en-US" altLang="zh-CN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r>
              <a:rPr lang="en-US" altLang="zh-CN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23-</a:t>
            </a:r>
            <a:r>
              <a:rPr lang="zh-CN" altLang="en-US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多楔带传动张紧装置</a:t>
            </a:r>
            <a:endParaRPr lang="zh-CN" altLang="en-US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0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07315" y="156210"/>
            <a:ext cx="8942705" cy="533400"/>
          </a:xfrm>
          <a:solidFill>
            <a:srgbClr val="FFFFFF"/>
          </a:solidFill>
        </p:spPr>
        <p:txBody>
          <a:bodyPr vert="horz" wrap="square" lIns="91440" tIns="45720" rIns="91440" bIns="45720" numCol="1" rtlCol="0" anchor="t" anchorCtr="0" compatLnSpc="1">
            <a:normAutofit fontScale="90000"/>
          </a:bodyPr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40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sym typeface="+mn-ea"/>
              </a:rPr>
              <a:t>2.1.1</a:t>
            </a:r>
            <a:r>
              <a:rPr lang="zh-CN" altLang="en-US" sz="40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sym typeface="+mn-ea"/>
              </a:rPr>
              <a:t>齿形</a:t>
            </a:r>
            <a:r>
              <a:rPr lang="zh-CN" altLang="zh-CN" sz="40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sym typeface="+mn-ea"/>
              </a:rPr>
              <a:t>带传动装置传动装置运行条件</a:t>
            </a:r>
            <a:endParaRPr lang="zh-CN" altLang="zh-CN" sz="4000" b="1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  <a:sym typeface="+mn-ea"/>
            </a:endParaRPr>
          </a:p>
        </p:txBody>
      </p:sp>
      <p:sp>
        <p:nvSpPr>
          <p:cNvPr id="4" name="Rectangle 2"/>
          <p:cNvSpPr>
            <a:spLocks noGrp="1" noChangeArrowheads="1"/>
          </p:cNvSpPr>
          <p:nvPr/>
        </p:nvSpPr>
        <p:spPr>
          <a:xfrm>
            <a:off x="18415" y="1038860"/>
            <a:ext cx="8931275" cy="2313940"/>
          </a:xfrm>
          <a:prstGeom prst="rect">
            <a:avLst/>
          </a:prstGeom>
          <a:solidFill>
            <a:srgbClr val="FFFFFF"/>
          </a:solidFill>
          <a:ln w="9525">
            <a:noFill/>
          </a:ln>
        </p:spPr>
        <p:txBody>
          <a:bodyPr vert="horz" wrap="square" lIns="91440" tIns="45720" rIns="91440" bIns="45720" numCol="1" rtlCol="0" anchor="t" anchorCtr="0" compatLnSpc="1"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35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1.</a:t>
            </a:r>
            <a:r>
              <a:rPr lang="zh-CN" altLang="en-US" sz="35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负荷：</a:t>
            </a:r>
            <a:r>
              <a:rPr lang="zh-CN" altLang="en-US" sz="2400" b="1" dirty="0">
                <a:solidFill>
                  <a:srgbClr val="25318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正时带承受最苛刻的负荷即</a:t>
            </a:r>
            <a:r>
              <a:rPr lang="en-US" altLang="zh-CN" sz="2400" b="1" dirty="0">
                <a:solidFill>
                  <a:srgbClr val="25318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:</a:t>
            </a:r>
            <a:r>
              <a:rPr lang="zh-CN" altLang="en-US" sz="2400" b="1" dirty="0">
                <a:solidFill>
                  <a:srgbClr val="25318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高转速、剧烈振动、较大温差。正时带承受拉应力。此外还必须能以很小的弯曲度围绕正时带轮运行。弯曲力作用在正时带齿上。正时带齿与正时带轮之间的形状配合使正时带齿磨损</a:t>
            </a:r>
            <a:r>
              <a:rPr lang="zh-CN" altLang="en-US" sz="3500" b="1" dirty="0">
                <a:solidFill>
                  <a:srgbClr val="25318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。</a:t>
            </a:r>
            <a:endParaRPr lang="zh-CN" altLang="en-US" sz="3500" b="1" dirty="0"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</a:endParaRP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sz="3500" b="1" dirty="0"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31715" y="3093720"/>
            <a:ext cx="4117975" cy="306578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07315" y="3352800"/>
            <a:ext cx="4724400" cy="24612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5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ea typeface="+mj-ea"/>
                <a:cs typeface="+mj-cs"/>
                <a:sym typeface="+mn-ea"/>
              </a:rPr>
              <a:t>2.正时带的优点：</a:t>
            </a:r>
            <a:r>
              <a:rPr lang="zh-CN" altLang="en-US" sz="2400" b="1" dirty="0">
                <a:solidFill>
                  <a:srgbClr val="25318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ea typeface="+mj-ea"/>
                <a:cs typeface="+mj-cs"/>
                <a:sym typeface="+mn-ea"/>
              </a:rPr>
              <a:t>质量轻、制造成本低、运行噪声小、无需润滑。</a:t>
            </a:r>
            <a:endParaRPr lang="zh-CN" altLang="en-US" sz="2400" b="1" dirty="0">
              <a:solidFill>
                <a:srgbClr val="25318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  <a:ea typeface="+mj-ea"/>
              <a:cs typeface="+mj-cs"/>
              <a:sym typeface="+mn-ea"/>
            </a:endParaRPr>
          </a:p>
          <a:p>
            <a:pPr marL="0" marR="0" lvl="0" algn="l" defTabSz="914400" rtl="0" eaLnBrk="0" fontAlgn="auto" latinLnBrk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5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ea typeface="+mj-ea"/>
                <a:cs typeface="+mj-cs"/>
                <a:sym typeface="+mn-ea"/>
              </a:rPr>
              <a:t>3.缺点：</a:t>
            </a:r>
            <a:r>
              <a:rPr lang="zh-CN" altLang="en-US" sz="2400" b="1" dirty="0">
                <a:solidFill>
                  <a:srgbClr val="25318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ea typeface="+mj-ea"/>
                <a:cs typeface="+mj-cs"/>
                <a:sym typeface="+mn-ea"/>
              </a:rPr>
              <a:t>正时带不得弯折且必须保持无机油。因磨损需定期更换正时带。正时带由纤维增强复合材料制成。</a:t>
            </a:r>
            <a:endParaRPr lang="zh-CN" altLang="en-US" sz="2400" b="1" dirty="0">
              <a:solidFill>
                <a:srgbClr val="25318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0" grpId="0" bldLvl="0" animBg="1"/>
      <p:bldP spid="4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107315" y="1235710"/>
            <a:ext cx="3753485" cy="51390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ea typeface="+mj-ea"/>
                <a:cs typeface="+mj-cs"/>
              </a:rPr>
              <a:t>4.</a:t>
            </a:r>
            <a:r>
              <a:rPr lang="zh-CN" alt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ea typeface="+mj-ea"/>
                <a:cs typeface="+mj-cs"/>
              </a:rPr>
              <a:t>后果</a:t>
            </a:r>
            <a:endParaRPr lang="zh-CN" alt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  <a:ea typeface="+mj-ea"/>
              <a:cs typeface="+mj-cs"/>
            </a:endParaRPr>
          </a:p>
          <a:p>
            <a:r>
              <a:rPr lang="zh-CN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ea typeface="+mj-ea"/>
                <a:cs typeface="+mj-cs"/>
              </a:rPr>
              <a:t>   </a:t>
            </a:r>
            <a:r>
              <a:rPr lang="zh-CN" altLang="en-US" sz="3200" b="1" dirty="0">
                <a:solidFill>
                  <a:srgbClr val="25318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ea typeface="+mj-ea"/>
                <a:cs typeface="+mj-cs"/>
              </a:rPr>
              <a:t>在应力作用下产生：裂纹、散线、侧面鼓起、磨损。正时带的这些变化导致凸轮轴与曲轴的上止点位置不再相配。正时带断裂可能造成发动机严重损坏。</a:t>
            </a:r>
            <a:endParaRPr lang="zh-CN" altLang="en-US" sz="3200" b="1" dirty="0">
              <a:solidFill>
                <a:srgbClr val="25318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  <a:ea typeface="+mj-ea"/>
              <a:cs typeface="+mj-cs"/>
            </a:endParaRPr>
          </a:p>
        </p:txBody>
      </p:sp>
      <p:graphicFrame>
        <p:nvGraphicFramePr>
          <p:cNvPr id="5" name="对象 4"/>
          <p:cNvGraphicFramePr/>
          <p:nvPr/>
        </p:nvGraphicFramePr>
        <p:xfrm>
          <a:off x="3698240" y="1471930"/>
          <a:ext cx="5275580" cy="49028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" name="" r:id="rId1" imgW="6296025" imgH="4791075" progId="Paint.Picture">
                  <p:embed/>
                </p:oleObj>
              </mc:Choice>
              <mc:Fallback>
                <p:oleObj name="" r:id="rId1" imgW="6296025" imgH="4791075" progId="Paint.Picture">
                  <p:embed/>
                  <p:pic>
                    <p:nvPicPr>
                      <p:cNvPr id="0" name="图片 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698240" y="1471930"/>
                        <a:ext cx="5275580" cy="49028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107315" y="156210"/>
            <a:ext cx="8942705" cy="533400"/>
          </a:xfrm>
          <a:solidFill>
            <a:srgbClr val="FFFFFF"/>
          </a:solidFill>
        </p:spPr>
        <p:txBody>
          <a:bodyPr vert="horz" wrap="square" lIns="91440" tIns="45720" rIns="91440" bIns="45720" numCol="1" rtlCol="0" anchor="t" anchorCtr="0" compatLnSpc="1">
            <a:normAutofit fontScale="90000"/>
          </a:bodyPr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40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sym typeface="+mn-ea"/>
              </a:rPr>
              <a:t>2.1.1</a:t>
            </a:r>
            <a:r>
              <a:rPr lang="zh-CN" altLang="en-US" sz="40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sym typeface="+mn-ea"/>
              </a:rPr>
              <a:t>齿形</a:t>
            </a:r>
            <a:r>
              <a:rPr lang="zh-CN" altLang="zh-CN" sz="40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sym typeface="+mn-ea"/>
              </a:rPr>
              <a:t>带传动装置传动装置运行条件</a:t>
            </a:r>
            <a:endParaRPr lang="zh-CN" altLang="zh-CN" sz="4000" b="1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</p:bldLst>
  </p:timing>
</p:sld>
</file>

<file path=ppt/tags/tag1.xml><?xml version="1.0" encoding="utf-8"?>
<p:tagLst xmlns:p="http://schemas.openxmlformats.org/presentationml/2006/main">
  <p:tag name="REFSHAPE" val="754929084"/>
  <p:tag name="KSO_WM_UNIT_PLACING_PICTURE_USER_VIEWPORT" val="{&quot;height&quot;:8865,&quot;width&quot;:11595}"/>
</p:tagLst>
</file>

<file path=ppt/tags/tag2.xml><?xml version="1.0" encoding="utf-8"?>
<p:tagLst xmlns:p="http://schemas.openxmlformats.org/presentationml/2006/main">
  <p:tag name="REFSHAPE" val="214346692"/>
  <p:tag name="KSO_WM_UNIT_PLACING_PICTURE_USER_VIEWPORT" val="{&quot;height&quot;:8205,&quot;width&quot;:7725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688</Words>
  <Application>WPS 演示</Application>
  <PresentationFormat>全屏显示(4:3)</PresentationFormat>
  <Paragraphs>45</Paragraphs>
  <Slides>5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4" baseType="lpstr">
      <vt:lpstr>Arial</vt:lpstr>
      <vt:lpstr>宋体</vt:lpstr>
      <vt:lpstr>Wingdings</vt:lpstr>
      <vt:lpstr>Calibri</vt:lpstr>
      <vt:lpstr>黑体</vt:lpstr>
      <vt:lpstr>微软雅黑</vt:lpstr>
      <vt:lpstr>Arial Unicode MS</vt:lpstr>
      <vt:lpstr>Office 主题</vt:lpstr>
      <vt:lpstr>Paint.Picture</vt:lpstr>
      <vt:lpstr> 2.1.1.1齿形带传动装置</vt:lpstr>
      <vt:lpstr>  2.1.1.1齿形带传动装置</vt:lpstr>
      <vt:lpstr>  2.1.1.1齿形带传动装置 功能元件和功能模块</vt:lpstr>
      <vt:lpstr>2.1.1.1齿形带传动装置传动装置运行条件</vt:lpstr>
      <vt:lpstr>2.1.1.1齿形带传动装置传动装置运行条件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jc</dc:creator>
  <cp:lastModifiedBy>范继春</cp:lastModifiedBy>
  <cp:revision>49</cp:revision>
  <dcterms:created xsi:type="dcterms:W3CDTF">2018-09-20T09:45:00Z</dcterms:created>
  <dcterms:modified xsi:type="dcterms:W3CDTF">2020-01-12T04:22:48Z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