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66" r:id="rId3"/>
    <p:sldId id="368" r:id="rId4"/>
    <p:sldId id="369" r:id="rId5"/>
    <p:sldId id="370" r:id="rId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8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.vml"/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4.wmf"/><Relationship Id="rId1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7.png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28036" name="矩形 428035"/>
          <p:cNvSpPr/>
          <p:nvPr/>
        </p:nvSpPr>
        <p:spPr>
          <a:xfrm>
            <a:off x="4406900" y="19939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 algn="ctr"/>
            <a:endParaRPr lang="zh-CN" altLang="en-US" sz="2200" dirty="0">
              <a:latin typeface="BMWTypeRegular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8037" name="矩形 428036"/>
          <p:cNvSpPr/>
          <p:nvPr/>
        </p:nvSpPr>
        <p:spPr>
          <a:xfrm>
            <a:off x="4394200" y="2095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8" name="矩形 428037"/>
          <p:cNvSpPr/>
          <p:nvPr/>
        </p:nvSpPr>
        <p:spPr>
          <a:xfrm>
            <a:off x="3556000" y="20701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9" name="矩形 428038"/>
          <p:cNvSpPr/>
          <p:nvPr/>
        </p:nvSpPr>
        <p:spPr>
          <a:xfrm>
            <a:off x="4686300" y="1968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71" name="矩形 428070"/>
          <p:cNvSpPr/>
          <p:nvPr/>
        </p:nvSpPr>
        <p:spPr>
          <a:xfrm>
            <a:off x="299720" y="78105"/>
            <a:ext cx="1878330" cy="40005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1.5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连杆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0975" y="690880"/>
            <a:ext cx="246570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1.5.2</a:t>
            </a: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连杆组成</a:t>
            </a:r>
            <a:endParaRPr lang="zh-CN" alt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73500" y="2273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000500" y="2400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403906" name="矩形 1403905"/>
          <p:cNvSpPr/>
          <p:nvPr/>
        </p:nvSpPr>
        <p:spPr>
          <a:xfrm>
            <a:off x="180975" y="1697355"/>
            <a:ext cx="3313430" cy="407543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连杆由以下部件组成：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连杆小头，活塞销支撑在连杆小头内。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连杆体。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连杆大头和连杆盖。连杆大头和连杆盖包围着连杆轴承。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endParaRPr lang="zh-CN" altLang="de-DE" b="0" dirty="0">
              <a:solidFill>
                <a:schemeClr val="tx1"/>
              </a:solidFill>
              <a:ea typeface="汉仪大黑简" panose="0201060900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03650" y="272415"/>
            <a:ext cx="4925695" cy="587502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0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4365" y="2667635"/>
            <a:ext cx="1899920" cy="2613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28036" name="矩形 428035"/>
          <p:cNvSpPr/>
          <p:nvPr/>
        </p:nvSpPr>
        <p:spPr>
          <a:xfrm>
            <a:off x="4406900" y="19939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 algn="ctr"/>
            <a:endParaRPr lang="zh-CN" altLang="en-US" sz="2200" dirty="0">
              <a:latin typeface="BMWTypeRegular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8037" name="矩形 428036"/>
          <p:cNvSpPr/>
          <p:nvPr/>
        </p:nvSpPr>
        <p:spPr>
          <a:xfrm>
            <a:off x="4394200" y="2095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8" name="矩形 428037"/>
          <p:cNvSpPr/>
          <p:nvPr/>
        </p:nvSpPr>
        <p:spPr>
          <a:xfrm>
            <a:off x="3556000" y="20701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9" name="矩形 428038"/>
          <p:cNvSpPr/>
          <p:nvPr/>
        </p:nvSpPr>
        <p:spPr>
          <a:xfrm>
            <a:off x="4686300" y="1968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71" name="矩形 428070"/>
          <p:cNvSpPr/>
          <p:nvPr/>
        </p:nvSpPr>
        <p:spPr>
          <a:xfrm>
            <a:off x="299720" y="78105"/>
            <a:ext cx="1878330" cy="40005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1.5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连杆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0975" y="690880"/>
            <a:ext cx="246570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1.5.2</a:t>
            </a: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连杆组成</a:t>
            </a:r>
            <a:endParaRPr lang="zh-CN" alt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73500" y="2273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000500" y="2400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403906" name="矩形 1403905"/>
          <p:cNvSpPr/>
          <p:nvPr/>
        </p:nvSpPr>
        <p:spPr>
          <a:xfrm>
            <a:off x="425450" y="1286510"/>
            <a:ext cx="4427220" cy="49847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连杆大头的定位方式（平切口）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endParaRPr lang="zh-CN" altLang="de-DE" b="0" dirty="0">
              <a:solidFill>
                <a:schemeClr val="tx1"/>
              </a:solidFill>
              <a:ea typeface="汉仪大黑简" panose="0201060900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69290" y="1865630"/>
            <a:ext cx="1508760" cy="460375"/>
          </a:xfrm>
          <a:prstGeom prst="rect">
            <a:avLst/>
          </a:prstGeom>
        </p:spPr>
        <p:txBody>
          <a:bodyPr wrap="square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螺栓定位</a:t>
            </a:r>
            <a:endParaRPr kumimoji="0" lang="zh-CN" altLang="en-US" sz="2400" b="1" i="0" u="none" strike="noStrike" kern="1200" cap="none" spc="0" normalizeH="0" baseline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</p:txBody>
      </p:sp>
      <p:sp>
        <p:nvSpPr>
          <p:cNvPr id="228358" name="Text Box 6"/>
          <p:cNvSpPr txBox="1"/>
          <p:nvPr/>
        </p:nvSpPr>
        <p:spPr>
          <a:xfrm>
            <a:off x="704850" y="5369560"/>
            <a:ext cx="182943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160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连杆盖是用膨胀螺栓固定。这种螺栓作为定位螺栓可使连杆盖居中。</a:t>
            </a:r>
            <a:endParaRPr lang="zh-CN" altLang="en-US" sz="1600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31945" y="2095500"/>
            <a:ext cx="29337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带有断裂面的连杆</a:t>
            </a:r>
            <a:endParaRPr lang="zh-CN" altLang="en-US" sz="24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2739390"/>
            <a:ext cx="2620645" cy="228155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176395" y="5308600"/>
            <a:ext cx="305625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连杆大头与连杆盖之间的接合面通过断裂方式产生，不需要继续进行加工。因此可防止安装时发生混淆。</a:t>
            </a:r>
            <a:endParaRPr lang="zh-CN" altLang="en-US" sz="1600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2835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28036" name="矩形 428035"/>
          <p:cNvSpPr/>
          <p:nvPr/>
        </p:nvSpPr>
        <p:spPr>
          <a:xfrm>
            <a:off x="4406900" y="19939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 algn="ctr"/>
            <a:endParaRPr lang="zh-CN" altLang="en-US" sz="2200" dirty="0">
              <a:latin typeface="BMWTypeRegular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8037" name="矩形 428036"/>
          <p:cNvSpPr/>
          <p:nvPr/>
        </p:nvSpPr>
        <p:spPr>
          <a:xfrm>
            <a:off x="4394200" y="2095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8" name="矩形 428037"/>
          <p:cNvSpPr/>
          <p:nvPr/>
        </p:nvSpPr>
        <p:spPr>
          <a:xfrm>
            <a:off x="3556000" y="20701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9" name="矩形 428038"/>
          <p:cNvSpPr/>
          <p:nvPr/>
        </p:nvSpPr>
        <p:spPr>
          <a:xfrm>
            <a:off x="4686300" y="1968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71" name="矩形 428070"/>
          <p:cNvSpPr/>
          <p:nvPr/>
        </p:nvSpPr>
        <p:spPr>
          <a:xfrm>
            <a:off x="299720" y="78105"/>
            <a:ext cx="1878330" cy="40005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1.5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连杆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0975" y="690880"/>
            <a:ext cx="246570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1.5.2</a:t>
            </a: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连杆组成</a:t>
            </a:r>
            <a:endParaRPr lang="zh-CN" alt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73500" y="2273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000500" y="2400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403906" name="矩形 1403905"/>
          <p:cNvSpPr/>
          <p:nvPr/>
        </p:nvSpPr>
        <p:spPr>
          <a:xfrm>
            <a:off x="425450" y="1286510"/>
            <a:ext cx="4260215" cy="49847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连杆大头的定位方式</a:t>
            </a: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（斜</a:t>
            </a: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切口）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endParaRPr lang="zh-CN" altLang="de-DE" b="0" dirty="0">
              <a:solidFill>
                <a:schemeClr val="tx1"/>
              </a:solidFill>
              <a:ea typeface="汉仪大黑简" panose="0201060900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4505" y="2043430"/>
            <a:ext cx="1508760" cy="460375"/>
          </a:xfrm>
          <a:prstGeom prst="rect">
            <a:avLst/>
          </a:prstGeom>
        </p:spPr>
        <p:txBody>
          <a:bodyPr wrap="square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  <a:sym typeface="+mn-ea"/>
              </a:rPr>
              <a:t>锯齿</a:t>
            </a:r>
            <a:r>
              <a:rPr kumimoji="0" lang="zh-CN" altLang="en-US" sz="2400" b="1" i="0" u="none" strike="noStrike" kern="1200" cap="none" spc="0" normalizeH="0" baseline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定位</a:t>
            </a:r>
            <a:endParaRPr kumimoji="0" lang="zh-CN" altLang="en-US" sz="2400" b="1" i="0" u="none" strike="noStrike" kern="1200" cap="none" spc="0" normalizeH="0" baseline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</p:txBody>
      </p:sp>
      <p:graphicFrame>
        <p:nvGraphicFramePr>
          <p:cNvPr id="11" name="对象 10"/>
          <p:cNvGraphicFramePr/>
          <p:nvPr/>
        </p:nvGraphicFramePr>
        <p:xfrm>
          <a:off x="425450" y="2569210"/>
          <a:ext cx="1970405" cy="3575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" name="" r:id="rId1" imgW="2895600" imgH="5381625" progId="Paint.Picture">
                  <p:embed/>
                </p:oleObj>
              </mc:Choice>
              <mc:Fallback>
                <p:oleObj name="" r:id="rId1" imgW="2895600" imgH="5381625" progId="Paint.Picture">
                  <p:embed/>
                  <p:pic>
                    <p:nvPicPr>
                      <p:cNvPr id="0" name="图片 1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25450" y="2569210"/>
                        <a:ext cx="1970405" cy="35756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3494405" y="2043430"/>
            <a:ext cx="148844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 noProof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  <a:sym typeface="+mn-ea"/>
              </a:rPr>
              <a:t>套筒</a:t>
            </a:r>
            <a:r>
              <a:rPr lang="zh-CN" altLang="en-US" sz="2400" b="1" noProof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  <a:sym typeface="+mn-ea"/>
              </a:rPr>
              <a:t>定位</a:t>
            </a:r>
            <a:endParaRPr lang="zh-CN" altLang="en-US" sz="2400" b="1" noProof="0" dirty="0" smtClean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隶书" pitchFamily="49" charset="-122"/>
              <a:ea typeface="隶书" pitchFamily="49" charset="-122"/>
            </a:endParaRPr>
          </a:p>
        </p:txBody>
      </p:sp>
      <p:graphicFrame>
        <p:nvGraphicFramePr>
          <p:cNvPr id="14" name="对象 13"/>
          <p:cNvGraphicFramePr/>
          <p:nvPr/>
        </p:nvGraphicFramePr>
        <p:xfrm>
          <a:off x="3126105" y="2651125"/>
          <a:ext cx="1856740" cy="34118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3" imgW="3095625" imgH="5200650" progId="Paint.Picture">
                  <p:embed/>
                </p:oleObj>
              </mc:Choice>
              <mc:Fallback>
                <p:oleObj name="" r:id="rId3" imgW="3095625" imgH="5200650" progId="Paint.Picture">
                  <p:embed/>
                  <p:pic>
                    <p:nvPicPr>
                      <p:cNvPr id="0" name="图片 1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26105" y="2651125"/>
                        <a:ext cx="1856740" cy="34118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矩形 15"/>
          <p:cNvSpPr/>
          <p:nvPr/>
        </p:nvSpPr>
        <p:spPr>
          <a:xfrm>
            <a:off x="6340793" y="2070100"/>
            <a:ext cx="1503680" cy="521970"/>
          </a:xfrm>
          <a:prstGeom prst="rect">
            <a:avLst/>
          </a:prstGeom>
        </p:spPr>
        <p:txBody>
          <a:bodyPr wrap="none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  <a:cs typeface="+mn-cs"/>
              </a:rPr>
              <a:t>止口</a:t>
            </a:r>
            <a:r>
              <a:rPr lang="zh-CN" altLang="en-US" sz="2400" b="1" noProof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  <a:sym typeface="+mn-ea"/>
              </a:rPr>
              <a:t>定位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隶书" pitchFamily="49" charset="-122"/>
              <a:ea typeface="隶书" pitchFamily="49" charset="-122"/>
              <a:cs typeface="+mn-cs"/>
            </a:endParaRPr>
          </a:p>
        </p:txBody>
      </p:sp>
      <p:graphicFrame>
        <p:nvGraphicFramePr>
          <p:cNvPr id="17" name="对象 16"/>
          <p:cNvGraphicFramePr/>
          <p:nvPr/>
        </p:nvGraphicFramePr>
        <p:xfrm>
          <a:off x="5617210" y="2592070"/>
          <a:ext cx="2606040" cy="364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" name="" r:id="rId5" imgW="3171825" imgH="5381625" progId="Paint.Picture">
                  <p:embed/>
                </p:oleObj>
              </mc:Choice>
              <mc:Fallback>
                <p:oleObj name="" r:id="rId5" imgW="3171825" imgH="5381625" progId="Paint.Picture">
                  <p:embed/>
                  <p:pic>
                    <p:nvPicPr>
                      <p:cNvPr id="0" name="图片 1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17210" y="2592070"/>
                        <a:ext cx="2606040" cy="3644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28036" name="矩形 428035"/>
          <p:cNvSpPr/>
          <p:nvPr/>
        </p:nvSpPr>
        <p:spPr>
          <a:xfrm>
            <a:off x="4406900" y="19939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 algn="ctr"/>
            <a:endParaRPr lang="zh-CN" altLang="en-US" sz="2200" dirty="0">
              <a:latin typeface="BMWTypeRegular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8037" name="矩形 428036"/>
          <p:cNvSpPr/>
          <p:nvPr/>
        </p:nvSpPr>
        <p:spPr>
          <a:xfrm>
            <a:off x="4394200" y="2095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9" name="矩形 428038"/>
          <p:cNvSpPr/>
          <p:nvPr/>
        </p:nvSpPr>
        <p:spPr>
          <a:xfrm>
            <a:off x="4686300" y="1968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71" name="矩形 428070"/>
          <p:cNvSpPr/>
          <p:nvPr/>
        </p:nvSpPr>
        <p:spPr>
          <a:xfrm>
            <a:off x="299720" y="78105"/>
            <a:ext cx="1878330" cy="40005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1.5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连杆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0975" y="690880"/>
            <a:ext cx="317690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1.5.3</a:t>
            </a: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连杆运行条件</a:t>
            </a:r>
            <a:endParaRPr lang="zh-CN" alt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73500" y="2273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000500" y="2400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graphicFrame>
        <p:nvGraphicFramePr>
          <p:cNvPr id="10" name="表格 9"/>
          <p:cNvGraphicFramePr/>
          <p:nvPr>
            <p:custDataLst>
              <p:tags r:id="rId1"/>
            </p:custDataLst>
          </p:nvPr>
        </p:nvGraphicFramePr>
        <p:xfrm>
          <a:off x="278130" y="1398905"/>
          <a:ext cx="8865870" cy="5271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1920"/>
                <a:gridCol w="4518660"/>
                <a:gridCol w="2955290"/>
              </a:tblGrid>
              <a:tr h="81788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负荷</a:t>
                      </a:r>
                      <a:endParaRPr lang="zh-CN" altLang="en-US" sz="2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运行条件</a:t>
                      </a:r>
                      <a:endParaRPr lang="zh-CN" altLang="en-US" sz="2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后果</a:t>
                      </a:r>
                      <a:endParaRPr lang="zh-CN" altLang="en-US" sz="2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</a:txBody>
                  <a:tcPr/>
                </a:tc>
              </a:tr>
              <a:tr h="4453255">
                <a:tc>
                  <a:txBody>
                    <a:bodyPr/>
                    <a:p>
                      <a:pPr>
                        <a:buNone/>
                      </a:pPr>
                      <a:endParaRPr lang="zh-CN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8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压</a:t>
                      </a:r>
                      <a:endParaRPr lang="zh-CN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endParaRPr lang="zh-CN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8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力</a:t>
                      </a:r>
                      <a:endParaRPr lang="zh-CN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endParaRPr lang="zh-CN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8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和</a:t>
                      </a:r>
                      <a:endParaRPr lang="zh-CN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endParaRPr lang="zh-CN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8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拉</a:t>
                      </a:r>
                      <a:endParaRPr lang="zh-CN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endParaRPr lang="zh-CN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8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力</a:t>
                      </a:r>
                      <a:endParaRPr lang="zh-CN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0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很高的活塞力F</a:t>
                      </a:r>
                      <a:r>
                        <a:rPr lang="zh-CN" altLang="en-US" sz="2000" b="1" baseline="-25000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k</a:t>
                      </a:r>
                      <a:r>
                        <a:rPr lang="zh-CN" altLang="en-US" sz="20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在连杆纵向方向上产生很大的压力。很高的活塞惯性力Fm产生拉力</a:t>
                      </a:r>
                      <a:r>
                        <a:rPr lang="zh-CN" altLang="en-US" sz="20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  <a:sym typeface="+mn-ea"/>
                        </a:rPr>
                        <a:t>。</a:t>
                      </a:r>
                      <a:endParaRPr lang="zh-CN" altLang="en-US" sz="20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  <a:p>
                      <a:pPr>
                        <a:buNone/>
                      </a:pPr>
                      <a:endParaRPr lang="zh-CN" altLang="en-US" sz="20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 </a:t>
                      </a:r>
                      <a:r>
                        <a:rPr lang="zh-CN" altLang="en-US" sz="20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</a:rPr>
                        <a:t>这些作用力使连杆扭曲或弯曲，因此无法保证连杆轴套和连杆轴承孔的平行度。如果连杆轴套孔钻歪，也会出现这种情况。活塞不再平行于气缸壁移动。活塞、活塞环、气缸壁和连杆轴承上出现磨损。这种负荷可能会破坏轴承上的润滑油膜并造成轴承损坏</a:t>
                      </a:r>
                      <a:r>
                        <a:rPr lang="zh-CN" altLang="en-US" sz="18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  <a:sym typeface="+mn-ea"/>
                        </a:rPr>
                        <a:t>。</a:t>
                      </a:r>
                      <a:endParaRPr lang="en-US" altLang="zh-CN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4180" y="3506470"/>
            <a:ext cx="4371975" cy="304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TABLE_BEAUTIFY" val="smartTable{336ce971-a6c8-4d23-b576-8ab74d15d0dc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409</Words>
  <Application>WPS 演示</Application>
  <PresentationFormat>全屏显示(4:3)</PresentationFormat>
  <Paragraphs>63</Paragraphs>
  <Slides>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4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BMWTypeRegular</vt:lpstr>
      <vt:lpstr>BMWTypeLight</vt:lpstr>
      <vt:lpstr>汉仪大黑简</vt:lpstr>
      <vt:lpstr>黑体</vt:lpstr>
      <vt:lpstr>隶书</vt:lpstr>
      <vt:lpstr>微软雅黑</vt:lpstr>
      <vt:lpstr>Segoe Print</vt:lpstr>
      <vt:lpstr>Yu Gothic UI Light</vt:lpstr>
      <vt:lpstr>Arial Unicode MS</vt:lpstr>
      <vt:lpstr>楷体</vt:lpstr>
      <vt:lpstr>Office 主题</vt:lpstr>
      <vt:lpstr>Paint.Picture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50</cp:revision>
  <dcterms:created xsi:type="dcterms:W3CDTF">2018-09-20T09:45:00Z</dcterms:created>
  <dcterms:modified xsi:type="dcterms:W3CDTF">2020-02-20T03:37:26Z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