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5"/>
  </p:handoutMasterIdLst>
  <p:sldIdLst>
    <p:sldId id="257" r:id="rId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CDCDC"/>
    <a:srgbClr val="F0F0F0"/>
    <a:srgbClr val="E6E6E6"/>
    <a:srgbClr val="C8C8C8"/>
    <a:srgbClr val="FFFFFF"/>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78" d="100"/>
          <a:sy n="78" d="100"/>
        </p:scale>
        <p:origin x="654" y="54"/>
      </p:cViewPr>
      <p:guideLst>
        <p:guide orient="horz" pos="2160"/>
        <p:guide pos="384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7" Type="http://schemas.openxmlformats.org/officeDocument/2006/relationships/viewProps" Target="viewProps.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微软雅黑" panose="020B0503020204020204" charset="-122"/>
              <a:ea typeface="微软雅黑" panose="020B0503020204020204"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latin typeface="微软雅黑" panose="020B0503020204020204" charset="-122"/>
                <a:ea typeface="微软雅黑" panose="020B0503020204020204" charset="-122"/>
              </a:rPr>
            </a:fld>
            <a:endParaRPr lang="zh-CN" altLang="en-US" smtClean="0">
              <a:latin typeface="微软雅黑" panose="020B0503020204020204" charset="-122"/>
              <a:ea typeface="微软雅黑" panose="020B0503020204020204"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微软雅黑" panose="020B0503020204020204" charset="-122"/>
              <a:ea typeface="微软雅黑" panose="020B0503020204020204"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latin typeface="微软雅黑" panose="020B0503020204020204" charset="-122"/>
                <a:ea typeface="微软雅黑" panose="020B0503020204020204" charset="-122"/>
              </a:rPr>
            </a:fld>
            <a:endParaRPr lang="zh-CN" altLang="en-US" smtClean="0">
              <a:latin typeface="微软雅黑" panose="020B0503020204020204" charset="-122"/>
              <a:ea typeface="微软雅黑" panose="020B0503020204020204"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微软雅黑" panose="020B0503020204020204" charset="-122"/>
                <a:ea typeface="微软雅黑" panose="020B0503020204020204"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微软雅黑" panose="020B0503020204020204" charset="-122"/>
                <a:ea typeface="微软雅黑" panose="020B0503020204020204" charset="-122"/>
              </a:defRPr>
            </a:lvl1pPr>
          </a:lstStyle>
          <a:p>
            <a:fld id="{1AC49D05-6128-4D0D-A32A-06A5E73B386C}"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微软雅黑" panose="020B0503020204020204" charset="-122"/>
                <a:ea typeface="微软雅黑" panose="020B0503020204020204"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微软雅黑" panose="020B0503020204020204" charset="-122"/>
                <a:ea typeface="微软雅黑" panose="020B0503020204020204" charset="-122"/>
              </a:defRPr>
            </a:lvl1pPr>
          </a:lstStyle>
          <a:p>
            <a:fld id="{5849F42C-2DAE-424C-A4B8-3140182C3E9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600" kern="1200">
        <a:solidFill>
          <a:schemeClr val="tx1"/>
        </a:solidFill>
        <a:latin typeface="微软雅黑" panose="020B0503020204020204" charset="-122"/>
        <a:ea typeface="微软雅黑" panose="020B0503020204020204" charset="-122"/>
        <a:cs typeface="+mn-cs"/>
      </a:defRPr>
    </a:lvl1pPr>
    <a:lvl2pPr marL="4572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2pPr>
    <a:lvl3pPr marL="9144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3pPr>
    <a:lvl4pPr marL="13716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4pPr>
    <a:lvl5pPr marL="18288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669882" y="2588281"/>
            <a:ext cx="10852237" cy="899167"/>
          </a:xfrm>
        </p:spPr>
        <p:txBody>
          <a:bodyPr lIns="101600" tIns="38100" rIns="25400" bIns="38100" anchor="t" anchorCtr="0">
            <a:noAutofit/>
          </a:bodyPr>
          <a:lstStyle>
            <a:lvl1pPr algn="ctr">
              <a:defRPr sz="5400" b="0" spc="600">
                <a:effectLst>
                  <a:outerShdw blurRad="38100" dist="38100" dir="2700000" algn="tl">
                    <a:srgbClr val="000000">
                      <a:alpha val="43137"/>
                    </a:srgbClr>
                  </a:outerShdw>
                </a:effectLst>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669882" y="3566160"/>
            <a:ext cx="10852237" cy="950984"/>
          </a:xfrm>
        </p:spPr>
        <p:txBody>
          <a:bodyPr lIns="101600" tIns="38100" rIns="76200" bIns="38100">
            <a:noAutofit/>
          </a:bodyPr>
          <a:lstStyle>
            <a:lvl1pPr marL="0" indent="0" algn="ctr" eaLnBrk="1" fontAlgn="auto" latinLnBrk="0" hangingPunct="1">
              <a:lnSpc>
                <a:spcPct val="100000"/>
              </a:lnSpc>
              <a:buNone/>
              <a:defRPr sz="2400" u="none" strike="noStrike" kern="1200" cap="none" spc="200" normalizeH="0" baseline="0">
                <a:solidFill>
                  <a:schemeClr val="tx1"/>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69930" y="952508"/>
            <a:ext cx="10852237" cy="5040000"/>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669882" y="2588281"/>
            <a:ext cx="10852237" cy="899167"/>
          </a:xfrm>
        </p:spPr>
        <p:txBody>
          <a:bodyPr vert="horz" lIns="101600" tIns="38100" rIns="25400" bIns="38100" rtlCol="0" anchor="t" anchorCtr="0">
            <a:noAutofit/>
          </a:bodyPr>
          <a:lstStyle>
            <a:lvl1pPr marL="0" marR="0" algn="ctr" defTabSz="914400" rtl="0" eaLnBrk="1" fontAlgn="auto" latinLnBrk="0" hangingPunct="1">
              <a:lnSpc>
                <a:spcPct val="100000"/>
              </a:lnSpc>
              <a:buNone/>
              <a:defRPr kumimoji="0" lang="zh-CN" altLang="en-US" sz="5400" b="0" i="0" u="none" strike="noStrike" kern="1200" cap="none" spc="600" normalizeH="0" baseline="0" noProof="1" dirty="0">
                <a:solidFill>
                  <a:schemeClr val="tx1"/>
                </a:solidFill>
                <a:effectLst>
                  <a:outerShdw blurRad="38100" dist="38100" dir="2700000" algn="tl">
                    <a:srgbClr val="000000">
                      <a:alpha val="43137"/>
                    </a:srgbClr>
                  </a:outerShdw>
                </a:effectLst>
                <a:uFillTx/>
                <a:latin typeface="+mj-lt"/>
                <a:ea typeface="+mj-ea"/>
                <a:cs typeface="+mj-cs"/>
                <a:sym typeface="+mn-ea"/>
              </a:defRPr>
            </a:lvl1pPr>
          </a:lstStyle>
          <a:p>
            <a:pPr lvl="0"/>
            <a:r>
              <a:rPr>
                <a:sym typeface="+mn-ea"/>
              </a:rPr>
              <a:t>单击此处编辑标题</a:t>
            </a:r>
            <a:endParaRPr>
              <a:sym typeface="+mn-e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32000"/>
            <a:ext cx="10852237" cy="648000"/>
          </a:xfrm>
        </p:spPr>
        <p:txBody>
          <a:bodyPr vert="horz" lIns="101600" tIns="38100" rIns="76200" bIns="38100" rtlCol="0" anchor="ctr" anchorCtr="0">
            <a:noAutofit/>
          </a:bodyPr>
          <a:lstStyle>
            <a:lvl1pPr marL="0" marR="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69882" y="1296000"/>
            <a:ext cx="10852237" cy="5041355"/>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930" y="3808730"/>
            <a:ext cx="10852237" cy="624845"/>
          </a:xfrm>
        </p:spPr>
        <p:txBody>
          <a:bodyPr lIns="101600" tIns="38100" rIns="63500" bIns="38100" anchor="t" anchorCtr="0">
            <a:noAutofit/>
          </a:bodyPr>
          <a:lstStyle>
            <a:lvl1pPr>
              <a:defRPr sz="3600" b="0" u="none" strike="noStrike" kern="1200" cap="none" spc="300" normalizeH="0">
                <a:solidFill>
                  <a:schemeClr val="tx1"/>
                </a:solidFill>
                <a:effectLst>
                  <a:outerShdw blurRad="38100" dist="38100" dir="2700000" algn="tl">
                    <a:srgbClr val="000000">
                      <a:alpha val="43137"/>
                    </a:srgbClr>
                  </a:outerShdw>
                </a:effectLst>
                <a:uFillTx/>
              </a:defRPr>
            </a:lvl1pPr>
          </a:lstStyle>
          <a:p>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669925" y="4511675"/>
            <a:ext cx="10852237" cy="1077985"/>
          </a:xfrm>
        </p:spPr>
        <p:txBody>
          <a:bodyPr lIns="101600" tIns="38100" rIns="76200" bIns="38100">
            <a:noAutofit/>
          </a:bodyPr>
          <a:lstStyle>
            <a:lvl1pPr marL="0" indent="0" eaLnBrk="1" fontAlgn="auto" latinLnBrk="0" hangingPunct="1">
              <a:buNone/>
              <a:defRPr kumimoji="0" lang="zh-CN" altLang="en-US" sz="1600" b="0" i="0" u="none" strike="noStrike" kern="1200" cap="none" spc="150" normalizeH="0" baseline="0" noProof="1">
                <a:solidFill>
                  <a:schemeClr val="tx1"/>
                </a:solidFill>
                <a:uFillTx/>
                <a:latin typeface="+mn-lt"/>
                <a:ea typeface="+mn-ea"/>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32000"/>
            <a:ext cx="10852237" cy="648000"/>
          </a:xfrm>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69930" y="1296000"/>
            <a:ext cx="5283242" cy="5040000"/>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6238877" y="1296000"/>
            <a:ext cx="5283242" cy="5040000"/>
          </a:xfrm>
        </p:spPr>
        <p:txBody>
          <a:bodyPr>
            <a:noAutofit/>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32000"/>
            <a:ext cx="10852237" cy="648000"/>
          </a:xfrm>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69930" y="1296000"/>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1" u="none" strike="noStrike" kern="1200" cap="none" spc="200" normalizeH="0" baseline="0">
                <a:solidFill>
                  <a:schemeClr val="tx1"/>
                </a:solidFill>
                <a:uFillTx/>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69925" y="1789043"/>
            <a:ext cx="5283200" cy="4552234"/>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296000"/>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1" i="0" u="none" strike="noStrike" kern="1200" cap="none" spc="200" normalizeH="0" baseline="0" noProof="1" dirty="0">
                <a:solidFill>
                  <a:schemeClr val="tx1"/>
                </a:solidFill>
                <a:uFillTx/>
                <a:latin typeface="+mn-lt"/>
                <a:ea typeface="+mn-ea"/>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789043"/>
            <a:ext cx="5283242" cy="4552234"/>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69930" y="1296000"/>
            <a:ext cx="5283242" cy="5040000"/>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3"/>
            </p:custDataLst>
          </p:nvPr>
        </p:nvSpPr>
        <p:spPr>
          <a:xfrm>
            <a:off x="6238925" y="1296000"/>
            <a:ext cx="5283242" cy="50400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mj-lt"/>
                <a:ea typeface="+mj-ea"/>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a:solidFill>
                  <a:schemeClr val="tx1">
                    <a:lumMod val="75000"/>
                    <a:lumOff val="25000"/>
                  </a:schemeClr>
                </a:solidFill>
              </a:defRPr>
            </a:lvl1pPr>
            <a:lvl2pPr indent="0" eaLnBrk="1" fontAlgn="auto" latinLnBrk="0" hangingPunct="1">
              <a:defRPr>
                <a:solidFill>
                  <a:schemeClr val="tx1">
                    <a:lumMod val="75000"/>
                    <a:lumOff val="25000"/>
                  </a:schemeClr>
                </a:solidFill>
              </a:defRPr>
            </a:lvl2pPr>
            <a:lvl3pPr indent="0" eaLnBrk="1" fontAlgn="auto" latinLnBrk="0" hangingPunct="1">
              <a:defRPr>
                <a:solidFill>
                  <a:schemeClr val="tx1">
                    <a:lumMod val="75000"/>
                    <a:lumOff val="25000"/>
                  </a:schemeClr>
                </a:solidFill>
              </a:defRPr>
            </a:lvl3pPr>
            <a:lvl4pPr indent="0" eaLnBrk="1" fontAlgn="auto" latinLnBrk="0" hangingPunct="1">
              <a:defRPr>
                <a:solidFill>
                  <a:schemeClr val="tx1">
                    <a:lumMod val="75000"/>
                    <a:lumOff val="25000"/>
                  </a:schemeClr>
                </a:solidFill>
              </a:defRPr>
            </a:lvl4pPr>
            <a:lvl5pPr indent="0" eaLnBrk="1" fontAlgn="auto" latinLnBrk="0" hangingPunct="1">
              <a:defRPr>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1.xml"/><Relationship Id="rId16" Type="http://schemas.openxmlformats.org/officeDocument/2006/relationships/tags" Target="../tags/tag60.xml"/><Relationship Id="rId15" Type="http://schemas.openxmlformats.org/officeDocument/2006/relationships/tags" Target="../tags/tag59.xml"/><Relationship Id="rId14" Type="http://schemas.openxmlformats.org/officeDocument/2006/relationships/tags" Target="../tags/tag58.xml"/><Relationship Id="rId13" Type="http://schemas.openxmlformats.org/officeDocument/2006/relationships/tags" Target="../tags/tag57.xml"/><Relationship Id="rId12" Type="http://schemas.openxmlformats.org/officeDocument/2006/relationships/tags" Target="../tags/tag56.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FFFF"/>
            </a:gs>
            <a:gs pos="100000">
              <a:srgbClr val="DCDCDC"/>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69882" y="432000"/>
            <a:ext cx="10852237" cy="648000"/>
          </a:xfrm>
          <a:prstGeom prst="rect">
            <a:avLst/>
          </a:prstGeom>
        </p:spPr>
        <p:txBody>
          <a:bodyPr vert="horz" lIns="101600" tIns="38100" rIns="76200" bIns="38100" rtlCol="0" anchor="ctr" anchorCtr="0">
            <a:no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69882" y="1296000"/>
            <a:ext cx="10852237" cy="5040000"/>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p:custDataLst>
              <p:tags r:id="rId1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2800" b="1" u="none" strike="noStrike" kern="1200" cap="none" spc="200" normalizeH="0">
          <a:solidFill>
            <a:schemeClr val="tx1"/>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mn-lt"/>
          <a:ea typeface="+mn-ea"/>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9" name="图片 8"/>
          <p:cNvPicPr>
            <a:picLocks noChangeAspect="1"/>
          </p:cNvPicPr>
          <p:nvPr/>
        </p:nvPicPr>
        <p:blipFill>
          <a:blip r:embed="rId1"/>
          <a:stretch>
            <a:fillRect/>
          </a:stretch>
        </p:blipFill>
        <p:spPr>
          <a:xfrm>
            <a:off x="8382000" y="0"/>
            <a:ext cx="3810000" cy="3343275"/>
          </a:xfrm>
          <a:prstGeom prst="rect">
            <a:avLst/>
          </a:prstGeom>
        </p:spPr>
      </p:pic>
      <p:sp>
        <p:nvSpPr>
          <p:cNvPr id="38913" name="Rectangle 2"/>
          <p:cNvSpPr/>
          <p:nvPr/>
        </p:nvSpPr>
        <p:spPr>
          <a:xfrm>
            <a:off x="63500" y="671989"/>
            <a:ext cx="4883150" cy="583565"/>
          </a:xfrm>
          <a:prstGeom prst="rect">
            <a:avLst/>
          </a:prstGeom>
          <a:noFill/>
          <a:ln w="9525">
            <a:noFill/>
          </a:ln>
        </p:spPr>
        <p:txBody>
          <a:bodyPr wrap="none" anchor="ctr">
            <a:spAutoFit/>
          </a:bodyPr>
          <a:p>
            <a:pPr algn="ctr">
              <a:spcBef>
                <a:spcPct val="50000"/>
              </a:spcBef>
            </a:pPr>
            <a:r>
              <a:rPr lang="en-US" altLang="zh-CN" sz="3200" b="1" dirty="0">
                <a:latin typeface="楷体_GB2312" pitchFamily="49" charset="-122"/>
                <a:ea typeface="楷体_GB2312" pitchFamily="49" charset="-122"/>
              </a:rPr>
              <a:t>2.4.3</a:t>
            </a:r>
            <a:r>
              <a:rPr lang="zh-CN" altLang="en-US" sz="3200" b="1" dirty="0">
                <a:latin typeface="楷体_GB2312" pitchFamily="49" charset="-122"/>
                <a:ea typeface="楷体_GB2312" pitchFamily="49" charset="-122"/>
              </a:rPr>
              <a:t>无气门间隙控制机构</a:t>
            </a:r>
            <a:endParaRPr lang="zh-CN" altLang="en-US" sz="3200" b="1" dirty="0">
              <a:latin typeface="楷体_GB2312" pitchFamily="49" charset="-122"/>
              <a:ea typeface="楷体_GB2312" pitchFamily="49" charset="-122"/>
            </a:endParaRPr>
          </a:p>
        </p:txBody>
      </p:sp>
      <p:sp>
        <p:nvSpPr>
          <p:cNvPr id="6" name="文本框 5"/>
          <p:cNvSpPr txBox="1"/>
          <p:nvPr/>
        </p:nvSpPr>
        <p:spPr>
          <a:xfrm>
            <a:off x="153670" y="0"/>
            <a:ext cx="4702810" cy="829945"/>
          </a:xfrm>
          <a:prstGeom prst="rect">
            <a:avLst/>
          </a:prstGeom>
          <a:noFill/>
        </p:spPr>
        <p:txBody>
          <a:bodyPr wrap="none" rtlCol="0" anchor="t">
            <a:spAutoFit/>
          </a:bodyPr>
          <a:p>
            <a:r>
              <a:rPr lang="zh-CN" altLang="en-US" sz="4800" b="1" dirty="0">
                <a:solidFill>
                  <a:srgbClr val="FF00FF"/>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sym typeface="+mn-ea"/>
              </a:rPr>
              <a:t>2.4 气门间隙控制</a:t>
            </a:r>
            <a:endParaRPr lang="zh-CN" altLang="en-US" sz="4800" b="1" dirty="0">
              <a:solidFill>
                <a:srgbClr val="FF00FF"/>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endParaRPr>
          </a:p>
        </p:txBody>
      </p:sp>
      <p:sp>
        <p:nvSpPr>
          <p:cNvPr id="8" name="文本框 7"/>
          <p:cNvSpPr txBox="1"/>
          <p:nvPr/>
        </p:nvSpPr>
        <p:spPr>
          <a:xfrm>
            <a:off x="63500" y="1255395"/>
            <a:ext cx="8827770" cy="1553210"/>
          </a:xfrm>
          <a:prstGeom prst="rect">
            <a:avLst/>
          </a:prstGeom>
          <a:noFill/>
        </p:spPr>
        <p:txBody>
          <a:bodyPr wrap="square" rtlCol="0" anchor="t">
            <a:spAutoFit/>
          </a:bodyPr>
          <a:p>
            <a:pPr fontAlgn="auto">
              <a:spcBef>
                <a:spcPts val="600"/>
              </a:spcBef>
            </a:pPr>
            <a:r>
              <a:rPr lang="zh-CN" altLang="en-US"/>
              <a:t>       </a:t>
            </a:r>
            <a:r>
              <a:rPr lang="zh-CN" altLang="en-US" dirty="0">
                <a:solidFill>
                  <a:srgbClr val="3333FF"/>
                </a:solidFill>
                <a:effectLst>
                  <a:outerShdw blurRad="38100" dist="38100" dir="2700000" algn="tl">
                    <a:srgbClr val="000000">
                      <a:alpha val="43137"/>
                    </a:srgbClr>
                  </a:outerShdw>
                </a:effectLst>
                <a:latin typeface="隶书" pitchFamily="49" charset="-122"/>
                <a:ea typeface="隶书" pitchFamily="49" charset="-122"/>
              </a:rPr>
              <a:t>采用间隙补偿元件可以实现无间隙气门控制。补偿元件可确保气门控制机构在所有运行条件下无间隙地工作且能补偿因磨损所造成的长度变化。</a:t>
            </a:r>
            <a:endParaRPr lang="zh-CN" altLang="en-US" dirty="0">
              <a:solidFill>
                <a:srgbClr val="3333FF"/>
              </a:solidFill>
              <a:effectLst>
                <a:outerShdw blurRad="38100" dist="38100" dir="2700000" algn="tl">
                  <a:srgbClr val="000000">
                    <a:alpha val="43137"/>
                  </a:srgbClr>
                </a:outerShdw>
              </a:effectLst>
              <a:latin typeface="隶书" pitchFamily="49" charset="-122"/>
              <a:ea typeface="隶书" pitchFamily="49" charset="-122"/>
            </a:endParaRPr>
          </a:p>
          <a:p>
            <a:pPr fontAlgn="auto">
              <a:spcBef>
                <a:spcPts val="600"/>
              </a:spcBef>
            </a:pPr>
            <a:r>
              <a:rPr lang="zh-CN" altLang="en-US" dirty="0">
                <a:solidFill>
                  <a:srgbClr val="3333FF"/>
                </a:solidFill>
                <a:effectLst>
                  <a:outerShdw blurRad="38100" dist="38100" dir="2700000" algn="tl">
                    <a:srgbClr val="000000">
                      <a:alpha val="43137"/>
                    </a:srgbClr>
                  </a:outerShdw>
                </a:effectLst>
                <a:latin typeface="隶书" pitchFamily="49" charset="-122"/>
                <a:ea typeface="隶书" pitchFamily="49" charset="-122"/>
              </a:rPr>
              <a:t>       一种常用的间隙补偿元件是液压支撑元件。这种元件主要由液压缸、活塞和带有压缩弹簧的球阀组成。发动机运转时，机油从发动机机油循环系统经过环形集油槽和油孔流人活塞内部和液压缸中。</a:t>
            </a:r>
            <a:endParaRPr lang="zh-CN" altLang="en-US" dirty="0">
              <a:solidFill>
                <a:srgbClr val="3333FF"/>
              </a:solidFill>
              <a:effectLst>
                <a:outerShdw blurRad="38100" dist="38100" dir="2700000" algn="tl">
                  <a:srgbClr val="000000">
                    <a:alpha val="43137"/>
                  </a:srgbClr>
                </a:outerShdw>
              </a:effectLst>
              <a:latin typeface="隶书" pitchFamily="49" charset="-122"/>
              <a:ea typeface="隶书" pitchFamily="49" charset="-122"/>
            </a:endParaRPr>
          </a:p>
        </p:txBody>
      </p:sp>
      <p:pic>
        <p:nvPicPr>
          <p:cNvPr id="10" name="图片 9"/>
          <p:cNvPicPr>
            <a:picLocks noChangeAspect="1"/>
          </p:cNvPicPr>
          <p:nvPr/>
        </p:nvPicPr>
        <p:blipFill>
          <a:blip r:embed="rId2"/>
          <a:stretch>
            <a:fillRect/>
          </a:stretch>
        </p:blipFill>
        <p:spPr>
          <a:xfrm>
            <a:off x="741680" y="3176905"/>
            <a:ext cx="2540000" cy="1981835"/>
          </a:xfrm>
          <a:prstGeom prst="rect">
            <a:avLst/>
          </a:prstGeom>
        </p:spPr>
      </p:pic>
      <p:pic>
        <p:nvPicPr>
          <p:cNvPr id="11" name="图片 10"/>
          <p:cNvPicPr>
            <a:picLocks noChangeAspect="1"/>
          </p:cNvPicPr>
          <p:nvPr/>
        </p:nvPicPr>
        <p:blipFill>
          <a:blip r:embed="rId3"/>
          <a:stretch>
            <a:fillRect/>
          </a:stretch>
        </p:blipFill>
        <p:spPr>
          <a:xfrm>
            <a:off x="5599430" y="3176905"/>
            <a:ext cx="2738120" cy="2058035"/>
          </a:xfrm>
          <a:prstGeom prst="rect">
            <a:avLst/>
          </a:prstGeom>
        </p:spPr>
      </p:pic>
      <p:sp>
        <p:nvSpPr>
          <p:cNvPr id="12" name="文本框 11"/>
          <p:cNvSpPr txBox="1"/>
          <p:nvPr/>
        </p:nvSpPr>
        <p:spPr>
          <a:xfrm>
            <a:off x="741680" y="2808605"/>
            <a:ext cx="2540000" cy="368300"/>
          </a:xfrm>
          <a:prstGeom prst="rect">
            <a:avLst/>
          </a:prstGeom>
          <a:noFill/>
        </p:spPr>
        <p:txBody>
          <a:bodyPr wrap="square" rtlCol="0" anchor="t">
            <a:spAutoFit/>
          </a:bodyPr>
          <a:p>
            <a:r>
              <a:rPr lang="zh-CN" altLang="en-US">
                <a:solidFill>
                  <a:srgbClr val="FF0000"/>
                </a:solidFill>
                <a:effectLst>
                  <a:outerShdw blurRad="38100" dist="38100" dir="2700000" algn="tl">
                    <a:srgbClr val="000000">
                      <a:alpha val="43137"/>
                    </a:srgbClr>
                  </a:outerShdw>
                </a:effectLst>
              </a:rPr>
              <a:t>气门间隙补偿</a:t>
            </a:r>
            <a:endParaRPr lang="zh-CN" altLang="en-US"/>
          </a:p>
        </p:txBody>
      </p:sp>
      <p:sp>
        <p:nvSpPr>
          <p:cNvPr id="13" name="文本框 12"/>
          <p:cNvSpPr txBox="1"/>
          <p:nvPr/>
        </p:nvSpPr>
        <p:spPr>
          <a:xfrm>
            <a:off x="0" y="5158740"/>
            <a:ext cx="4344670" cy="1753235"/>
          </a:xfrm>
          <a:prstGeom prst="rect">
            <a:avLst/>
          </a:prstGeom>
          <a:noFill/>
        </p:spPr>
        <p:txBody>
          <a:bodyPr wrap="square" rtlCol="0" anchor="t">
            <a:spAutoFit/>
          </a:bodyPr>
          <a:p>
            <a:r>
              <a:rPr lang="en-US" altLang="zh-CN"/>
              <a:t>       </a:t>
            </a:r>
            <a:r>
              <a:rPr lang="zh-CN" altLang="en-US"/>
              <a:t>出现气门间隙时，活塞弹簧将活塞从间隙补偿元件液压缸中压出，直至压杆的凸轮滚轮靠在凸轮上。因此活塞下的压力腔扩大，压力下降。球阀（单向阀）打开，机油流人下部油腔中。上部和下部油腔之间的压力平衡时，阀门关闭。</a:t>
            </a:r>
            <a:endParaRPr lang="zh-CN" altLang="en-US"/>
          </a:p>
        </p:txBody>
      </p:sp>
      <p:sp>
        <p:nvSpPr>
          <p:cNvPr id="14" name="文本框 13"/>
          <p:cNvSpPr txBox="1"/>
          <p:nvPr/>
        </p:nvSpPr>
        <p:spPr>
          <a:xfrm>
            <a:off x="6127750" y="2808605"/>
            <a:ext cx="2540000" cy="368300"/>
          </a:xfrm>
          <a:prstGeom prst="rect">
            <a:avLst/>
          </a:prstGeom>
          <a:noFill/>
        </p:spPr>
        <p:txBody>
          <a:bodyPr wrap="square" rtlCol="0" anchor="t">
            <a:spAutoFit/>
          </a:bodyPr>
          <a:p>
            <a:r>
              <a:rPr lang="zh-CN" altLang="en-US">
                <a:solidFill>
                  <a:srgbClr val="FF0000"/>
                </a:solidFill>
                <a:effectLst>
                  <a:outerShdw blurRad="38100" dist="38100" dir="2700000" algn="tl">
                    <a:srgbClr val="000000">
                      <a:alpha val="43137"/>
                    </a:srgbClr>
                  </a:outerShdw>
                </a:effectLst>
              </a:rPr>
              <a:t>气门驱动装置</a:t>
            </a:r>
            <a:endParaRPr lang="zh-CN" altLang="en-US"/>
          </a:p>
        </p:txBody>
      </p:sp>
      <p:sp>
        <p:nvSpPr>
          <p:cNvPr id="15" name="文本框 14"/>
          <p:cNvSpPr txBox="1"/>
          <p:nvPr/>
        </p:nvSpPr>
        <p:spPr>
          <a:xfrm>
            <a:off x="5008880" y="5158740"/>
            <a:ext cx="3882390" cy="1476375"/>
          </a:xfrm>
          <a:prstGeom prst="rect">
            <a:avLst/>
          </a:prstGeom>
          <a:noFill/>
        </p:spPr>
        <p:txBody>
          <a:bodyPr wrap="square" rtlCol="0" anchor="t">
            <a:spAutoFit/>
          </a:bodyPr>
          <a:p>
            <a:r>
              <a:rPr lang="zh-CN" altLang="en-US"/>
              <a:t>     只要凸轮在摇臂的滚柱轴承上运行，活塞就有负载，下部压力腔内开始增压。增压促使球阀立即关闭。因为压力腔内的机油无法压缩，所以该支撑元件起“液压刚性连接”作用。</a:t>
            </a:r>
            <a:endParaRPr lang="zh-CN" altLang="en-US"/>
          </a:p>
        </p:txBody>
      </p:sp>
    </p:spTree>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TEMPLATE_THUMBS_INDEX" val="1"/>
  <p:tag name="KSO_WM_TEMPLATE_SUBCATEGORY" val="0"/>
  <p:tag name="KSO_WM_TAG_VERSION" val="1.0"/>
  <p:tag name="KSO_WM_BEAUTIFY_FLAG" val="#wm#"/>
  <p:tag name="KSO_WM_TEMPLATE_CATEGORY" val="custom"/>
  <p:tag name="KSO_WM_TEMPLATE_INDEX" val="20187308"/>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391</Words>
  <Application>WPS 演示</Application>
  <PresentationFormat>宽屏</PresentationFormat>
  <Paragraphs>15</Paragraphs>
  <Slides>1</Slides>
  <Notes>1</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vt:i4>
      </vt:variant>
    </vt:vector>
  </HeadingPairs>
  <TitlesOfParts>
    <vt:vector size="11" baseType="lpstr">
      <vt:lpstr>Arial</vt:lpstr>
      <vt:lpstr>宋体</vt:lpstr>
      <vt:lpstr>Wingdings</vt:lpstr>
      <vt:lpstr>微软雅黑</vt:lpstr>
      <vt:lpstr>Arial Unicode MS</vt:lpstr>
      <vt:lpstr>楷体_GB2312</vt:lpstr>
      <vt:lpstr>新宋体</vt:lpstr>
      <vt:lpstr>楷体</vt:lpstr>
      <vt:lpstr>隶书</vt:lpstr>
      <vt:lpstr>Office 主题​​</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jc</dc:creator>
  <cp:lastModifiedBy>范继春</cp:lastModifiedBy>
  <cp:revision>25</cp:revision>
  <dcterms:created xsi:type="dcterms:W3CDTF">2019-06-19T02:08:00Z</dcterms:created>
  <dcterms:modified xsi:type="dcterms:W3CDTF">2020-02-15T02:58:58Z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2052-11.1.0.9339</vt:lpwstr>
  </property>
</Properties>
</file>