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67" r:id="rId3"/>
    <p:sldId id="375" r:id="rId4"/>
    <p:sldId id="376" r:id="rId5"/>
    <p:sldId id="377" r:id="rId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4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28071" name="矩形 428070"/>
          <p:cNvSpPr/>
          <p:nvPr/>
        </p:nvSpPr>
        <p:spPr>
          <a:xfrm>
            <a:off x="323850" y="258445"/>
            <a:ext cx="3634105" cy="63246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en-US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1.6.4 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曲轴轴承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0365" y="991235"/>
            <a:ext cx="380238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曲轴轴承的任务</a:t>
            </a:r>
            <a:endParaRPr lang="zh-CN" altLang="en-US" sz="2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zh-CN" altLang="en-US" sz="2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03906" name="矩形 1403905"/>
          <p:cNvSpPr/>
          <p:nvPr/>
        </p:nvSpPr>
        <p:spPr>
          <a:xfrm>
            <a:off x="498475" y="1607185"/>
            <a:ext cx="3587750" cy="118427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为曲轴导向</a:t>
            </a: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。</a:t>
            </a:r>
            <a:endParaRPr lang="zh-CN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承受径向力和轴向力</a:t>
            </a: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。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endParaRPr lang="zh-CN" altLang="de-DE" b="0" dirty="0">
              <a:solidFill>
                <a:schemeClr val="tx1"/>
              </a:solidFill>
              <a:ea typeface="汉仪大黑简" panose="0201060900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91685" y="495935"/>
            <a:ext cx="3638550" cy="2295525"/>
          </a:xfrm>
          <a:prstGeom prst="rect">
            <a:avLst/>
          </a:prstGeom>
        </p:spPr>
      </p:pic>
      <p:grpSp>
        <p:nvGrpSpPr>
          <p:cNvPr id="4" name="Group 2"/>
          <p:cNvGrpSpPr/>
          <p:nvPr/>
        </p:nvGrpSpPr>
        <p:grpSpPr>
          <a:xfrm>
            <a:off x="1074420" y="3040380"/>
            <a:ext cx="5729288" cy="3411538"/>
            <a:chOff x="677" y="1434"/>
            <a:chExt cx="3609" cy="2149"/>
          </a:xfrm>
        </p:grpSpPr>
        <p:pic>
          <p:nvPicPr>
            <p:cNvPr id="12297" name="Picture 15" descr="2-3-7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8208" t="15454" r="13885" b="5493"/>
            <a:stretch>
              <a:fillRect/>
            </a:stretch>
          </p:blipFill>
          <p:spPr>
            <a:xfrm>
              <a:off x="1474" y="1434"/>
              <a:ext cx="2812" cy="208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298" name="Line 14"/>
            <p:cNvSpPr/>
            <p:nvPr/>
          </p:nvSpPr>
          <p:spPr>
            <a:xfrm>
              <a:off x="1271" y="2269"/>
              <a:ext cx="313" cy="27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2299" name="Line 13"/>
            <p:cNvSpPr/>
            <p:nvPr/>
          </p:nvSpPr>
          <p:spPr>
            <a:xfrm flipV="1">
              <a:off x="1262" y="2696"/>
              <a:ext cx="850" cy="35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2300" name="Line 12"/>
            <p:cNvSpPr/>
            <p:nvPr/>
          </p:nvSpPr>
          <p:spPr>
            <a:xfrm flipV="1">
              <a:off x="1584" y="3201"/>
              <a:ext cx="582" cy="15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2301" name="Line 11"/>
            <p:cNvSpPr/>
            <p:nvPr/>
          </p:nvSpPr>
          <p:spPr>
            <a:xfrm flipV="1">
              <a:off x="2567" y="1803"/>
              <a:ext cx="313" cy="11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2302" name="Line 10"/>
            <p:cNvSpPr/>
            <p:nvPr/>
          </p:nvSpPr>
          <p:spPr>
            <a:xfrm>
              <a:off x="2954" y="1803"/>
              <a:ext cx="358" cy="15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2303" name="Line 9"/>
            <p:cNvSpPr/>
            <p:nvPr/>
          </p:nvSpPr>
          <p:spPr>
            <a:xfrm>
              <a:off x="2563" y="2983"/>
              <a:ext cx="448" cy="272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2304" name="Line 8"/>
            <p:cNvSpPr/>
            <p:nvPr/>
          </p:nvSpPr>
          <p:spPr>
            <a:xfrm flipV="1">
              <a:off x="3194" y="3074"/>
              <a:ext cx="358" cy="19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2305" name="Text Box 7"/>
            <p:cNvSpPr txBox="1"/>
            <p:nvPr/>
          </p:nvSpPr>
          <p:spPr>
            <a:xfrm>
              <a:off x="851" y="2996"/>
              <a:ext cx="895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000" b="1" dirty="0">
                  <a:solidFill>
                    <a:srgbClr val="0033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主轴颈</a:t>
              </a:r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2306" name="Text Box 6"/>
            <p:cNvSpPr txBox="1"/>
            <p:nvPr/>
          </p:nvSpPr>
          <p:spPr>
            <a:xfrm>
              <a:off x="2744" y="3271"/>
              <a:ext cx="766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000" b="1" dirty="0">
                  <a:solidFill>
                    <a:srgbClr val="003300"/>
                  </a:solidFill>
                  <a:latin typeface="楷体_GB2312" pitchFamily="49" charset="-122"/>
                  <a:ea typeface="楷体_GB2312" pitchFamily="49" charset="-122"/>
                </a:rPr>
                <a:t>止推垫片</a:t>
              </a:r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2307" name="Text Box 5"/>
            <p:cNvSpPr txBox="1"/>
            <p:nvPr/>
          </p:nvSpPr>
          <p:spPr>
            <a:xfrm>
              <a:off x="2608" y="1502"/>
              <a:ext cx="766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000" b="1" dirty="0">
                  <a:solidFill>
                    <a:srgbClr val="003300"/>
                  </a:solidFill>
                  <a:latin typeface="楷体_GB2312" pitchFamily="49" charset="-122"/>
                  <a:ea typeface="楷体_GB2312" pitchFamily="49" charset="-122"/>
                </a:rPr>
                <a:t>止推垫片</a:t>
              </a:r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2308" name="Text Box 4"/>
            <p:cNvSpPr txBox="1"/>
            <p:nvPr/>
          </p:nvSpPr>
          <p:spPr>
            <a:xfrm>
              <a:off x="677" y="1998"/>
              <a:ext cx="895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000" b="1" dirty="0">
                  <a:solidFill>
                    <a:srgbClr val="0033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连杆轴颈</a:t>
              </a:r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2309" name="Text Box 3"/>
            <p:cNvSpPr txBox="1"/>
            <p:nvPr/>
          </p:nvSpPr>
          <p:spPr>
            <a:xfrm>
              <a:off x="956" y="3333"/>
              <a:ext cx="895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000" b="1" dirty="0">
                  <a:solidFill>
                    <a:srgbClr val="0033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主轴承盖</a:t>
              </a:r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3906" grpId="0"/>
      <p:bldP spid="1403906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28071" name="矩形 428070"/>
          <p:cNvSpPr/>
          <p:nvPr/>
        </p:nvSpPr>
        <p:spPr>
          <a:xfrm>
            <a:off x="323850" y="258445"/>
            <a:ext cx="3634105" cy="63246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en-US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1.6.4 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曲轴轴承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0365" y="991235"/>
            <a:ext cx="6096635" cy="12604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曲轴轴承的组成：</a:t>
            </a:r>
            <a:r>
              <a:rPr lang="zh-CN" altLang="en-US" sz="240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连杆或曲轴轴承采用由三层或三个材料组成的分体式轴承。轴承由以下部分组成：</a:t>
            </a:r>
            <a:endParaRPr lang="zh-CN" altLang="en-US" sz="240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03906" name="矩形 1403905"/>
          <p:cNvSpPr/>
          <p:nvPr/>
        </p:nvSpPr>
        <p:spPr>
          <a:xfrm>
            <a:off x="323850" y="2251710"/>
            <a:ext cx="4224655" cy="145986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钢背。</a:t>
            </a:r>
            <a:endParaRPr lang="zh-CN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铅青铜支撑层</a:t>
            </a:r>
            <a:r>
              <a:rPr lang="zh-CN" altLang="en-US" sz="2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( 0.5mm)(75%Cu, 23.5</a:t>
            </a:r>
            <a:r>
              <a:rPr lang="en-US" altLang="zh-CN" sz="2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%</a:t>
            </a:r>
            <a:r>
              <a:rPr lang="zh-CN" altLang="en-US" sz="2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Pb．1.5%Sn)。</a:t>
            </a:r>
            <a:endParaRPr lang="zh-CN" altLang="en-US" sz="20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白合金摩擦层</a:t>
            </a:r>
            <a:r>
              <a:rPr lang="zh-CN" altLang="en-US" sz="2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( 0.02 mm)。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endParaRPr lang="zh-CN" altLang="de-DE" b="0" dirty="0">
              <a:solidFill>
                <a:schemeClr val="tx1"/>
              </a:solidFill>
              <a:ea typeface="汉仪大黑简" panose="0201060900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17310" y="541655"/>
            <a:ext cx="2324735" cy="338074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23850" y="4119880"/>
            <a:ext cx="419925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支撑层与摩擦层之间是镍阻层( 0.001 mm)，它能</a:t>
            </a:r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阻止锡从白合金摩擦层向位于下面的铅青铜支撑层迁移。摩擦层磨损时支撑层具有自润滑性能。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9055" y="4119880"/>
            <a:ext cx="3602990" cy="247142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80365" y="5405120"/>
            <a:ext cx="414210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800"/>
              <a:t>      </a:t>
            </a:r>
            <a:r>
              <a:rPr lang="zh-CN" sz="1800" b="1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</a:rPr>
              <a:t>曲轴带有止推轴承（也称为导向轴承），这种轴承能承受操纵离合器时出现的纵向力并能阻止曲轴纵向移动。</a:t>
            </a:r>
            <a:endParaRPr lang="zh-CN" altLang="en-US" sz="1800" b="1" noProof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3906" grpId="0"/>
      <p:bldP spid="140390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28071" name="矩形 428070"/>
          <p:cNvSpPr/>
          <p:nvPr/>
        </p:nvSpPr>
        <p:spPr>
          <a:xfrm>
            <a:off x="323850" y="258445"/>
            <a:ext cx="3634105" cy="63246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en-US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1.6.4 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曲轴轴承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72770" y="890905"/>
            <a:ext cx="26720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曲轴轴承的形式</a:t>
            </a:r>
            <a:endParaRPr lang="zh-CN" altLang="en-US" sz="2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04850" y="1809750"/>
            <a:ext cx="2540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sz="2400" b="1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止  推  轴  承</a:t>
            </a:r>
            <a:endParaRPr lang="zh-CN" altLang="en-US" sz="2400" b="1" noProof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6" name="对象 5"/>
          <p:cNvGraphicFramePr/>
          <p:nvPr/>
        </p:nvGraphicFramePr>
        <p:xfrm>
          <a:off x="348615" y="2423160"/>
          <a:ext cx="3774440" cy="162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" name="" r:id="rId1" imgW="4305300" imgH="1838325" progId="Paint.Picture">
                  <p:embed/>
                </p:oleObj>
              </mc:Choice>
              <mc:Fallback>
                <p:oleObj name="" r:id="rId1" imgW="4305300" imgH="1838325" progId="Paint.Picture">
                  <p:embed/>
                  <p:pic>
                    <p:nvPicPr>
                      <p:cNvPr id="0" name="图片 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48615" y="2423160"/>
                        <a:ext cx="3774440" cy="1628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348615" y="4305300"/>
            <a:ext cx="3253105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止推轴承有两种结构形式：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滑动轴承两端各有一个镀层与摩擦面相同的凸肩。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气缸体凹槽中有半止推环。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每根曲轴只有一个止推轴承。该轴承安装在动力输出或曲轴中部。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160" y="2475865"/>
            <a:ext cx="4096385" cy="182943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106670" y="1750060"/>
            <a:ext cx="2540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sz="2400" b="1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径  向  轴  承</a:t>
            </a:r>
            <a:endParaRPr lang="zh-CN" sz="2400" b="1" noProof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21480" y="4443730"/>
            <a:ext cx="482536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无凸肩的轴瓦只承受径向力。这种轴承是分开式轴承。曲轴箱中的轴承座和轴承盖构成座孔，轴瓦嵌入在座孔内。轴承带有用于储存机油的环形槽。固定凸台阻止轴承扭转和移动。轴承有侧向间隙，以便曲轴受热时能无阻挡地纵向膨胀。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28071" name="矩形 428070"/>
          <p:cNvSpPr/>
          <p:nvPr/>
        </p:nvSpPr>
        <p:spPr>
          <a:xfrm>
            <a:off x="323850" y="258445"/>
            <a:ext cx="3634105" cy="63246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en-US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1.6.4 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曲轴轴承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3850" y="717550"/>
            <a:ext cx="30276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曲轴轴承运行条件</a:t>
            </a:r>
            <a:endParaRPr lang="zh-CN" altLang="en-US" sz="2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5665" y="1325245"/>
            <a:ext cx="137985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sz="2400" b="1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起   动</a:t>
            </a:r>
            <a:endParaRPr lang="zh-CN" sz="2400" b="1" noProof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8190" y="1785620"/>
            <a:ext cx="1781175" cy="170497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78460" y="3582670"/>
            <a:ext cx="2540000" cy="2584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静止状态下轴由于自重而停留在轴瓦的最低点。起动时由于向转动方向摩擦而导致轴向侧面位置移动。滑动面之间还未形成润滑油膜。</a:t>
            </a: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后果：此时是干摩擦。因此</a:t>
            </a: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发生磨损。</a:t>
            </a: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8230" y="1370965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sz="2400" b="1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转速不断提高</a:t>
            </a:r>
            <a:endParaRPr lang="zh-CN" sz="2400" b="1" noProof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6185" y="1880870"/>
            <a:ext cx="1905000" cy="160972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317875" y="3721100"/>
            <a:ext cx="250825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zh-CN" altLang="en-US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转速不断提高时，吸附在轴上的机油一起被带走并拉人楔形区域中。摩擦面还未完全分开。干摩擦和流体摩擦同时存在。</a:t>
            </a:r>
            <a:endParaRPr lang="zh-CN" altLang="en-US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后果：轴在混合摩擦域内转动。</a:t>
            </a:r>
            <a:endParaRPr lang="zh-CN" altLang="en-US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8925" y="1880870"/>
            <a:ext cx="1743075" cy="17145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387465" y="1370965"/>
            <a:ext cx="2540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buClrTx/>
              <a:buSzTx/>
            </a:pPr>
            <a:r>
              <a:rPr lang="en-US" altLang="zh-CN" sz="2400" b="1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sz="2400" b="1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完 全 转 动</a:t>
            </a:r>
            <a:endParaRPr lang="zh-CN" sz="2400" b="1" noProof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158230" y="3884295"/>
            <a:ext cx="2540000" cy="17532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b="1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   转速较高时楔形区域内产生一个将轴从轴瓦上反起的高机油压力。轴悬浮在机油油膜上。</a:t>
            </a:r>
            <a:endParaRPr lang="zh-CN" altLang="en-US" b="1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zh-CN" altLang="en-US" b="1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  后果：此时产生流体摩擦。摩擦力很小。</a:t>
            </a:r>
            <a:endParaRPr lang="zh-CN" altLang="en-US" b="1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5" grpId="0"/>
      <p:bldP spid="5" grpId="1"/>
      <p:bldP spid="6" grpId="0"/>
      <p:bldP spid="6" grpId="1"/>
      <p:bldP spid="8" grpId="0"/>
      <p:bldP spid="8" grpId="1"/>
      <p:bldP spid="10" grpId="0"/>
      <p:bldP spid="10" grpId="1"/>
      <p:bldP spid="11" grpId="0"/>
      <p:bldP spid="11" grpId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794</Words>
  <Application>WPS 演示</Application>
  <PresentationFormat>全屏显示(4:3)</PresentationFormat>
  <Paragraphs>69</Paragraphs>
  <Slides>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23" baseType="lpstr">
      <vt:lpstr>Arial</vt:lpstr>
      <vt:lpstr>宋体</vt:lpstr>
      <vt:lpstr>Wingdings</vt:lpstr>
      <vt:lpstr>Calibri</vt:lpstr>
      <vt:lpstr>楷体_GB2312</vt:lpstr>
      <vt:lpstr>新宋体</vt:lpstr>
      <vt:lpstr>Times New Roman</vt:lpstr>
      <vt:lpstr>BMWTypeRegular</vt:lpstr>
      <vt:lpstr>汉仪大黑简</vt:lpstr>
      <vt:lpstr>BMWTypeLight</vt:lpstr>
      <vt:lpstr>隶书</vt:lpstr>
      <vt:lpstr>微软雅黑</vt:lpstr>
      <vt:lpstr>黑体</vt:lpstr>
      <vt:lpstr>楷体</vt:lpstr>
      <vt:lpstr>Arial Unicode MS</vt:lpstr>
      <vt:lpstr>Segoe Print</vt:lpstr>
      <vt:lpstr>Yu Gothic UI Light</vt:lpstr>
      <vt:lpstr>Office 主题</vt:lpstr>
      <vt:lpstr>Paint.Picture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53</cp:revision>
  <dcterms:created xsi:type="dcterms:W3CDTF">2018-09-20T09:45:00Z</dcterms:created>
  <dcterms:modified xsi:type="dcterms:W3CDTF">2020-02-20T10:02:29Z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