
<file path=[Content_Types].xml><?xml version="1.0" encoding="utf-8"?>
<Types xmlns="http://schemas.openxmlformats.org/package/2006/content-types">
  <Default Extension="wav" ContentType="audio/x-wav"/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7"/>
  </p:notesMasterIdLst>
  <p:sldIdLst>
    <p:sldId id="403" r:id="rId3"/>
    <p:sldId id="404" r:id="rId4"/>
    <p:sldId id="405" r:id="rId5"/>
    <p:sldId id="406" r:id="rId6"/>
  </p:sldIdLst>
  <p:sldSz cx="9144000" cy="6858000" type="screen4x3"/>
  <p:notesSz cx="6858000" cy="9144000"/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F0CB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howGuides="1">
      <p:cViewPr varScale="1">
        <p:scale>
          <a:sx n="66" d="100"/>
          <a:sy n="66" d="100"/>
        </p:scale>
        <p:origin x="-1506" y="-102"/>
      </p:cViewPr>
      <p:guideLst>
        <p:guide orient="horz" pos="2202"/>
        <p:guide pos="295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viewProps" Target="viewProps.xml"/><Relationship Id="rId8" Type="http://schemas.openxmlformats.org/officeDocument/2006/relationships/presProps" Target="presProps.xml"/><Relationship Id="rId7" Type="http://schemas.openxmlformats.org/officeDocument/2006/relationships/notesMaster" Target="notesMasters/notesMaster1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buFont typeface="Arial" panose="020B0604020202020204" pitchFamily="34" charset="0"/>
              <a:buNone/>
              <a:defRPr sz="1200"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buFont typeface="Arial" panose="020B0604020202020204" pitchFamily="34" charset="0"/>
              <a:buNone/>
              <a:defRPr sz="1200">
                <a:latin typeface="Arial" panose="020B0604020202020204" pitchFamily="34" charset="0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956B8FE3-9806-4156-BB2A-E042B922D492}" type="datetimeFigureOut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单击此处编辑母版文本样式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第二级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914400" marR="0" lvl="2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第三级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371600" marR="0" lvl="3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第四级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828800" marR="0" lvl="4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第五级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buFont typeface="Arial" panose="020B0604020202020204" pitchFamily="34" charset="0"/>
              <a:buNone/>
              <a:defRPr sz="1200"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/>
          <a:p>
            <a:pPr lvl="0" algn="r" eaLnBrk="1" hangingPunct="1">
              <a:buNone/>
            </a:pPr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noProof="1" smtClean="0"/>
              <a:t>单击此处编辑母版副标题样式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标题和表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表格占位符 2"/>
          <p:cNvSpPr>
            <a:spLocks noGrp="1"/>
          </p:cNvSpPr>
          <p:nvPr>
            <p:ph type="tbl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ransition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标题，文本与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en-US" altLang="zh-CN" dirty="0">
                <a:latin typeface="Arial" panose="020B0604020202020204" pitchFamily="34" charset="0"/>
              </a:rPr>
            </a:fld>
            <a:endParaRPr lang="en-US" altLang="zh-CN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4" Type="http://schemas.openxmlformats.org/officeDocument/2006/relationships/theme" Target="../theme/theme1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1027" name="文本占位符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audio1.wav"/><Relationship Id="rId1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3.xml"/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hyperlink" Target="http://www.dfzdj.cn/pro_class.asp?id=2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099" name="Rectangle 3074"/>
          <p:cNvSpPr>
            <a:spLocks noGrp="1"/>
          </p:cNvSpPr>
          <p:nvPr>
            <p:ph type="title"/>
          </p:nvPr>
        </p:nvSpPr>
        <p:spPr>
          <a:xfrm>
            <a:off x="0" y="0"/>
            <a:ext cx="3818890" cy="842645"/>
          </a:xfrm>
        </p:spPr>
        <p:txBody>
          <a:bodyPr vert="horz" wrap="square" lIns="91440" tIns="45720" rIns="91440" bIns="45720" anchor="ctr"/>
          <a:p>
            <a:pPr algn="l"/>
            <a:r>
              <a:rPr lang="en-US" altLang="zh-CN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anose="020B0603020202020204" pitchFamily="34" charset="0"/>
                <a:ea typeface="隶书" pitchFamily="49" charset="-122"/>
              </a:rPr>
              <a:t>3.3.5 </a:t>
            </a:r>
            <a:r>
              <a:rPr lang="zh-CN" altLang="en-US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anose="020B0603020202020204" pitchFamily="34" charset="0"/>
                <a:ea typeface="隶书" pitchFamily="49" charset="-122"/>
              </a:rPr>
              <a:t>风扇</a:t>
            </a:r>
            <a:endParaRPr lang="zh-CN" altLang="en-US" sz="2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rebuchet MS" panose="020B0603020202020204" pitchFamily="34" charset="0"/>
              <a:ea typeface="隶书" pitchFamily="49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862195" y="3342005"/>
            <a:ext cx="4046220" cy="2567305"/>
          </a:xfrm>
          <a:prstGeom prst="rect">
            <a:avLst/>
          </a:prstGeom>
        </p:spPr>
      </p:pic>
      <p:pic>
        <p:nvPicPr>
          <p:cNvPr id="87044" name="Picture 4" descr="7-4"/>
          <p:cNvPicPr>
            <a:picLocks noChangeAspect="1"/>
          </p:cNvPicPr>
          <p:nvPr/>
        </p:nvPicPr>
        <p:blipFill>
          <a:blip r:embed="rId2"/>
          <a:srcRect l="5832" t="7291" r="5832" b="8749"/>
          <a:stretch>
            <a:fillRect/>
          </a:stretch>
        </p:blipFill>
        <p:spPr>
          <a:xfrm>
            <a:off x="4749800" y="100330"/>
            <a:ext cx="4158615" cy="316484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7" name="文本框 6"/>
          <p:cNvSpPr txBox="1"/>
          <p:nvPr/>
        </p:nvSpPr>
        <p:spPr>
          <a:xfrm>
            <a:off x="73025" y="928370"/>
            <a:ext cx="4263390" cy="101473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zh-CN" altLang="en-US" sz="240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自动风扇：</a:t>
            </a:r>
            <a:r>
              <a:rPr lang="en-US" altLang="zh-CN" sz="1800" b="1" kern="0" noProof="0" smtClean="0">
                <a:ln>
                  <a:noFill/>
                </a:ln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楷体_GB2312" pitchFamily="49" charset="-122"/>
                <a:ea typeface="楷体_GB2312" pitchFamily="49" charset="-122"/>
              </a:rPr>
              <a:t>只有超过运行温度时，才会接通风扇。</a:t>
            </a:r>
            <a:r>
              <a:rPr lang="zh-CN" altLang="en-US" sz="1800" b="1" kern="0" noProof="0" smtClean="0">
                <a:ln>
                  <a:noFill/>
                </a:ln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楷体_GB2312" pitchFamily="49" charset="-122"/>
                <a:ea typeface="楷体_GB2312" pitchFamily="49" charset="-122"/>
              </a:rPr>
              <a:t>特点是：</a:t>
            </a:r>
            <a:r>
              <a:rPr lang="en-US" altLang="zh-CN" sz="1800" b="1" kern="0" noProof="0" smtClean="0">
                <a:ln>
                  <a:noFill/>
                </a:ln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楷体_GB2312" pitchFamily="49" charset="-122"/>
                <a:ea typeface="楷体_GB2312" pitchFamily="49" charset="-122"/>
              </a:rPr>
              <a:t>迅速达到运行温度</a:t>
            </a:r>
            <a:r>
              <a:rPr lang="zh-CN" altLang="en-US" sz="1800" b="1" kern="0" noProof="0" smtClean="0">
                <a:ln>
                  <a:noFill/>
                </a:ln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楷体_GB2312" pitchFamily="49" charset="-122"/>
                <a:ea typeface="楷体_GB2312" pitchFamily="49" charset="-122"/>
              </a:rPr>
              <a:t>和</a:t>
            </a:r>
            <a:r>
              <a:rPr lang="en-US" altLang="zh-CN" sz="1800" b="1" kern="0" noProof="0" smtClean="0">
                <a:ln>
                  <a:noFill/>
                </a:ln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楷体_GB2312" pitchFamily="49" charset="-122"/>
                <a:ea typeface="楷体_GB2312" pitchFamily="49" charset="-122"/>
              </a:rPr>
              <a:t>增加功率或节省燃油</a:t>
            </a:r>
            <a:r>
              <a:rPr lang="zh-CN" altLang="en-US" sz="1800" b="1" kern="0" noProof="0" smtClean="0">
                <a:ln>
                  <a:noFill/>
                </a:ln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楷体_GB2312" pitchFamily="49" charset="-122"/>
                <a:ea typeface="楷体_GB2312" pitchFamily="49" charset="-122"/>
              </a:rPr>
              <a:t>。</a:t>
            </a:r>
            <a:endParaRPr lang="zh-CN" altLang="en-US" sz="1800" b="1" kern="0" noProof="0" smtClean="0">
              <a:ln>
                <a:noFill/>
              </a:ln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73025" y="2015490"/>
            <a:ext cx="4161790" cy="156845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zh-CN" altLang="en-US"/>
              <a:t> </a:t>
            </a:r>
            <a:r>
              <a:rPr lang="zh-CN" altLang="en-US" sz="240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+mn-ea"/>
              </a:rPr>
              <a:t>电动风扇：</a:t>
            </a:r>
            <a:r>
              <a:rPr lang="zh-CN" altLang="en-US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电动机直接驱动风扇。布置在冷却液中的节温开关控制电动机的接通和关闭。特点有：没有附加的V带传动装置；散热器的安装不受发动机影响；电动机功率有限。</a:t>
            </a:r>
            <a:endParaRPr lang="zh-CN" altLang="en-US" b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2887345" y="6053455"/>
            <a:ext cx="2540000" cy="5835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en-US" altLang="zh-CN" sz="16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T</a:t>
            </a:r>
            <a:r>
              <a:rPr lang="zh-CN" altLang="en-US" sz="16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-节温开关 </a:t>
            </a:r>
            <a:r>
              <a:rPr lang="en-US" altLang="zh-CN" sz="16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K</a:t>
            </a:r>
            <a:r>
              <a:rPr lang="zh-CN" altLang="en-US" sz="16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-继电器</a:t>
            </a:r>
            <a:endParaRPr lang="zh-CN" altLang="en-US" sz="160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en-US" altLang="zh-CN" sz="16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M-</a:t>
            </a:r>
            <a:r>
              <a:rPr lang="zh-CN" altLang="en-US" sz="16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电动机  </a:t>
            </a:r>
            <a:r>
              <a:rPr lang="en-US" altLang="zh-CN" sz="16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R</a:t>
            </a:r>
            <a:r>
              <a:rPr lang="zh-CN" altLang="en-US" sz="16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-电阻</a:t>
            </a:r>
            <a:endParaRPr lang="zh-CN" altLang="en-US" sz="160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5620" y="3500120"/>
            <a:ext cx="2371725" cy="312420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870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7" grpId="1"/>
      <p:bldP spid="9" grpId="0"/>
      <p:bldP spid="9" grpId="1"/>
      <p:bldP spid="10" grpId="0"/>
      <p:bldP spid="10" grpId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8610" name="Text Box 2"/>
          <p:cNvSpPr txBox="1"/>
          <p:nvPr/>
        </p:nvSpPr>
        <p:spPr>
          <a:xfrm>
            <a:off x="283845" y="842645"/>
            <a:ext cx="2823210" cy="5835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>
              <a:spcBef>
                <a:spcPct val="50000"/>
              </a:spcBef>
            </a:pPr>
            <a:r>
              <a:rPr lang="zh-CN" altLang="en-US" sz="3200" b="1" dirty="0">
                <a:solidFill>
                  <a:srgbClr val="FF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楷体_GB2312" pitchFamily="49" charset="-122"/>
              </a:rPr>
              <a:t>风扇离合器</a:t>
            </a:r>
            <a:endParaRPr lang="zh-CN" altLang="en-US" sz="3200" b="1" dirty="0">
              <a:solidFill>
                <a:srgbClr val="FF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楷体_GB2312" pitchFamily="49" charset="-122"/>
            </a:endParaRPr>
          </a:p>
        </p:txBody>
      </p:sp>
      <p:sp>
        <p:nvSpPr>
          <p:cNvPr id="43011" name="Text Box 3"/>
          <p:cNvSpPr txBox="1"/>
          <p:nvPr/>
        </p:nvSpPr>
        <p:spPr>
          <a:xfrm>
            <a:off x="539750" y="1341438"/>
            <a:ext cx="8153400" cy="95313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3200" b="1" dirty="0">
                <a:solidFill>
                  <a:srgbClr val="FF3300"/>
                </a:solidFill>
                <a:latin typeface="Times New Roman" panose="02020603050405020304" pitchFamily="18" charset="0"/>
                <a:ea typeface="楷体_GB2312" pitchFamily="49" charset="-122"/>
              </a:rPr>
              <a:t>任务</a:t>
            </a:r>
            <a:r>
              <a:rPr lang="zh-CN" altLang="en-US" sz="3200" b="1" dirty="0">
                <a:solidFill>
                  <a:srgbClr val="FF3300"/>
                </a:solidFill>
                <a:latin typeface="Times New Roman" panose="02020603050405020304" pitchFamily="18" charset="0"/>
                <a:ea typeface="楷体_GB2312" pitchFamily="49" charset="-122"/>
              </a:rPr>
              <a:t>：</a:t>
            </a:r>
            <a:r>
              <a:rPr lang="zh-CN" altLang="en-US" sz="2400" b="1" dirty="0">
                <a:solidFill>
                  <a:srgbClr val="3333FF"/>
                </a:solidFill>
                <a:latin typeface="Times New Roman" panose="02020603050405020304" pitchFamily="18" charset="0"/>
                <a:ea typeface="楷体_GB2312" pitchFamily="49" charset="-122"/>
              </a:rPr>
              <a:t>减小风扇噪声，改善低温起动性能，节约燃料和降低排放，自动调节发动机的冷却强度。</a:t>
            </a:r>
            <a:endParaRPr lang="zh-CN" altLang="en-US" sz="2400" b="1" dirty="0">
              <a:solidFill>
                <a:srgbClr val="3333FF"/>
              </a:solidFill>
              <a:latin typeface="Times New Roman" panose="02020603050405020304" pitchFamily="18" charset="0"/>
              <a:ea typeface="楷体_GB2312" pitchFamily="49" charset="-122"/>
            </a:endParaRPr>
          </a:p>
        </p:txBody>
      </p:sp>
      <p:sp>
        <p:nvSpPr>
          <p:cNvPr id="43012" name="Text Box 4"/>
          <p:cNvSpPr txBox="1"/>
          <p:nvPr/>
        </p:nvSpPr>
        <p:spPr>
          <a:xfrm>
            <a:off x="468313" y="2565400"/>
            <a:ext cx="3959225" cy="304609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2400" b="1" dirty="0">
                <a:latin typeface="Times New Roman" panose="02020603050405020304" pitchFamily="18" charset="0"/>
                <a:ea typeface="楷体_GB2312" pitchFamily="49" charset="-122"/>
              </a:rPr>
              <a:t>    </a:t>
            </a:r>
            <a:r>
              <a:rPr lang="zh-CN" altLang="en-US" sz="2400" b="1" dirty="0">
                <a:solidFill>
                  <a:srgbClr val="3333FF"/>
                </a:solidFill>
                <a:latin typeface="Times New Roman" panose="02020603050405020304" pitchFamily="18" charset="0"/>
                <a:ea typeface="楷体_GB2312" pitchFamily="49" charset="-122"/>
              </a:rPr>
              <a:t>主要有</a:t>
            </a:r>
            <a:r>
              <a:rPr lang="zh-CN" altLang="en-US" sz="2400" b="1" dirty="0">
                <a:solidFill>
                  <a:srgbClr val="9900CC"/>
                </a:solidFill>
                <a:latin typeface="Times New Roman" panose="02020603050405020304" pitchFamily="18" charset="0"/>
                <a:ea typeface="楷体_GB2312" pitchFamily="49" charset="-122"/>
              </a:rPr>
              <a:t>硅油式</a:t>
            </a:r>
            <a:r>
              <a:rPr lang="zh-CN" altLang="en-US" sz="2400" b="1" dirty="0">
                <a:solidFill>
                  <a:srgbClr val="3333FF"/>
                </a:solidFill>
                <a:latin typeface="Times New Roman" panose="02020603050405020304" pitchFamily="18" charset="0"/>
                <a:ea typeface="楷体_GB2312" pitchFamily="49" charset="-122"/>
              </a:rPr>
              <a:t>和</a:t>
            </a:r>
            <a:r>
              <a:rPr lang="zh-CN" altLang="en-US" sz="2400" b="1" dirty="0">
                <a:solidFill>
                  <a:srgbClr val="9900CC"/>
                </a:solidFill>
                <a:latin typeface="Times New Roman" panose="02020603050405020304" pitchFamily="18" charset="0"/>
                <a:ea typeface="楷体_GB2312" pitchFamily="49" charset="-122"/>
              </a:rPr>
              <a:t>电磁式</a:t>
            </a:r>
            <a:r>
              <a:rPr lang="zh-CN" altLang="en-US" sz="2400" b="1" dirty="0">
                <a:solidFill>
                  <a:srgbClr val="3333FF"/>
                </a:solidFill>
                <a:latin typeface="Times New Roman" panose="02020603050405020304" pitchFamily="18" charset="0"/>
                <a:ea typeface="楷体_GB2312" pitchFamily="49" charset="-122"/>
              </a:rPr>
              <a:t>等。冷却水温度不高时，风扇随离合器壳体一起空转打滑；当发动机气流温度</a:t>
            </a:r>
            <a:r>
              <a:rPr lang="zh-CN" altLang="en-US" sz="2400" b="1" dirty="0">
                <a:solidFill>
                  <a:srgbClr val="9900CC"/>
                </a:solidFill>
                <a:latin typeface="Times New Roman" panose="02020603050405020304" pitchFamily="18" charset="0"/>
                <a:ea typeface="楷体_GB2312" pitchFamily="49" charset="-122"/>
              </a:rPr>
              <a:t>超过</a:t>
            </a:r>
            <a:r>
              <a:rPr lang="en-US" altLang="zh-CN" sz="2400" b="1" dirty="0">
                <a:solidFill>
                  <a:srgbClr val="9900CC"/>
                </a:solidFill>
                <a:latin typeface="Times New Roman" panose="02020603050405020304" pitchFamily="18" charset="0"/>
                <a:ea typeface="楷体_GB2312" pitchFamily="49" charset="-122"/>
              </a:rPr>
              <a:t>65</a:t>
            </a:r>
            <a:r>
              <a:rPr lang="en-US" altLang="zh-CN" sz="2400" b="1" baseline="30000" dirty="0">
                <a:solidFill>
                  <a:srgbClr val="9900CC"/>
                </a:solidFill>
                <a:latin typeface="Times New Roman" panose="02020603050405020304" pitchFamily="18" charset="0"/>
                <a:ea typeface="楷体_GB2312" pitchFamily="49" charset="-122"/>
              </a:rPr>
              <a:t>0</a:t>
            </a:r>
            <a:r>
              <a:rPr lang="en-US" altLang="zh-CN" sz="2400" b="1" dirty="0">
                <a:solidFill>
                  <a:srgbClr val="9900CC"/>
                </a:solidFill>
                <a:latin typeface="Times New Roman" panose="02020603050405020304" pitchFamily="18" charset="0"/>
                <a:ea typeface="楷体_GB2312" pitchFamily="49" charset="-122"/>
              </a:rPr>
              <a:t>C</a:t>
            </a:r>
            <a:r>
              <a:rPr lang="zh-CN" altLang="en-US" sz="2400" b="1" dirty="0">
                <a:solidFill>
                  <a:srgbClr val="9900CC"/>
                </a:solidFill>
                <a:latin typeface="Times New Roman" panose="02020603050405020304" pitchFamily="18" charset="0"/>
                <a:ea typeface="楷体_GB2312" pitchFamily="49" charset="-122"/>
              </a:rPr>
              <a:t>时，离合器处于接合状态</a:t>
            </a:r>
            <a:r>
              <a:rPr lang="zh-CN" altLang="en-US" sz="2400" b="1" dirty="0">
                <a:solidFill>
                  <a:srgbClr val="3333FF"/>
                </a:solidFill>
                <a:latin typeface="Times New Roman" panose="02020603050405020304" pitchFamily="18" charset="0"/>
                <a:ea typeface="楷体_GB2312" pitchFamily="49" charset="-122"/>
              </a:rPr>
              <a:t>，风扇转速提高。当发动机气流温度</a:t>
            </a:r>
            <a:r>
              <a:rPr lang="zh-CN" altLang="en-US" sz="2400" b="1" dirty="0">
                <a:solidFill>
                  <a:srgbClr val="9900CC"/>
                </a:solidFill>
                <a:latin typeface="Times New Roman" panose="02020603050405020304" pitchFamily="18" charset="0"/>
                <a:ea typeface="楷体_GB2312" pitchFamily="49" charset="-122"/>
              </a:rPr>
              <a:t>低于</a:t>
            </a:r>
            <a:r>
              <a:rPr lang="en-US" altLang="zh-CN" sz="2400" b="1" dirty="0">
                <a:solidFill>
                  <a:srgbClr val="9900CC"/>
                </a:solidFill>
                <a:latin typeface="Times New Roman" panose="02020603050405020304" pitchFamily="18" charset="0"/>
                <a:ea typeface="楷体_GB2312" pitchFamily="49" charset="-122"/>
                <a:sym typeface="+mn-ea"/>
              </a:rPr>
              <a:t>3</a:t>
            </a:r>
            <a:r>
              <a:rPr lang="en-US" altLang="zh-CN" sz="2400" b="1" dirty="0">
                <a:solidFill>
                  <a:srgbClr val="9900CC"/>
                </a:solidFill>
                <a:latin typeface="Times New Roman" panose="02020603050405020304" pitchFamily="18" charset="0"/>
                <a:ea typeface="楷体_GB2312" pitchFamily="49" charset="-122"/>
                <a:sym typeface="+mn-ea"/>
              </a:rPr>
              <a:t>5</a:t>
            </a:r>
            <a:r>
              <a:rPr lang="en-US" altLang="zh-CN" sz="2400" b="1" baseline="30000" dirty="0">
                <a:solidFill>
                  <a:srgbClr val="9900CC"/>
                </a:solidFill>
                <a:latin typeface="Times New Roman" panose="02020603050405020304" pitchFamily="18" charset="0"/>
                <a:ea typeface="楷体_GB2312" pitchFamily="49" charset="-122"/>
                <a:sym typeface="+mn-ea"/>
              </a:rPr>
              <a:t>0</a:t>
            </a:r>
            <a:r>
              <a:rPr lang="en-US" altLang="zh-CN" sz="2400" b="1" dirty="0">
                <a:solidFill>
                  <a:srgbClr val="9900CC"/>
                </a:solidFill>
                <a:latin typeface="Times New Roman" panose="02020603050405020304" pitchFamily="18" charset="0"/>
                <a:ea typeface="楷体_GB2312" pitchFamily="49" charset="-122"/>
                <a:sym typeface="+mn-ea"/>
              </a:rPr>
              <a:t>C</a:t>
            </a:r>
            <a:r>
              <a:rPr lang="zh-CN" altLang="en-US" sz="2400" b="1" dirty="0">
                <a:solidFill>
                  <a:srgbClr val="9900CC"/>
                </a:solidFill>
                <a:latin typeface="Times New Roman" panose="02020603050405020304" pitchFamily="18" charset="0"/>
                <a:ea typeface="楷体_GB2312" pitchFamily="49" charset="-122"/>
              </a:rPr>
              <a:t>时，风扇离合器又回到分离状态。</a:t>
            </a:r>
            <a:endParaRPr lang="zh-CN" altLang="en-US" sz="2400" b="1" dirty="0">
              <a:solidFill>
                <a:srgbClr val="9900CC"/>
              </a:solidFill>
              <a:latin typeface="Times New Roman" panose="02020603050405020304" pitchFamily="18" charset="0"/>
              <a:ea typeface="楷体_GB2312" pitchFamily="49" charset="-122"/>
            </a:endParaRPr>
          </a:p>
        </p:txBody>
      </p:sp>
      <p:pic>
        <p:nvPicPr>
          <p:cNvPr id="68613" name="Picture 5" descr="硅油风扇离合器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932363" y="2205038"/>
            <a:ext cx="3429000" cy="42672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68614" name="Text Box 6"/>
          <p:cNvSpPr txBox="1"/>
          <p:nvPr/>
        </p:nvSpPr>
        <p:spPr>
          <a:xfrm>
            <a:off x="6096000" y="5867400"/>
            <a:ext cx="2438400" cy="3968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2000" b="1" dirty="0">
                <a:latin typeface="Times New Roman" panose="02020603050405020304" pitchFamily="18" charset="0"/>
                <a:ea typeface="楷体_GB2312" pitchFamily="49" charset="-122"/>
              </a:rPr>
              <a:t>    </a:t>
            </a:r>
            <a:r>
              <a:rPr lang="zh-CN" altLang="en-US" sz="2000" b="1" dirty="0">
                <a:latin typeface="Times New Roman" panose="02020603050405020304" pitchFamily="18" charset="0"/>
                <a:ea typeface="楷体_GB2312" pitchFamily="49" charset="-122"/>
              </a:rPr>
              <a:t>电磁风扇离合器</a:t>
            </a:r>
            <a:endParaRPr lang="zh-CN" altLang="en-US" sz="2000" b="1" dirty="0">
              <a:latin typeface="Times New Roman" panose="02020603050405020304" pitchFamily="18" charset="0"/>
              <a:ea typeface="楷体_GB2312" pitchFamily="49" charset="-122"/>
            </a:endParaRPr>
          </a:p>
        </p:txBody>
      </p:sp>
      <p:sp>
        <p:nvSpPr>
          <p:cNvPr id="4099" name="Rectangle 3074"/>
          <p:cNvSpPr>
            <a:spLocks noGrp="1"/>
          </p:cNvSpPr>
          <p:nvPr>
            <p:ph type="title"/>
          </p:nvPr>
        </p:nvSpPr>
        <p:spPr>
          <a:xfrm>
            <a:off x="283845" y="0"/>
            <a:ext cx="3818890" cy="842645"/>
          </a:xfrm>
        </p:spPr>
        <p:txBody>
          <a:bodyPr vert="horz" wrap="square" lIns="91440" tIns="45720" rIns="91440" bIns="45720" anchor="ctr"/>
          <a:p>
            <a:pPr algn="l"/>
            <a:r>
              <a:rPr lang="en-US" altLang="zh-CN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anose="020B0603020202020204" pitchFamily="34" charset="0"/>
                <a:ea typeface="隶书" pitchFamily="49" charset="-122"/>
              </a:rPr>
              <a:t>3.3.5 </a:t>
            </a:r>
            <a:r>
              <a:rPr lang="zh-CN" altLang="en-US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anose="020B0603020202020204" pitchFamily="34" charset="0"/>
                <a:ea typeface="隶书" pitchFamily="49" charset="-122"/>
              </a:rPr>
              <a:t>风扇</a:t>
            </a:r>
            <a:endParaRPr lang="zh-CN" altLang="en-US" sz="3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rebuchet MS" panose="020B0603020202020204" pitchFamily="34" charset="0"/>
              <a:ea typeface="隶书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>
                                            <p:txEl>
                                              <p:charRg st="0" end="4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3011">
                                            <p:txEl>
                                              <p:charRg st="0" end="4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3011">
                                            <p:txEl>
                                              <p:charRg st="0" end="4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011" grpId="0" build="p"/>
      <p:bldP spid="43012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4339" name="Rectangle 3"/>
          <p:cNvSpPr>
            <a:spLocks noGrp="1"/>
          </p:cNvSpPr>
          <p:nvPr>
            <p:ph type="body" sz="half" idx="1"/>
          </p:nvPr>
        </p:nvSpPr>
        <p:spPr>
          <a:xfrm>
            <a:off x="250825" y="1294765"/>
            <a:ext cx="3816350" cy="4267835"/>
          </a:xfrm>
        </p:spPr>
        <p:txBody>
          <a:bodyPr vert="horz" wrap="square" lIns="91440" tIns="45720" rIns="91440" bIns="45720" anchor="t"/>
          <a:p>
            <a:pPr eaLnBrk="1" hangingPunct="1">
              <a:lnSpc>
                <a:spcPct val="90000"/>
              </a:lnSpc>
              <a:buClrTx/>
              <a:buSzTx/>
              <a:buFontTx/>
              <a:buNone/>
            </a:pPr>
            <a:r>
              <a:rPr lang="zh-CN" altLang="en-US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楷体_GB2312" pitchFamily="49" charset="-122"/>
              </a:rPr>
              <a:t>构造：</a:t>
            </a:r>
            <a:endParaRPr lang="zh-CN" altLang="en-US" sz="2800" b="1" dirty="0">
              <a:solidFill>
                <a:srgbClr val="000066"/>
              </a:solidFill>
              <a:latin typeface="楷体_GB2312" pitchFamily="49" charset="-122"/>
              <a:ea typeface="楷体_GB2312" pitchFamily="49" charset="-122"/>
            </a:endParaRPr>
          </a:p>
          <a:p>
            <a:pPr marL="0" algn="l" eaLnBrk="1" hangingPunct="1">
              <a:lnSpc>
                <a:spcPct val="90000"/>
              </a:lnSpc>
              <a:spcBef>
                <a:spcPts val="0"/>
              </a:spcBef>
              <a:buClrTx/>
              <a:buSzTx/>
              <a:buFontTx/>
              <a:buNone/>
            </a:pPr>
            <a:r>
              <a:rPr lang="zh-CN" altLang="en-US" sz="2800" b="1" dirty="0">
                <a:solidFill>
                  <a:srgbClr val="000066"/>
                </a:solidFill>
                <a:latin typeface="楷体_GB2312" pitchFamily="49" charset="-122"/>
                <a:ea typeface="楷体_GB2312" pitchFamily="49" charset="-122"/>
              </a:rPr>
              <a:t>  </a:t>
            </a:r>
            <a:r>
              <a:rPr lang="zh-CN" altLang="en-US" sz="2400" b="1" dirty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楷体_GB2312" pitchFamily="49" charset="-122"/>
              </a:rPr>
              <a:t>主动部分：电磁壳体、线圈、滑环、摩擦片</a:t>
            </a:r>
            <a:endParaRPr lang="zh-CN" altLang="en-US" sz="2400" b="1" dirty="0">
              <a:solidFill>
                <a:srgbClr val="3333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楷体_GB2312" pitchFamily="49" charset="-122"/>
            </a:endParaRPr>
          </a:p>
          <a:p>
            <a:pPr marL="0" algn="l" eaLnBrk="1" hangingPunct="1">
              <a:lnSpc>
                <a:spcPct val="90000"/>
              </a:lnSpc>
              <a:spcBef>
                <a:spcPts val="0"/>
              </a:spcBef>
              <a:buClrTx/>
              <a:buSzTx/>
              <a:buFontTx/>
              <a:buNone/>
            </a:pPr>
            <a:r>
              <a:rPr lang="zh-CN" altLang="en-US" sz="2400" b="1" dirty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楷体_GB2312" pitchFamily="49" charset="-122"/>
              </a:rPr>
              <a:t>    从动部分：衔铁、风扇轮毂</a:t>
            </a:r>
            <a:endParaRPr lang="zh-CN" altLang="en-US" sz="2400" b="1" dirty="0">
              <a:solidFill>
                <a:srgbClr val="3333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楷体_GB2312" pitchFamily="49" charset="-122"/>
            </a:endParaRPr>
          </a:p>
          <a:p>
            <a:pPr eaLnBrk="1" hangingPunct="1">
              <a:lnSpc>
                <a:spcPct val="90000"/>
              </a:lnSpc>
              <a:buClrTx/>
              <a:buSzTx/>
              <a:buFontTx/>
              <a:buNone/>
            </a:pPr>
            <a:r>
              <a:rPr lang="zh-CN" altLang="en-US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楷体_GB2312" pitchFamily="49" charset="-122"/>
              </a:rPr>
              <a:t>工作原理</a:t>
            </a:r>
            <a:endParaRPr lang="zh-CN" altLang="en-US" sz="2800" b="1" dirty="0">
              <a:solidFill>
                <a:srgbClr val="000066"/>
              </a:solidFill>
              <a:latin typeface="楷体_GB2312" pitchFamily="49" charset="-122"/>
              <a:ea typeface="楷体_GB2312" pitchFamily="49" charset="-122"/>
            </a:endParaRPr>
          </a:p>
          <a:p>
            <a:pPr marL="0" eaLnBrk="1" latinLnBrk="0" hangingPunct="1">
              <a:lnSpc>
                <a:spcPct val="90000"/>
              </a:lnSpc>
              <a:spcBef>
                <a:spcPts val="0"/>
              </a:spcBef>
              <a:buClrTx/>
              <a:buSzTx/>
              <a:buFontTx/>
              <a:buNone/>
            </a:pPr>
            <a:r>
              <a:rPr lang="zh-CN" altLang="en-US" sz="2800" b="1" dirty="0">
                <a:latin typeface="楷体_GB2312" pitchFamily="49" charset="-122"/>
                <a:ea typeface="楷体_GB2312" pitchFamily="49" charset="-122"/>
              </a:rPr>
              <a:t>   </a:t>
            </a:r>
            <a:r>
              <a:rPr lang="zh-CN" altLang="en-US" sz="2400" b="1" dirty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楷体_GB2312" pitchFamily="49" charset="-122"/>
              </a:rPr>
              <a:t>水温低线圈断电 电磁壳体不吸衔铁 离合器分离；</a:t>
            </a:r>
            <a:endParaRPr lang="zh-CN" altLang="en-US" sz="2400" b="1" dirty="0">
              <a:solidFill>
                <a:srgbClr val="3333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楷体_GB2312" pitchFamily="49" charset="-122"/>
            </a:endParaRPr>
          </a:p>
          <a:p>
            <a:pPr marL="0" eaLnBrk="1" latinLnBrk="0" hangingPunct="1">
              <a:lnSpc>
                <a:spcPct val="90000"/>
              </a:lnSpc>
              <a:spcBef>
                <a:spcPts val="0"/>
              </a:spcBef>
              <a:buClrTx/>
              <a:buSzTx/>
              <a:buFontTx/>
              <a:buNone/>
            </a:pPr>
            <a:r>
              <a:rPr lang="zh-CN" altLang="en-US" sz="2400" b="1" dirty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楷体_GB2312" pitchFamily="49" charset="-122"/>
              </a:rPr>
              <a:t>水温高线圈通电 电磁壳体吸住衔铁 离合器接合</a:t>
            </a:r>
            <a:endParaRPr lang="zh-CN" altLang="en-US" sz="2400" b="1" dirty="0">
              <a:solidFill>
                <a:srgbClr val="3333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楷体_GB2312" pitchFamily="49" charset="-122"/>
            </a:endParaRPr>
          </a:p>
        </p:txBody>
      </p:sp>
      <p:pic>
        <p:nvPicPr>
          <p:cNvPr id="70660" name="Picture 4" descr="电磁式风扇离合器"/>
          <p:cNvPicPr>
            <a:picLocks noChangeAspect="1"/>
          </p:cNvPicPr>
          <p:nvPr>
            <p:ph sz="half" idx="2"/>
          </p:nvPr>
        </p:nvPicPr>
        <p:blipFill>
          <a:blip r:embed="rId1">
            <a:lum contrast="12000"/>
          </a:blip>
          <a:srcRect l="15053" t="6557" r="6764"/>
          <a:stretch>
            <a:fillRect/>
          </a:stretch>
        </p:blipFill>
        <p:spPr>
          <a:xfrm>
            <a:off x="3924300" y="981075"/>
            <a:ext cx="5010150" cy="5805488"/>
          </a:xfrm>
        </p:spPr>
      </p:pic>
      <p:sp>
        <p:nvSpPr>
          <p:cNvPr id="3" name="文本框 2"/>
          <p:cNvSpPr txBox="1"/>
          <p:nvPr/>
        </p:nvSpPr>
        <p:spPr>
          <a:xfrm>
            <a:off x="250825" y="271145"/>
            <a:ext cx="2685415" cy="52197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r>
              <a:rPr lang="zh-CN" altLang="en-US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宋体" panose="02010600030101010101" pitchFamily="2" charset="-122"/>
                <a:sym typeface="+mn-ea"/>
              </a:rPr>
              <a:t>电磁风扇离合器</a:t>
            </a:r>
            <a:endParaRPr lang="zh-CN" altLang="en-US" sz="2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宋体" panose="02010600030101010101" pitchFamily="2" charset="-122"/>
              <a:sym typeface="+mn-ea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charRg st="0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charRg st="6" end="2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charRg st="26" end="3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charRg st="39" end="4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charRg st="46" end="7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charRg st="72" end="9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9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5" name="Picture 1" descr="2007581094393372">
            <a:hlinkClick r:id="rId1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0" y="1196975"/>
            <a:ext cx="4343400" cy="403066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9634" name="Picture 2" descr="硅油式"/>
          <p:cNvPicPr>
            <a:picLocks noChangeAspect="1"/>
          </p:cNvPicPr>
          <p:nvPr>
            <p:ph sz="half" idx="2"/>
          </p:nvPr>
        </p:nvPicPr>
        <p:blipFill>
          <a:blip r:embed="rId3">
            <a:lum contrast="12000"/>
          </a:blip>
          <a:srcRect l="9520" r="17430"/>
          <a:stretch>
            <a:fillRect/>
          </a:stretch>
        </p:blipFill>
        <p:spPr>
          <a:xfrm>
            <a:off x="4384675" y="836613"/>
            <a:ext cx="4759325" cy="5876925"/>
          </a:xfrm>
        </p:spPr>
      </p:pic>
      <p:sp>
        <p:nvSpPr>
          <p:cNvPr id="13316" name="Rectangle 4"/>
          <p:cNvSpPr>
            <a:spLocks noGrp="1"/>
          </p:cNvSpPr>
          <p:nvPr>
            <p:ph type="body" sz="half" idx="1"/>
          </p:nvPr>
        </p:nvSpPr>
        <p:spPr>
          <a:xfrm>
            <a:off x="250825" y="981075"/>
            <a:ext cx="3816350" cy="5876925"/>
          </a:xfrm>
        </p:spPr>
        <p:txBody>
          <a:bodyPr vert="horz" wrap="square" lIns="91440" tIns="45720" rIns="91440" bIns="45720" anchor="t"/>
          <a:p>
            <a:pPr marL="0" eaLnBrk="1" latinLnBrk="0" hangingPunct="1">
              <a:lnSpc>
                <a:spcPct val="90000"/>
              </a:lnSpc>
              <a:spcBef>
                <a:spcPts val="0"/>
              </a:spcBef>
              <a:buClrTx/>
              <a:buSzTx/>
              <a:buFontTx/>
              <a:buNone/>
            </a:pPr>
            <a:r>
              <a:rPr lang="en-US" altLang="zh-CN" sz="2800" b="1" dirty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楷体_GB2312" pitchFamily="49" charset="-122"/>
              </a:rPr>
              <a:t>     </a:t>
            </a:r>
            <a:r>
              <a:rPr lang="zh-CN" altLang="en-US" sz="2400" b="1" dirty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楷体_GB2312" pitchFamily="49" charset="-122"/>
              </a:rPr>
              <a:t> </a:t>
            </a:r>
            <a:r>
              <a:rPr lang="zh-CN" altLang="en-US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楷体_GB2312" pitchFamily="49" charset="-122"/>
              </a:rPr>
              <a:t>构造</a:t>
            </a:r>
            <a:r>
              <a:rPr lang="zh-CN" altLang="en-US" sz="2400" b="1" dirty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楷体_GB2312" pitchFamily="49" charset="-122"/>
              </a:rPr>
              <a:t>：壳体与前盖、主、被动板（进、回油孔）、阀片与感温器</a:t>
            </a:r>
            <a:endParaRPr lang="zh-CN" altLang="en-US" sz="2400" b="1" dirty="0">
              <a:solidFill>
                <a:srgbClr val="3333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楷体_GB2312" pitchFamily="49" charset="-122"/>
            </a:endParaRPr>
          </a:p>
          <a:p>
            <a:pPr marL="0" eaLnBrk="1" latinLnBrk="0" hangingPunct="1">
              <a:lnSpc>
                <a:spcPct val="90000"/>
              </a:lnSpc>
              <a:spcBef>
                <a:spcPts val="0"/>
              </a:spcBef>
              <a:buClrTx/>
              <a:buSzTx/>
              <a:buFontTx/>
              <a:buNone/>
            </a:pPr>
            <a:r>
              <a:rPr lang="zh-CN" altLang="en-US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楷体_GB2312" pitchFamily="49" charset="-122"/>
              </a:rPr>
              <a:t>工作原理</a:t>
            </a:r>
            <a:endParaRPr lang="zh-CN" altLang="en-US" sz="2400" b="1" dirty="0">
              <a:solidFill>
                <a:srgbClr val="3333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楷体_GB2312" pitchFamily="49" charset="-122"/>
            </a:endParaRPr>
          </a:p>
          <a:p>
            <a:pPr marL="0" eaLnBrk="1" latinLnBrk="0" hangingPunct="1">
              <a:lnSpc>
                <a:spcPct val="90000"/>
              </a:lnSpc>
              <a:spcBef>
                <a:spcPts val="0"/>
              </a:spcBef>
              <a:buClrTx/>
              <a:buSzTx/>
              <a:buFontTx/>
              <a:buNone/>
            </a:pPr>
            <a:r>
              <a:rPr lang="zh-CN" altLang="en-US" sz="2400" b="1" dirty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楷体_GB2312" pitchFamily="49" charset="-122"/>
              </a:rPr>
              <a:t>      温度低，感温器不变阀片不动，进油孔关工作腔无油，离合器分离；</a:t>
            </a:r>
            <a:endParaRPr lang="zh-CN" altLang="en-US" sz="2400" b="1" dirty="0">
              <a:solidFill>
                <a:srgbClr val="3333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楷体_GB2312" pitchFamily="49" charset="-122"/>
            </a:endParaRPr>
          </a:p>
          <a:p>
            <a:pPr marL="0" eaLnBrk="1" latinLnBrk="0" hangingPunct="1">
              <a:lnSpc>
                <a:spcPct val="90000"/>
              </a:lnSpc>
              <a:spcBef>
                <a:spcPts val="0"/>
              </a:spcBef>
              <a:buClrTx/>
              <a:buSzTx/>
              <a:buFontTx/>
              <a:buNone/>
            </a:pPr>
            <a:r>
              <a:rPr lang="zh-CN" altLang="en-US" sz="2400" b="1" dirty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楷体_GB2312" pitchFamily="49" charset="-122"/>
              </a:rPr>
              <a:t>    温度高，感温器变形阀片转动，进油孔开工作腔进油，离合器接合。</a:t>
            </a:r>
            <a:endParaRPr lang="zh-CN" altLang="en-US" sz="2800" b="1" dirty="0">
              <a:ea typeface="楷体_GB2312" pitchFamily="49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427990" y="288290"/>
            <a:ext cx="1791970" cy="36830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r>
              <a:rPr lang="zh-CN" altLang="en-US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宋体" panose="02010600030101010101" pitchFamily="2" charset="-122"/>
                <a:sym typeface="+mn-ea"/>
              </a:rPr>
              <a:t>硅油风扇离合器</a:t>
            </a:r>
            <a:endParaRPr lang="zh-CN" altLang="en-US" sz="2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宋体" panose="0201060003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696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>
                                            <p:txEl>
                                              <p:charRg st="0" end="3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>
                                            <p:txEl>
                                              <p:charRg st="31" end="3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>
                                            <p:txEl>
                                              <p:charRg st="38" end="7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>
                                            <p:txEl>
                                              <p:charRg st="71" end="10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6" grpId="0" build="p"/>
    </p:bld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536</Words>
  <Application>WPS 演示</Application>
  <PresentationFormat>全屏显示(4:3)</PresentationFormat>
  <Paragraphs>35</Paragraphs>
  <Slides>4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4</vt:i4>
      </vt:variant>
    </vt:vector>
  </HeadingPairs>
  <TitlesOfParts>
    <vt:vector size="22" baseType="lpstr">
      <vt:lpstr>Arial</vt:lpstr>
      <vt:lpstr>宋体</vt:lpstr>
      <vt:lpstr>Wingdings</vt:lpstr>
      <vt:lpstr>Calibri</vt:lpstr>
      <vt:lpstr>BMWTypeRegular</vt:lpstr>
      <vt:lpstr>汉仪大黑简</vt:lpstr>
      <vt:lpstr>黑体</vt:lpstr>
      <vt:lpstr>楷体</vt:lpstr>
      <vt:lpstr>Segoe Print</vt:lpstr>
      <vt:lpstr>MS PGothic</vt:lpstr>
      <vt:lpstr>微软雅黑</vt:lpstr>
      <vt:lpstr>Arial Unicode MS</vt:lpstr>
      <vt:lpstr>楷体_GB2312</vt:lpstr>
      <vt:lpstr>新宋体</vt:lpstr>
      <vt:lpstr>Trebuchet MS</vt:lpstr>
      <vt:lpstr>隶书</vt:lpstr>
      <vt:lpstr>Times New Roman</vt:lpstr>
      <vt:lpstr>Office 主题</vt:lpstr>
      <vt:lpstr>3.3.5 风扇</vt:lpstr>
      <vt:lpstr>3.3.5 风扇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jc</dc:creator>
  <cp:lastModifiedBy>范继春</cp:lastModifiedBy>
  <cp:revision>53</cp:revision>
  <dcterms:created xsi:type="dcterms:W3CDTF">2018-09-20T09:45:00Z</dcterms:created>
  <dcterms:modified xsi:type="dcterms:W3CDTF">2020-02-26T14:45:17Z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2052-11.1.0.9440</vt:lpwstr>
  </property>
</Properties>
</file>