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397" r:id="rId3"/>
    <p:sldId id="398" r:id="rId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59080" y="681990"/>
            <a:ext cx="3338830" cy="460375"/>
          </a:xfrm>
          <a:prstGeom prst="rect">
            <a:avLst/>
          </a:prstGeom>
          <a:noFill/>
        </p:spPr>
        <p:txBody>
          <a:bodyPr wrap="square" rtlCol="0" anchor="t">
            <a:spAutoFit/>
          </a:bodyPr>
          <a:p>
            <a:r>
              <a:rPr lang="en-US" altLang="zh-CN" sz="24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3.3.1 </a:t>
            </a:r>
            <a:r>
              <a:rPr lang="zh-CN" altLang="en-US" sz="24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散热器</a:t>
            </a:r>
            <a:endParaRPr lang="zh-CN" altLang="en-US" sz="24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pic>
        <p:nvPicPr>
          <p:cNvPr id="5" name="图片 4"/>
          <p:cNvPicPr>
            <a:picLocks noChangeAspect="1"/>
          </p:cNvPicPr>
          <p:nvPr/>
        </p:nvPicPr>
        <p:blipFill>
          <a:blip r:embed="rId1"/>
          <a:stretch>
            <a:fillRect/>
          </a:stretch>
        </p:blipFill>
        <p:spPr>
          <a:xfrm>
            <a:off x="5432425" y="2766695"/>
            <a:ext cx="3711575" cy="2515870"/>
          </a:xfrm>
          <a:prstGeom prst="rect">
            <a:avLst/>
          </a:prstGeom>
        </p:spPr>
      </p:pic>
      <p:pic>
        <p:nvPicPr>
          <p:cNvPr id="62470" name="Picture 6"/>
          <p:cNvPicPr>
            <a:picLocks noChangeAspect="1"/>
          </p:cNvPicPr>
          <p:nvPr/>
        </p:nvPicPr>
        <p:blipFill>
          <a:blip r:embed="rId2"/>
          <a:srcRect l="3809"/>
          <a:stretch>
            <a:fillRect/>
          </a:stretch>
        </p:blipFill>
        <p:spPr>
          <a:xfrm>
            <a:off x="5355590" y="0"/>
            <a:ext cx="3728085" cy="2766695"/>
          </a:xfrm>
          <a:prstGeom prst="rect">
            <a:avLst/>
          </a:prstGeom>
          <a:noFill/>
          <a:ln w="9525">
            <a:noFill/>
          </a:ln>
        </p:spPr>
      </p:pic>
      <p:sp>
        <p:nvSpPr>
          <p:cNvPr id="3075" name="Rectangle 8"/>
          <p:cNvSpPr>
            <a:spLocks noGrp="1"/>
          </p:cNvSpPr>
          <p:nvPr>
            <p:ph type="title"/>
          </p:nvPr>
        </p:nvSpPr>
        <p:spPr>
          <a:xfrm>
            <a:off x="83820" y="0"/>
            <a:ext cx="4507230" cy="808355"/>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3.3</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冷却系统的功能模块</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7" name="文本框 6"/>
          <p:cNvSpPr txBox="1"/>
          <p:nvPr/>
        </p:nvSpPr>
        <p:spPr>
          <a:xfrm>
            <a:off x="148590" y="1283970"/>
            <a:ext cx="5207000" cy="706755"/>
          </a:xfrm>
          <a:prstGeom prst="rect">
            <a:avLst/>
          </a:prstGeom>
          <a:noFill/>
        </p:spPr>
        <p:txBody>
          <a:bodyPr wrap="square" rtlCol="0" anchor="t">
            <a:spAutoFit/>
          </a:bodyPr>
          <a:p>
            <a:pPr algn="l"/>
            <a:r>
              <a:rPr lang="en-US" altLang="zh-CN" sz="20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   散热器通过橡胶金属元件以弹性方式固定在车</a:t>
            </a:r>
            <a:r>
              <a:rPr lang="zh-CN" altLang="en-US" sz="20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身</a:t>
            </a:r>
            <a:r>
              <a:rPr lang="en-US" altLang="zh-CN" sz="20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或底盘上</a:t>
            </a:r>
            <a:r>
              <a:rPr lang="zh-CN" altLang="en-US" sz="20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a:t>
            </a:r>
            <a:endParaRPr lang="zh-CN" altLang="en-US" sz="20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endParaRPr>
          </a:p>
        </p:txBody>
      </p:sp>
      <p:sp>
        <p:nvSpPr>
          <p:cNvPr id="8" name="文本框 7"/>
          <p:cNvSpPr txBox="1"/>
          <p:nvPr/>
        </p:nvSpPr>
        <p:spPr>
          <a:xfrm>
            <a:off x="259080" y="2132330"/>
            <a:ext cx="4739640" cy="2553335"/>
          </a:xfrm>
          <a:prstGeom prst="rect">
            <a:avLst/>
          </a:prstGeom>
          <a:noFill/>
        </p:spPr>
        <p:txBody>
          <a:bodyPr wrap="square" rtlCol="0" anchor="t">
            <a:spAutoFit/>
          </a:bodyPr>
          <a:p>
            <a:r>
              <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散热器芯包括：冷却液从其中流过的细金属管，用于扩大冷却面积的波形金属叶片，与金属管以机械方式连接或钎焊在一起的管底，</a:t>
            </a:r>
            <a:r>
              <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通过密封圈和卷边对</a:t>
            </a:r>
            <a:r>
              <a:rPr lang="zh-CN" altLang="en-US" sz="2000"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整个</a:t>
            </a:r>
            <a:r>
              <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系统进行密封的两水箱。</a:t>
            </a:r>
            <a:endPar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endParaRPr>
          </a:p>
          <a:p>
            <a:r>
              <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     管／叶片系统和管底由铜锡合金或铝合金制成，</a:t>
            </a:r>
            <a:r>
              <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水箱由玻璃纤维增强聚酰胺制成。</a:t>
            </a:r>
            <a:endParaRPr lang="zh-CN" altLang="en-US" sz="2000" b="1" dirty="0">
              <a:solidFill>
                <a:schemeClr val="tx1"/>
              </a:solidFill>
              <a:effectLst>
                <a:outerShdw blurRad="38100" dist="38100" dir="2700000" algn="tl">
                  <a:srgbClr val="000000">
                    <a:alpha val="43137"/>
                  </a:srgbClr>
                </a:outerShdw>
              </a:effectLst>
              <a:latin typeface="Times New Roman" panose="02020603050405020304" pitchFamily="18" charset="0"/>
              <a:ea typeface="楷体_GB2312" pitchFamily="49" charset="-122"/>
            </a:endParaRPr>
          </a:p>
        </p:txBody>
      </p:sp>
      <p:pic>
        <p:nvPicPr>
          <p:cNvPr id="9" name="图片 8"/>
          <p:cNvPicPr>
            <a:picLocks noChangeAspect="1"/>
          </p:cNvPicPr>
          <p:nvPr/>
        </p:nvPicPr>
        <p:blipFill>
          <a:blip r:embed="rId3"/>
          <a:stretch>
            <a:fillRect/>
          </a:stretch>
        </p:blipFill>
        <p:spPr>
          <a:xfrm>
            <a:off x="1282700" y="4296410"/>
            <a:ext cx="2521585" cy="24237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62470"/>
                                        </p:tgtEl>
                                        <p:attrNameLst>
                                          <p:attrName>style.visibility</p:attrName>
                                        </p:attrNameLst>
                                      </p:cBhvr>
                                      <p:to>
                                        <p:strVal val="visible"/>
                                      </p:to>
                                    </p:set>
                                    <p:anim calcmode="lin" valueType="num">
                                      <p:cBhvr additive="base">
                                        <p:cTn id="15" dur="500"/>
                                        <p:tgtEl>
                                          <p:spTgt spid="62470"/>
                                        </p:tgtEl>
                                        <p:attrNameLst>
                                          <p:attrName>ppt_y</p:attrName>
                                        </p:attrNameLst>
                                      </p:cBhvr>
                                      <p:tavLst>
                                        <p:tav tm="0">
                                          <p:val>
                                            <p:strVal val="#ppt_y+#ppt_h*1.125000"/>
                                          </p:val>
                                        </p:tav>
                                        <p:tav tm="100000">
                                          <p:val>
                                            <p:strVal val="#ppt_y"/>
                                          </p:val>
                                        </p:tav>
                                      </p:tavLst>
                                    </p:anim>
                                    <p:animEffect transition="in" filter="wipe(up)">
                                      <p:cBhvr>
                                        <p:cTn id="16" dur="500"/>
                                        <p:tgtEl>
                                          <p:spTgt spid="6247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ppt_y</p:attrName>
                                        </p:attrNameLst>
                                      </p:cBhvr>
                                      <p:tavLst>
                                        <p:tav tm="0">
                                          <p:val>
                                            <p:strVal val="#ppt_y+#ppt_h*1.125000"/>
                                          </p:val>
                                        </p:tav>
                                        <p:tav tm="100000">
                                          <p:val>
                                            <p:strVal val="#ppt_y"/>
                                          </p:val>
                                        </p:tav>
                                      </p:tavLst>
                                    </p:anim>
                                    <p:animEffect transition="in" filter="wipe(up)">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P spid="8" grpId="0"/>
      <p:bldP spid="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Rectangle 2"/>
          <p:cNvSpPr>
            <a:spLocks noGrp="1" noChangeArrowheads="1"/>
          </p:cNvSpPr>
          <p:nvPr>
            <p:ph type="title"/>
          </p:nvPr>
        </p:nvSpPr>
        <p:spPr>
          <a:xfrm>
            <a:off x="281305" y="866140"/>
            <a:ext cx="2641600" cy="533400"/>
          </a:xfrm>
          <a:solidFill>
            <a:srgbClr val="FFFFFF"/>
          </a:solidFill>
        </p:spPr>
        <p:txBody>
          <a:bodyPr vert="horz" wrap="square" lIns="91440" tIns="45720" rIns="91440" bIns="45720" numCol="1" rtlCol="0" anchor="t" anchorCtr="0" compatLnSpc="1">
            <a:normAutofit/>
          </a:bodyPr>
          <a:lstStyle/>
          <a:p>
            <a:pPr marL="0" marR="0" lvl="0" indent="0" algn="l" defTabSz="914400" rtl="0" eaLnBrk="0" fontAlgn="auto" latinLnBrk="0" hangingPunct="0">
              <a:lnSpc>
                <a:spcPct val="100000"/>
              </a:lnSpc>
              <a:spcBef>
                <a:spcPct val="0"/>
              </a:spcBef>
              <a:spcAft>
                <a:spcPts val="0"/>
              </a:spcAft>
              <a:buClrTx/>
              <a:buSzTx/>
              <a:buFontTx/>
              <a:buNone/>
              <a:defRPr/>
            </a:pPr>
            <a:r>
              <a:rPr kumimoji="0" lang="zh-CN" altLang="en-US" sz="24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纵流式散热器</a:t>
            </a:r>
            <a:r>
              <a:rPr kumimoji="0" lang="zh-CN" altLang="en-US" sz="24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mj-lt"/>
                <a:ea typeface="+mj-ea"/>
                <a:cs typeface="+mj-cs"/>
              </a:rPr>
              <a:t> </a:t>
            </a:r>
            <a:endParaRPr kumimoji="0" lang="zh-CN" altLang="en-US" sz="2400" b="1" i="0" u="none" strike="noStrike" kern="1200" cap="none" spc="0" normalizeH="0" baseline="0" noProof="0">
              <a:ln>
                <a:noFill/>
              </a:ln>
              <a:solidFill>
                <a:srgbClr val="FF00FF"/>
              </a:solidFill>
              <a:effectLst>
                <a:outerShdw blurRad="38100" dist="38100" dir="2700000" algn="tl">
                  <a:srgbClr val="000000">
                    <a:alpha val="43137"/>
                  </a:srgbClr>
                </a:outerShdw>
              </a:effectLst>
              <a:uLnTx/>
              <a:uFillTx/>
              <a:latin typeface="+mj-lt"/>
              <a:ea typeface="+mj-ea"/>
              <a:cs typeface="+mj-cs"/>
            </a:endParaRPr>
          </a:p>
        </p:txBody>
      </p:sp>
      <p:sp>
        <p:nvSpPr>
          <p:cNvPr id="4" name="文本框 3"/>
          <p:cNvSpPr txBox="1"/>
          <p:nvPr/>
        </p:nvSpPr>
        <p:spPr>
          <a:xfrm>
            <a:off x="525780" y="200660"/>
            <a:ext cx="3338830" cy="521970"/>
          </a:xfrm>
          <a:prstGeom prst="rect">
            <a:avLst/>
          </a:prstGeom>
          <a:noFill/>
        </p:spPr>
        <p:txBody>
          <a:bodyPr wrap="square" rtlCol="0" anchor="t">
            <a:spAutoFit/>
          </a:bodyPr>
          <a:p>
            <a:r>
              <a:rPr lang="en-US" altLang="zh-CN"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3.3.1 </a:t>
            </a:r>
            <a:r>
              <a:rPr lang="zh-CN" altLang="en-US"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rPr>
              <a:t>散热器</a:t>
            </a:r>
            <a:endParaRPr lang="zh-CN" altLang="en-US" sz="2800" b="1" kern="0" noProof="0" smtClean="0">
              <a:ln>
                <a:noFill/>
              </a:ln>
              <a:solidFill>
                <a:srgbClr val="FF0000"/>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pic>
        <p:nvPicPr>
          <p:cNvPr id="3" name="图片 2"/>
          <p:cNvPicPr>
            <a:picLocks noChangeAspect="1"/>
          </p:cNvPicPr>
          <p:nvPr/>
        </p:nvPicPr>
        <p:blipFill>
          <a:blip r:embed="rId1"/>
          <a:stretch>
            <a:fillRect/>
          </a:stretch>
        </p:blipFill>
        <p:spPr>
          <a:xfrm>
            <a:off x="108585" y="1506855"/>
            <a:ext cx="2987675" cy="2813050"/>
          </a:xfrm>
          <a:prstGeom prst="rect">
            <a:avLst/>
          </a:prstGeom>
        </p:spPr>
      </p:pic>
      <p:sp>
        <p:nvSpPr>
          <p:cNvPr id="5" name="文本框 4"/>
          <p:cNvSpPr txBox="1"/>
          <p:nvPr/>
        </p:nvSpPr>
        <p:spPr>
          <a:xfrm>
            <a:off x="108585" y="4419600"/>
            <a:ext cx="2858770" cy="1814830"/>
          </a:xfrm>
          <a:prstGeom prst="rect">
            <a:avLst/>
          </a:prstGeom>
          <a:noFill/>
        </p:spPr>
        <p:txBody>
          <a:bodyPr wrap="square" rtlCol="0" anchor="t">
            <a:spAutoFit/>
          </a:bodyPr>
          <a:p>
            <a:r>
              <a:rPr lang="zh-CN" altLang="en-US" sz="1600"/>
              <a:t> </a:t>
            </a:r>
            <a:r>
              <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从发动机流出的冷却液经过水箱的上部管接头流人冷却管，然后从下部水箱中流出。上部水箱上安装了一个加注口盖和一个溢流管。这种散热器通常与空冷式或水冷式发动机或变速器油冷却器组合在一起。</a:t>
            </a:r>
            <a:endPar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sp>
        <p:nvSpPr>
          <p:cNvPr id="6" name="文本框 5"/>
          <p:cNvSpPr txBox="1"/>
          <p:nvPr/>
        </p:nvSpPr>
        <p:spPr>
          <a:xfrm>
            <a:off x="3521075" y="939165"/>
            <a:ext cx="2102485" cy="460375"/>
          </a:xfrm>
          <a:prstGeom prst="rect">
            <a:avLst/>
          </a:prstGeom>
          <a:noFill/>
        </p:spPr>
        <p:txBody>
          <a:bodyPr wrap="square" rtlCol="0" anchor="t">
            <a:spAutoFit/>
          </a:bodyPr>
          <a:p>
            <a:r>
              <a:rPr lang="zh-CN" altLang="en-US" sz="240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横流式散热器</a:t>
            </a:r>
            <a:endParaRPr lang="zh-CN" altLang="en-US" sz="240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endParaRPr>
          </a:p>
        </p:txBody>
      </p:sp>
      <p:pic>
        <p:nvPicPr>
          <p:cNvPr id="8" name="图片 7"/>
          <p:cNvPicPr>
            <a:picLocks noChangeAspect="1"/>
          </p:cNvPicPr>
          <p:nvPr/>
        </p:nvPicPr>
        <p:blipFill>
          <a:blip r:embed="rId2"/>
          <a:stretch>
            <a:fillRect/>
          </a:stretch>
        </p:blipFill>
        <p:spPr>
          <a:xfrm>
            <a:off x="3281045" y="1506855"/>
            <a:ext cx="2807970" cy="2631440"/>
          </a:xfrm>
          <a:prstGeom prst="rect">
            <a:avLst/>
          </a:prstGeom>
        </p:spPr>
      </p:pic>
      <p:pic>
        <p:nvPicPr>
          <p:cNvPr id="9" name="图片 8"/>
          <p:cNvPicPr>
            <a:picLocks noChangeAspect="1"/>
          </p:cNvPicPr>
          <p:nvPr/>
        </p:nvPicPr>
        <p:blipFill>
          <a:blip r:embed="rId3"/>
          <a:stretch>
            <a:fillRect/>
          </a:stretch>
        </p:blipFill>
        <p:spPr>
          <a:xfrm>
            <a:off x="6312535" y="1640205"/>
            <a:ext cx="2653665" cy="2465705"/>
          </a:xfrm>
          <a:prstGeom prst="rect">
            <a:avLst/>
          </a:prstGeom>
        </p:spPr>
      </p:pic>
      <p:sp>
        <p:nvSpPr>
          <p:cNvPr id="10" name="文本框 9"/>
          <p:cNvSpPr txBox="1"/>
          <p:nvPr/>
        </p:nvSpPr>
        <p:spPr>
          <a:xfrm>
            <a:off x="6274435" y="810260"/>
            <a:ext cx="2729230" cy="829945"/>
          </a:xfrm>
          <a:prstGeom prst="rect">
            <a:avLst/>
          </a:prstGeom>
          <a:noFill/>
        </p:spPr>
        <p:txBody>
          <a:bodyPr wrap="square" rtlCol="0" anchor="t">
            <a:spAutoFit/>
          </a:bodyPr>
          <a:p>
            <a:r>
              <a:rPr lang="zh-CN" altLang="en-US" sz="240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带有高温</a:t>
            </a:r>
            <a:r>
              <a:rPr lang="zh-CN" altLang="en-US" sz="240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rPr>
              <a:t>和低温区的横流式散热器</a:t>
            </a:r>
            <a:endParaRPr lang="zh-CN" altLang="en-US" sz="240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endParaRPr>
          </a:p>
        </p:txBody>
      </p:sp>
      <p:sp>
        <p:nvSpPr>
          <p:cNvPr id="11" name="文本框 10"/>
          <p:cNvSpPr txBox="1"/>
          <p:nvPr/>
        </p:nvSpPr>
        <p:spPr>
          <a:xfrm>
            <a:off x="3157220" y="4319905"/>
            <a:ext cx="2680970" cy="2061210"/>
          </a:xfrm>
          <a:prstGeom prst="rect">
            <a:avLst/>
          </a:prstGeom>
          <a:noFill/>
        </p:spPr>
        <p:txBody>
          <a:bodyPr wrap="square" rtlCol="0" anchor="t">
            <a:spAutoFit/>
          </a:bodyPr>
          <a:p>
            <a:r>
              <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将两个水箱安装在侧面。冷却液沿水平方向从一侧流向另一侧。如果进水口和出水口在同一侧，则在这一侧将水箱分成两个区域。在上部区域内冷却液向一侧流动，在下部区域内向另一侧流动。横流式散热器安装高度较小。</a:t>
            </a:r>
            <a:endPar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sp>
        <p:nvSpPr>
          <p:cNvPr id="12" name="文本框 11"/>
          <p:cNvSpPr txBox="1"/>
          <p:nvPr/>
        </p:nvSpPr>
        <p:spPr>
          <a:xfrm>
            <a:off x="6089015" y="4319905"/>
            <a:ext cx="2915285" cy="2091690"/>
          </a:xfrm>
          <a:prstGeom prst="rect">
            <a:avLst/>
          </a:prstGeom>
          <a:noFill/>
        </p:spPr>
        <p:txBody>
          <a:bodyPr wrap="square" rtlCol="0" anchor="t">
            <a:spAutoFit/>
          </a:bodyPr>
          <a:p>
            <a:r>
              <a:rPr lang="zh-CN" altLang="en-US"/>
              <a:t> </a:t>
            </a:r>
            <a:r>
              <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这种散热器通过不同流速来建立两个不同的温度区域。通过低温区域内经过节流的冷却液流可使降温幅度比在上部冷却区域中大得多。用较冷的冷却液可以冷却自动变速器油或增压空气冷却循环系统的增压空气等。</a:t>
            </a:r>
            <a:endParaRPr lang="en-US" altLang="zh-CN" sz="16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5410"/>
                                        </p:tgtEl>
                                        <p:attrNameLst>
                                          <p:attrName>style.visibility</p:attrName>
                                        </p:attrNameLst>
                                      </p:cBhvr>
                                      <p:to>
                                        <p:strVal val="visible"/>
                                      </p:to>
                                    </p:set>
                                    <p:anim calcmode="lin" valueType="num">
                                      <p:cBhvr additive="base">
                                        <p:cTn id="7" dur="500" fill="hold"/>
                                        <p:tgtEl>
                                          <p:spTgt spid="145410"/>
                                        </p:tgtEl>
                                        <p:attrNameLst>
                                          <p:attrName>ppt_x</p:attrName>
                                        </p:attrNameLst>
                                      </p:cBhvr>
                                      <p:tavLst>
                                        <p:tav tm="0">
                                          <p:val>
                                            <p:strVal val="0-#ppt_w/2"/>
                                          </p:val>
                                        </p:tav>
                                        <p:tav tm="100000">
                                          <p:val>
                                            <p:strVal val="#ppt_x"/>
                                          </p:val>
                                        </p:tav>
                                      </p:tavLst>
                                    </p:anim>
                                    <p:anim calcmode="lin" valueType="num">
                                      <p:cBhvr additive="base">
                                        <p:cTn id="8" dur="500" fill="hold"/>
                                        <p:tgtEl>
                                          <p:spTgt spid="145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heel(1)">
                                      <p:cBhvr>
                                        <p:cTn id="26" dur="2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heckerboard(across)">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up)">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ox(in)">
                                      <p:cBhvr>
                                        <p:cTn id="5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bldLvl="0" animBg="1"/>
      <p:bldP spid="4" grpId="0"/>
      <p:bldP spid="4" grpId="1"/>
      <p:bldP spid="5" grpId="0"/>
      <p:bldP spid="5" grpId="1"/>
      <p:bldP spid="6" grpId="0"/>
      <p:bldP spid="6" grpId="1"/>
      <p:bldP spid="11" grpId="0"/>
      <p:bldP spid="11" grpId="1"/>
      <p:bldP spid="10" grpId="0"/>
      <p:bldP spid="10" grpId="1"/>
      <p:bldP spid="12" grpId="0"/>
      <p:bldP spid="12"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492</Words>
  <Application>WPS 演示</Application>
  <PresentationFormat>全屏显示(4:3)</PresentationFormat>
  <Paragraphs>23</Paragraphs>
  <Slides>2</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vt:i4>
      </vt:variant>
    </vt:vector>
  </HeadingPairs>
  <TitlesOfParts>
    <vt:vector size="20" baseType="lpstr">
      <vt:lpstr>Arial</vt:lpstr>
      <vt:lpstr>宋体</vt:lpstr>
      <vt:lpstr>Wingdings</vt:lpstr>
      <vt:lpstr>Calibri</vt:lpstr>
      <vt:lpstr>BMWTypeRegular</vt:lpstr>
      <vt:lpstr>汉仪大黑简</vt:lpstr>
      <vt:lpstr>黑体</vt:lpstr>
      <vt:lpstr>楷体</vt:lpstr>
      <vt:lpstr>Segoe Print</vt:lpstr>
      <vt:lpstr>MS PGothic</vt:lpstr>
      <vt:lpstr>微软雅黑</vt:lpstr>
      <vt:lpstr>Arial Unicode MS</vt:lpstr>
      <vt:lpstr>楷体_GB2312</vt:lpstr>
      <vt:lpstr>新宋体</vt:lpstr>
      <vt:lpstr>Trebuchet MS</vt:lpstr>
      <vt:lpstr>隶书</vt:lpstr>
      <vt:lpstr>Times New Roman</vt:lpstr>
      <vt:lpstr>Office 主题</vt:lpstr>
      <vt:lpstr>3.3冷却系统的功能模块</vt:lpstr>
      <vt:lpstr>纵流式散热器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49</cp:revision>
  <dcterms:created xsi:type="dcterms:W3CDTF">2018-09-20T09:45:00Z</dcterms:created>
  <dcterms:modified xsi:type="dcterms:W3CDTF">2020-02-26T14:40:53Z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