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390" r:id="rId3"/>
    <p:sldId id="391" r:id="rId4"/>
    <p:sldId id="392" r:id="rId5"/>
    <p:sldId id="393" r:id="rId6"/>
    <p:sldId id="394" r:id="rId7"/>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0C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6" d="100"/>
          <a:sy n="66" d="100"/>
        </p:scale>
        <p:origin x="-1506" y="-102"/>
      </p:cViewPr>
      <p:guideLst>
        <p:guide orient="horz" pos="2202"/>
        <p:guide pos="291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presProps" Target="presProps.xml"/><Relationship Id="rId8" Type="http://schemas.openxmlformats.org/officeDocument/2006/relationships/notesMaster" Target="notesMasters/notesMaster1.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1" Type="http://schemas.openxmlformats.org/officeDocument/2006/relationships/tableStyles" Target="tableStyles.xml"/><Relationship Id="rId10" Type="http://schemas.openxmlformats.org/officeDocument/2006/relationships/viewProps" Target="viewProps.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buFont typeface="Arial" panose="020B0604020202020204" pitchFamily="34" charset="0"/>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56B8FE3-9806-4156-BB2A-E042B922D492}"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5" name="Rectangle 2"/>
          <p:cNvSpPr>
            <a:spLocks noGrp="1"/>
          </p:cNvSpPr>
          <p:nvPr>
            <p:ph type="title"/>
          </p:nvPr>
        </p:nvSpPr>
        <p:spPr>
          <a:xfrm>
            <a:off x="213360" y="0"/>
            <a:ext cx="7772400" cy="1143000"/>
          </a:xfrm>
        </p:spPr>
        <p:txBody>
          <a:bodyPr vert="horz" wrap="square" lIns="91440" tIns="45720" rIns="91440" bIns="45720" anchor="ctr"/>
          <a:p>
            <a:pPr algn="l"/>
            <a:r>
              <a:rPr lang="en-US" altLang="zh-CN" sz="36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4 </a:t>
            </a:r>
            <a:r>
              <a:rPr lang="zh-CN" altLang="en-US" sz="36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发动机润滑</a:t>
            </a:r>
            <a:r>
              <a:rPr lang="zh-CN" altLang="en-US" sz="36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系统</a:t>
            </a:r>
            <a:endParaRPr lang="zh-CN" altLang="en-US" sz="36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p:txBody>
      </p:sp>
      <p:sp>
        <p:nvSpPr>
          <p:cNvPr id="2" name="文本框 1"/>
          <p:cNvSpPr txBox="1"/>
          <p:nvPr/>
        </p:nvSpPr>
        <p:spPr>
          <a:xfrm>
            <a:off x="213360" y="941705"/>
            <a:ext cx="8311515" cy="1198880"/>
          </a:xfrm>
          <a:prstGeom prst="rect">
            <a:avLst/>
          </a:prstGeom>
          <a:noFill/>
        </p:spPr>
        <p:txBody>
          <a:bodyPr wrap="square" rtlCol="0" anchor="t">
            <a:spAutoFit/>
          </a:bodyPr>
          <a:p>
            <a:r>
              <a:rPr lang="en-US" altLang="zh-CN" sz="24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sym typeface="+mn-ea"/>
              </a:rPr>
              <a:t>    </a:t>
            </a:r>
            <a:r>
              <a:rPr lang="zh-CN" altLang="en-US" sz="24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sym typeface="+mn-ea"/>
              </a:rPr>
              <a:t>您是</a:t>
            </a:r>
            <a:r>
              <a:rPr lang="en-US" altLang="zh-CN" sz="24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sym typeface="+mn-ea"/>
              </a:rPr>
              <a:t>4S</a:t>
            </a:r>
            <a:r>
              <a:rPr lang="zh-CN" altLang="en-US" sz="24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sym typeface="+mn-ea"/>
              </a:rPr>
              <a:t>店服务顾问或是维修技师，客户打来电话</a:t>
            </a:r>
            <a:r>
              <a:rPr lang="zh-CN" altLang="en-US" sz="24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sym typeface="+mn-ea"/>
              </a:rPr>
              <a:t>保修：机油指示灯在踩下加速踏板时不熄灭且行驶期间亮起</a:t>
            </a:r>
            <a:r>
              <a:rPr lang="zh-CN" altLang="en-US" sz="24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sym typeface="+mn-ea"/>
              </a:rPr>
              <a:t>。直接接车后，在客户在场时直观检查发动机的项目有哪些？</a:t>
            </a:r>
            <a:endParaRPr lang="zh-CN" altLang="en-US" sz="2400">
              <a:effectLst>
                <a:outerShdw blurRad="38100" dist="38100" dir="2700000" algn="tl">
                  <a:srgbClr val="000000">
                    <a:alpha val="43137"/>
                  </a:srgbClr>
                </a:outerShdw>
              </a:effectLst>
            </a:endParaRPr>
          </a:p>
        </p:txBody>
      </p:sp>
      <p:sp>
        <p:nvSpPr>
          <p:cNvPr id="3" name="文本框 2"/>
          <p:cNvSpPr txBox="1"/>
          <p:nvPr/>
        </p:nvSpPr>
        <p:spPr>
          <a:xfrm>
            <a:off x="77470" y="2256155"/>
            <a:ext cx="5422900" cy="569595"/>
          </a:xfrm>
          <a:prstGeom prst="rect">
            <a:avLst/>
          </a:prstGeom>
          <a:noFill/>
        </p:spPr>
        <p:txBody>
          <a:bodyPr wrap="square" rtlCol="0" anchor="t">
            <a:spAutoFit/>
          </a:bodyPr>
          <a:p>
            <a:pPr algn="l"/>
            <a:r>
              <a:rPr lang="zh-CN" altLang="en-US" sz="3110" b="1" noProof="0">
                <a:ln>
                  <a:noFill/>
                </a:ln>
                <a:solidFill>
                  <a:srgbClr val="FF00FF"/>
                </a:solidFill>
                <a:effectLst>
                  <a:outerShdw blurRad="38100" dist="38100" dir="2700000" algn="tl">
                    <a:srgbClr val="000000">
                      <a:alpha val="43137"/>
                    </a:srgbClr>
                  </a:outerShdw>
                </a:effectLst>
                <a:uLnTx/>
                <a:uFillTx/>
                <a:latin typeface="宋体" panose="02010600030101010101" pitchFamily="2" charset="-122"/>
                <a:ea typeface="+mj-ea"/>
                <a:cs typeface="+mj-cs"/>
                <a:sym typeface="+mn-ea"/>
              </a:rPr>
              <a:t>通过电话为客户提供咨询的</a:t>
            </a:r>
            <a:r>
              <a:rPr lang="zh-CN" altLang="en-US" sz="3110" b="1" noProof="0">
                <a:ln>
                  <a:noFill/>
                </a:ln>
                <a:solidFill>
                  <a:srgbClr val="FF00FF"/>
                </a:solidFill>
                <a:effectLst>
                  <a:outerShdw blurRad="38100" dist="38100" dir="2700000" algn="tl">
                    <a:srgbClr val="000000">
                      <a:alpha val="43137"/>
                    </a:srgbClr>
                  </a:outerShdw>
                </a:effectLst>
                <a:uLnTx/>
                <a:uFillTx/>
                <a:latin typeface="宋体" panose="02010600030101010101" pitchFamily="2" charset="-122"/>
                <a:ea typeface="+mj-ea"/>
                <a:cs typeface="+mj-cs"/>
                <a:sym typeface="+mn-ea"/>
              </a:rPr>
              <a:t>有：</a:t>
            </a:r>
            <a:endParaRPr lang="zh-CN" altLang="en-US"/>
          </a:p>
        </p:txBody>
      </p:sp>
      <p:sp>
        <p:nvSpPr>
          <p:cNvPr id="1403906" name="矩形 1403905"/>
          <p:cNvSpPr/>
          <p:nvPr/>
        </p:nvSpPr>
        <p:spPr>
          <a:xfrm>
            <a:off x="326390" y="3135630"/>
            <a:ext cx="5468620" cy="1323975"/>
          </a:xfrm>
          <a:prstGeom prst="rect">
            <a:avLst/>
          </a:prstGeom>
          <a:noFill/>
          <a:ln w="12700">
            <a:noFill/>
          </a:ln>
        </p:spPr>
        <p:txBody>
          <a:bodyPr lIns="0" tIns="0" rIns="0" bIns="0"/>
          <a:lstStyle>
            <a:lvl1pPr marL="0" lvl="0" indent="0" algn="l" defTabSz="917575" rtl="0" eaLnBrk="1" fontAlgn="base" latinLnBrk="0" hangingPunct="1">
              <a:lnSpc>
                <a:spcPct val="95000"/>
              </a:lnSpc>
              <a:spcBef>
                <a:spcPct val="0"/>
              </a:spcBef>
              <a:spcAft>
                <a:spcPct val="0"/>
              </a:spcAft>
              <a:buClrTx/>
              <a:buSzTx/>
              <a:buFontTx/>
              <a:buNone/>
              <a:defRPr sz="3800" b="1" u="none" kern="1200" baseline="0">
                <a:solidFill>
                  <a:schemeClr val="bg2"/>
                </a:solidFill>
                <a:latin typeface="BMWTypeRegular" panose="020B0604020202020204" pitchFamily="34" charset="0"/>
                <a:ea typeface="宋体" panose="02010600030101010101" pitchFamily="2" charset="-122"/>
              </a:defRPr>
            </a:lvl1pPr>
            <a:lvl2pPr marL="161925" lvl="1"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2pPr>
            <a:lvl3pPr marL="323850" lvl="2"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3pPr>
            <a:lvl4pPr marL="485775" lvl="3"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4pPr>
            <a:lvl5pPr marL="647700" lvl="4"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5pPr>
          </a:lstStyle>
          <a:p>
            <a:pPr marL="482600" lvl="0" indent="-482600" defTabSz="2095500">
              <a:lnSpc>
                <a:spcPct val="120000"/>
              </a:lnSpc>
              <a:buClr>
                <a:srgbClr val="3333CC"/>
              </a:buClr>
              <a:buFont typeface="Wingdings" panose="05000000000000000000" pitchFamily="2" charset="2"/>
              <a:buChar char="Ø"/>
            </a:pPr>
            <a:r>
              <a:rPr lang="zh-CN" altLang="en-US" sz="2400">
                <a:solidFill>
                  <a:srgbClr val="FF0000"/>
                </a:solidFill>
                <a:effectLst>
                  <a:outerShdw blurRad="38100" dist="38100" dir="2700000" algn="tl">
                    <a:srgbClr val="000000">
                      <a:alpha val="43137"/>
                    </a:srgbClr>
                  </a:outerShdw>
                </a:effectLst>
                <a:sym typeface="+mn-ea"/>
              </a:rPr>
              <a:t>不要继续行驶</a:t>
            </a:r>
            <a:endParaRPr lang="zh-CN" altLang="en-US" sz="2400">
              <a:effectLst>
                <a:outerShdw blurRad="38100" dist="38100" dir="2700000" algn="tl">
                  <a:srgbClr val="000000">
                    <a:alpha val="43137"/>
                  </a:srgbClr>
                </a:outerShdw>
              </a:effectLst>
              <a:sym typeface="+mn-ea"/>
            </a:endParaRPr>
          </a:p>
          <a:p>
            <a:pPr marL="482600" lvl="0" indent="-482600" defTabSz="2095500">
              <a:lnSpc>
                <a:spcPct val="120000"/>
              </a:lnSpc>
              <a:buClr>
                <a:srgbClr val="3333CC"/>
              </a:buClr>
              <a:buFont typeface="Wingdings" panose="05000000000000000000" pitchFamily="2" charset="2"/>
              <a:buChar char="Ø"/>
            </a:pPr>
            <a:r>
              <a:rPr lang="zh-CN" altLang="en-US" sz="2400">
                <a:solidFill>
                  <a:srgbClr val="FF0000"/>
                </a:solidFill>
                <a:effectLst>
                  <a:outerShdw blurRad="38100" dist="38100" dir="2700000" algn="tl">
                    <a:srgbClr val="000000">
                      <a:alpha val="43137"/>
                    </a:srgbClr>
                  </a:outerShdw>
                </a:effectLst>
                <a:sym typeface="+mn-ea"/>
              </a:rPr>
              <a:t>检查机油油位</a:t>
            </a:r>
            <a:endParaRPr lang="zh-CN" altLang="en-US" sz="2400">
              <a:solidFill>
                <a:srgbClr val="FF0000"/>
              </a:solidFill>
              <a:effectLst>
                <a:outerShdw blurRad="38100" dist="38100" dir="2700000" algn="tl">
                  <a:srgbClr val="000000">
                    <a:alpha val="43137"/>
                  </a:srgbClr>
                </a:outerShdw>
              </a:effectLst>
              <a:sym typeface="+mn-ea"/>
            </a:endParaRPr>
          </a:p>
          <a:p>
            <a:pPr marL="482600" lvl="0" indent="-482600" defTabSz="2095500">
              <a:lnSpc>
                <a:spcPct val="120000"/>
              </a:lnSpc>
              <a:buClr>
                <a:srgbClr val="3333CC"/>
              </a:buClr>
              <a:buFont typeface="Wingdings" panose="05000000000000000000" pitchFamily="2" charset="2"/>
              <a:buChar char="Ø"/>
            </a:pPr>
            <a:r>
              <a:rPr lang="zh-CN" altLang="en-US" sz="2400">
                <a:solidFill>
                  <a:srgbClr val="FF0000"/>
                </a:solidFill>
                <a:effectLst>
                  <a:outerShdw blurRad="38100" dist="38100" dir="2700000" algn="tl">
                    <a:srgbClr val="000000">
                      <a:alpha val="43137"/>
                    </a:srgbClr>
                  </a:outerShdw>
                </a:effectLst>
                <a:sym typeface="+mn-ea"/>
              </a:rPr>
              <a:t>机油过少，在最近的加油站补充机油</a:t>
            </a:r>
            <a:endParaRPr lang="zh-CN" altLang="en-US" sz="2400">
              <a:solidFill>
                <a:srgbClr val="FF0000"/>
              </a:solidFill>
              <a:effectLst>
                <a:outerShdw blurRad="38100" dist="38100" dir="2700000" algn="tl">
                  <a:srgbClr val="000000">
                    <a:alpha val="43137"/>
                  </a:srgbClr>
                </a:outerShdw>
              </a:effectLst>
              <a:sym typeface="+mn-ea"/>
            </a:endParaRPr>
          </a:p>
          <a:p>
            <a:pPr marL="482600" lvl="0" indent="-482600" defTabSz="2095500">
              <a:lnSpc>
                <a:spcPct val="120000"/>
              </a:lnSpc>
              <a:buClr>
                <a:srgbClr val="3333CC"/>
              </a:buClr>
              <a:buFont typeface="Wingdings" panose="05000000000000000000" pitchFamily="2" charset="2"/>
              <a:buChar char="Ø"/>
            </a:pPr>
            <a:r>
              <a:rPr lang="zh-CN" altLang="en-US" sz="2400">
                <a:solidFill>
                  <a:srgbClr val="FF0000"/>
                </a:solidFill>
                <a:effectLst>
                  <a:outerShdw blurRad="38100" dist="38100" dir="2700000" algn="tl">
                    <a:srgbClr val="000000">
                      <a:alpha val="43137"/>
                    </a:srgbClr>
                  </a:outerShdw>
                </a:effectLst>
                <a:sym typeface="+mn-ea"/>
              </a:rPr>
              <a:t>不缺机油，将车辆拖至维修站</a:t>
            </a:r>
            <a:endParaRPr lang="zh-CN" altLang="en-US" sz="2400">
              <a:solidFill>
                <a:srgbClr val="FF0000"/>
              </a:solidFill>
              <a:effectLst>
                <a:outerShdw blurRad="38100" dist="38100" dir="2700000" algn="tl">
                  <a:srgbClr val="000000">
                    <a:alpha val="43137"/>
                  </a:srgbClr>
                </a:outerShdw>
              </a:effectLst>
              <a:sym typeface="+mn-ea"/>
            </a:endParaRPr>
          </a:p>
          <a:p>
            <a:pPr lvl="0" defTabSz="2095500">
              <a:lnSpc>
                <a:spcPct val="120000"/>
              </a:lnSpc>
              <a:buClr>
                <a:srgbClr val="3333CC"/>
              </a:buClr>
              <a:buFont typeface="Wingdings" panose="05000000000000000000" pitchFamily="2" charset="2"/>
            </a:pPr>
            <a:endParaRPr lang="zh-CN" altLang="en-US" sz="2400">
              <a:solidFill>
                <a:srgbClr val="FF0000"/>
              </a:solidFill>
              <a:effectLst>
                <a:outerShdw blurRad="38100" dist="38100" dir="2700000" algn="tl">
                  <a:srgbClr val="000000">
                    <a:alpha val="43137"/>
                  </a:srgbClr>
                </a:outerShdw>
              </a:effectLst>
            </a:endParaRPr>
          </a:p>
          <a:p>
            <a:pPr lvl="0" defTabSz="2095500">
              <a:lnSpc>
                <a:spcPct val="120000"/>
              </a:lnSpc>
              <a:buClr>
                <a:srgbClr val="3333CC"/>
              </a:buClr>
              <a:buFont typeface="Wingdings" panose="05000000000000000000" pitchFamily="2" charset="2"/>
            </a:pPr>
            <a:endParaRPr lang="zh-CN" altLang="en-US" sz="2400">
              <a:solidFill>
                <a:srgbClr val="FF0000"/>
              </a:solidFill>
              <a:effectLst>
                <a:outerShdw blurRad="38100" dist="38100" dir="2700000" algn="tl">
                  <a:srgbClr val="000000">
                    <a:alpha val="43137"/>
                  </a:srgbClr>
                </a:outerShdw>
              </a:effectLst>
            </a:endParaRPr>
          </a:p>
        </p:txBody>
      </p:sp>
      <p:pic>
        <p:nvPicPr>
          <p:cNvPr id="4" name="图片 3"/>
          <p:cNvPicPr>
            <a:picLocks noChangeAspect="1"/>
          </p:cNvPicPr>
          <p:nvPr/>
        </p:nvPicPr>
        <p:blipFill>
          <a:blip r:embed="rId1"/>
          <a:stretch>
            <a:fillRect/>
          </a:stretch>
        </p:blipFill>
        <p:spPr>
          <a:xfrm>
            <a:off x="5618480" y="2435225"/>
            <a:ext cx="3124200" cy="159067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grpId="0" nodeType="clickEffect">
                                  <p:stCondLst>
                                    <p:cond delay="0"/>
                                  </p:stCondLst>
                                  <p:childTnLst>
                                    <p:set>
                                      <p:cBhvr>
                                        <p:cTn id="10" dur="1" fill="hold">
                                          <p:stCondLst>
                                            <p:cond delay="0"/>
                                          </p:stCondLst>
                                        </p:cTn>
                                        <p:tgtEl>
                                          <p:spTgt spid="1403906"/>
                                        </p:tgtEl>
                                        <p:attrNameLst>
                                          <p:attrName>style.visibility</p:attrName>
                                        </p:attrNameLst>
                                      </p:cBhvr>
                                      <p:to>
                                        <p:strVal val="visible"/>
                                      </p:to>
                                    </p:set>
                                    <p:anim calcmode="lin" valueType="num">
                                      <p:cBhvr additive="base">
                                        <p:cTn id="11" dur="500"/>
                                        <p:tgtEl>
                                          <p:spTgt spid="1403906"/>
                                        </p:tgtEl>
                                        <p:attrNameLst>
                                          <p:attrName>ppt_y</p:attrName>
                                        </p:attrNameLst>
                                      </p:cBhvr>
                                      <p:tavLst>
                                        <p:tav tm="0">
                                          <p:val>
                                            <p:strVal val="#ppt_y+#ppt_h*1.125000"/>
                                          </p:val>
                                        </p:tav>
                                        <p:tav tm="100000">
                                          <p:val>
                                            <p:strVal val="#ppt_y"/>
                                          </p:val>
                                        </p:tav>
                                      </p:tavLst>
                                    </p:anim>
                                    <p:animEffect transition="in" filter="wipe(up)">
                                      <p:cBhvr>
                                        <p:cTn id="12" dur="500"/>
                                        <p:tgtEl>
                                          <p:spTgt spid="14039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1403906" grpId="0"/>
      <p:bldP spid="1403906"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a:blip r:embed="rId2"/>
          <a:stretch>
            <a:fillRect/>
          </a:stretch>
        </p:blipFill>
        <p:spPr>
          <a:xfrm>
            <a:off x="3971925" y="2595245"/>
            <a:ext cx="4424045" cy="3402330"/>
          </a:xfrm>
          <a:prstGeom prst="rect">
            <a:avLst/>
          </a:prstGeom>
        </p:spPr>
      </p:pic>
      <p:sp>
        <p:nvSpPr>
          <p:cNvPr id="3075" name="Rectangle 8"/>
          <p:cNvSpPr>
            <a:spLocks noGrp="1"/>
          </p:cNvSpPr>
          <p:nvPr>
            <p:ph type="title"/>
          </p:nvPr>
        </p:nvSpPr>
        <p:spPr>
          <a:xfrm>
            <a:off x="685800" y="38100"/>
            <a:ext cx="7772400" cy="1143000"/>
          </a:xfrm>
        </p:spPr>
        <p:txBody>
          <a:bodyPr vert="horz" wrap="square" lIns="91440" tIns="45720" rIns="91440" bIns="45720" anchor="ctr"/>
          <a:p>
            <a:pPr algn="l"/>
            <a:r>
              <a:rPr lang="en-US" altLang="zh-CN"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4.1</a:t>
            </a:r>
            <a:r>
              <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润滑</a:t>
            </a:r>
            <a:r>
              <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系统的任务</a:t>
            </a:r>
            <a:endPar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endParaRPr>
          </a:p>
        </p:txBody>
      </p:sp>
      <p:sp>
        <p:nvSpPr>
          <p:cNvPr id="1403906" name="矩形 1403905"/>
          <p:cNvSpPr/>
          <p:nvPr/>
        </p:nvSpPr>
        <p:spPr>
          <a:xfrm>
            <a:off x="229870" y="926465"/>
            <a:ext cx="8780780" cy="3249295"/>
          </a:xfrm>
          <a:prstGeom prst="rect">
            <a:avLst/>
          </a:prstGeom>
          <a:noFill/>
          <a:ln w="12700">
            <a:noFill/>
          </a:ln>
        </p:spPr>
        <p:txBody>
          <a:bodyPr lIns="0" tIns="0" rIns="0" bIns="0"/>
          <a:lstStyle>
            <a:lvl1pPr marL="0" lvl="0" indent="0" algn="l" defTabSz="917575" rtl="0" eaLnBrk="1" fontAlgn="base" latinLnBrk="0" hangingPunct="1">
              <a:lnSpc>
                <a:spcPct val="95000"/>
              </a:lnSpc>
              <a:spcBef>
                <a:spcPct val="0"/>
              </a:spcBef>
              <a:spcAft>
                <a:spcPct val="0"/>
              </a:spcAft>
              <a:buClrTx/>
              <a:buSzTx/>
              <a:buFontTx/>
              <a:buNone/>
              <a:defRPr sz="3800" b="1" u="none" kern="1200" baseline="0">
                <a:solidFill>
                  <a:schemeClr val="bg2"/>
                </a:solidFill>
                <a:latin typeface="BMWTypeRegular" panose="020B0604020202020204" pitchFamily="34" charset="0"/>
                <a:ea typeface="宋体" panose="02010600030101010101" pitchFamily="2" charset="-122"/>
              </a:defRPr>
            </a:lvl1pPr>
            <a:lvl2pPr marL="161925" lvl="1"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2pPr>
            <a:lvl3pPr marL="323850" lvl="2"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3pPr>
            <a:lvl4pPr marL="485775" lvl="3"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4pPr>
            <a:lvl5pPr marL="647700" lvl="4" indent="0" algn="ctr" defTabSz="917575" rtl="0" eaLnBrk="1" fontAlgn="base" latinLnBrk="0" hangingPunct="1">
              <a:lnSpc>
                <a:spcPct val="95000"/>
              </a:lnSpc>
              <a:spcBef>
                <a:spcPct val="0"/>
              </a:spcBef>
              <a:spcAft>
                <a:spcPct val="0"/>
              </a:spcAft>
              <a:buClrTx/>
              <a:buSzTx/>
              <a:buFontTx/>
              <a:buNone/>
              <a:defRPr sz="3800" b="1" i="0" u="none" kern="1200" baseline="0">
                <a:solidFill>
                  <a:schemeClr val="bg2"/>
                </a:solidFill>
                <a:latin typeface="BMWTypeRegular" panose="020B0604020202020204" pitchFamily="34" charset="0"/>
                <a:ea typeface="宋体" panose="02010600030101010101" pitchFamily="2" charset="-122"/>
              </a:defRPr>
            </a:lvl5pPr>
          </a:lstStyle>
          <a:p>
            <a:pPr marL="482600" lvl="0" indent="-482600" defTabSz="2095500">
              <a:lnSpc>
                <a:spcPct val="120000"/>
              </a:lnSpc>
              <a:buClr>
                <a:srgbClr val="3333CC"/>
              </a:buClr>
              <a:buFont typeface="Wingdings" panose="05000000000000000000" pitchFamily="2" charset="2"/>
              <a:buChar char="Ø"/>
            </a:pPr>
            <a:r>
              <a:rPr lang="zh-CN" altLang="en-US" sz="2000" dirty="0">
                <a:solidFill>
                  <a:srgbClr val="FF0000"/>
                </a:solidFill>
                <a:latin typeface="楷体_GB2312" pitchFamily="49" charset="-122"/>
                <a:ea typeface="楷体_GB2312" pitchFamily="49" charset="-122"/>
                <a:sym typeface="+mn-ea"/>
              </a:rPr>
              <a:t>润滑：将机油不断地供给各零件的摩擦表面，减少零件的摩擦和磨损。</a:t>
            </a:r>
            <a:endParaRPr lang="zh-CN" altLang="en-US" sz="2000">
              <a:solidFill>
                <a:srgbClr val="FF0000"/>
              </a:solidFill>
              <a:effectLst>
                <a:outerShdw blurRad="38100" dist="38100" dir="2700000" algn="tl">
                  <a:srgbClr val="000000">
                    <a:alpha val="43137"/>
                  </a:srgbClr>
                </a:outerShdw>
              </a:effectLst>
              <a:sym typeface="+mn-ea"/>
            </a:endParaRPr>
          </a:p>
          <a:p>
            <a:pPr marL="482600" lvl="0" indent="-482600" defTabSz="2095500">
              <a:lnSpc>
                <a:spcPct val="120000"/>
              </a:lnSpc>
              <a:buClr>
                <a:srgbClr val="3333CC"/>
              </a:buClr>
              <a:buFont typeface="Wingdings" panose="05000000000000000000" pitchFamily="2" charset="2"/>
              <a:buChar char="Ø"/>
            </a:pPr>
            <a:r>
              <a:rPr lang="zh-CN" altLang="en-US" sz="2000" dirty="0">
                <a:solidFill>
                  <a:srgbClr val="FF0000"/>
                </a:solidFill>
                <a:latin typeface="楷体_GB2312" pitchFamily="49" charset="-122"/>
                <a:ea typeface="楷体_GB2312" pitchFamily="49" charset="-122"/>
                <a:sym typeface="+mn-ea"/>
              </a:rPr>
              <a:t>清洗：</a:t>
            </a:r>
            <a:r>
              <a:rPr lang="zh-CN" altLang="en-US" sz="2000" dirty="0">
                <a:solidFill>
                  <a:srgbClr val="FF0000"/>
                </a:solidFill>
                <a:latin typeface="楷体_GB2312" pitchFamily="49" charset="-122"/>
                <a:ea typeface="楷体_GB2312" pitchFamily="49" charset="-122"/>
                <a:sym typeface="+mn-ea"/>
              </a:rPr>
              <a:t>清除摩擦表面上的磨屑等杂质</a:t>
            </a:r>
            <a:endParaRPr lang="zh-CN" altLang="en-US" sz="2000" dirty="0">
              <a:solidFill>
                <a:srgbClr val="FF0000"/>
              </a:solidFill>
              <a:latin typeface="楷体_GB2312" pitchFamily="49" charset="-122"/>
              <a:ea typeface="楷体_GB2312" pitchFamily="49" charset="-122"/>
              <a:sym typeface="+mn-ea"/>
            </a:endParaRPr>
          </a:p>
          <a:p>
            <a:pPr marL="482600" lvl="0" indent="-482600" defTabSz="2095500">
              <a:lnSpc>
                <a:spcPct val="120000"/>
              </a:lnSpc>
              <a:buClr>
                <a:srgbClr val="3333CC"/>
              </a:buClr>
              <a:buFont typeface="Wingdings" panose="05000000000000000000" pitchFamily="2" charset="2"/>
              <a:buChar char="Ø"/>
            </a:pPr>
            <a:r>
              <a:rPr lang="zh-CN" altLang="en-US" sz="2000" dirty="0">
                <a:solidFill>
                  <a:srgbClr val="FF0000"/>
                </a:solidFill>
                <a:latin typeface="楷体_GB2312" pitchFamily="49" charset="-122"/>
                <a:ea typeface="楷体_GB2312" pitchFamily="49" charset="-122"/>
                <a:sym typeface="+mn-ea"/>
              </a:rPr>
              <a:t>冷却：气缸壁上形成的油膜可冷却摩擦表面。</a:t>
            </a:r>
            <a:endParaRPr lang="zh-CN" altLang="en-US" sz="2000" dirty="0">
              <a:solidFill>
                <a:srgbClr val="FF0000"/>
              </a:solidFill>
              <a:latin typeface="楷体_GB2312" pitchFamily="49" charset="-122"/>
              <a:ea typeface="楷体_GB2312" pitchFamily="49" charset="-122"/>
              <a:sym typeface="+mn-ea"/>
            </a:endParaRPr>
          </a:p>
          <a:p>
            <a:pPr marL="482600" lvl="0" indent="-482600" defTabSz="2095500">
              <a:lnSpc>
                <a:spcPct val="120000"/>
              </a:lnSpc>
              <a:buClr>
                <a:srgbClr val="3333CC"/>
              </a:buClr>
              <a:buFont typeface="Wingdings" panose="05000000000000000000" pitchFamily="2" charset="2"/>
              <a:buChar char="Ø"/>
            </a:pPr>
            <a:r>
              <a:rPr lang="zh-CN" altLang="en-US" sz="2000" dirty="0">
                <a:solidFill>
                  <a:srgbClr val="FF0000"/>
                </a:solidFill>
                <a:latin typeface="楷体_GB2312" pitchFamily="49" charset="-122"/>
                <a:ea typeface="楷体_GB2312" pitchFamily="49" charset="-122"/>
                <a:sym typeface="+mn-ea"/>
              </a:rPr>
              <a:t>密封：在运动零件之间、气缸壁上形成的油膜可以提高密封性，防止漏漏油。</a:t>
            </a:r>
            <a:endParaRPr lang="zh-CN" altLang="en-US" sz="2000" dirty="0">
              <a:solidFill>
                <a:srgbClr val="FF0000"/>
              </a:solidFill>
              <a:latin typeface="楷体_GB2312" pitchFamily="49" charset="-122"/>
              <a:ea typeface="楷体_GB2312" pitchFamily="49" charset="-122"/>
              <a:sym typeface="+mn-ea"/>
            </a:endParaRPr>
          </a:p>
          <a:p>
            <a:pPr marL="482600" lvl="0" indent="-482600" defTabSz="2095500">
              <a:lnSpc>
                <a:spcPct val="120000"/>
              </a:lnSpc>
              <a:buClr>
                <a:srgbClr val="3333CC"/>
              </a:buClr>
              <a:buFont typeface="Wingdings" panose="05000000000000000000" pitchFamily="2" charset="2"/>
              <a:buChar char="Ø"/>
            </a:pPr>
            <a:r>
              <a:rPr lang="zh-CN" altLang="en-US" sz="2000" dirty="0">
                <a:solidFill>
                  <a:srgbClr val="FF0000"/>
                </a:solidFill>
                <a:latin typeface="楷体_GB2312" pitchFamily="49" charset="-122"/>
                <a:ea typeface="楷体_GB2312" pitchFamily="49" charset="-122"/>
                <a:sym typeface="+mn-ea"/>
              </a:rPr>
              <a:t>防锈：在零件表面形成油膜，防止零件生锈。</a:t>
            </a:r>
            <a:endParaRPr lang="zh-CN" altLang="en-US" sz="2000" dirty="0">
              <a:solidFill>
                <a:srgbClr val="FF0000"/>
              </a:solidFill>
              <a:latin typeface="楷体_GB2312" pitchFamily="49" charset="-122"/>
              <a:ea typeface="楷体_GB2312" pitchFamily="49" charset="-122"/>
              <a:sym typeface="+mn-ea"/>
            </a:endParaRPr>
          </a:p>
          <a:p>
            <a:pPr marL="482600" lvl="0" indent="-482600" defTabSz="2095500">
              <a:lnSpc>
                <a:spcPct val="120000"/>
              </a:lnSpc>
              <a:buClr>
                <a:srgbClr val="3333CC"/>
              </a:buClr>
              <a:buFont typeface="Wingdings" panose="05000000000000000000" pitchFamily="2" charset="2"/>
              <a:buChar char="Ø"/>
            </a:pPr>
            <a:r>
              <a:rPr lang="zh-CN" altLang="en-US" sz="2000" dirty="0">
                <a:solidFill>
                  <a:srgbClr val="FF0000"/>
                </a:solidFill>
                <a:latin typeface="楷体_GB2312" pitchFamily="49" charset="-122"/>
                <a:ea typeface="楷体_GB2312" pitchFamily="49" charset="-122"/>
                <a:sym typeface="+mn-ea"/>
              </a:rPr>
              <a:t>液压：利用润滑油作液压油。</a:t>
            </a:r>
            <a:endParaRPr lang="zh-CN" altLang="en-US" sz="2000" dirty="0">
              <a:solidFill>
                <a:srgbClr val="FF0000"/>
              </a:solidFill>
              <a:latin typeface="楷体_GB2312" pitchFamily="49" charset="-122"/>
              <a:ea typeface="楷体_GB2312" pitchFamily="49" charset="-122"/>
              <a:sym typeface="+mn-ea"/>
            </a:endParaRPr>
          </a:p>
          <a:p>
            <a:pPr lvl="0" indent="-482600" defTabSz="2095500">
              <a:lnSpc>
                <a:spcPct val="120000"/>
              </a:lnSpc>
              <a:buClr>
                <a:srgbClr val="3333CC"/>
              </a:buClr>
              <a:buFont typeface="Wingdings" panose="05000000000000000000" pitchFamily="2" charset="2"/>
              <a:buChar char="Ø"/>
            </a:pPr>
            <a:r>
              <a:rPr lang="zh-CN" altLang="en-US" sz="2000" dirty="0">
                <a:solidFill>
                  <a:srgbClr val="FF0000"/>
                </a:solidFill>
                <a:latin typeface="楷体_GB2312" pitchFamily="49" charset="-122"/>
                <a:ea typeface="楷体_GB2312" pitchFamily="49" charset="-122"/>
                <a:sym typeface="+mn-ea"/>
              </a:rPr>
              <a:t>缓冲：在运动零件表面形成油膜，吸收冲击减小</a:t>
            </a:r>
            <a:r>
              <a:rPr lang="zh-CN" altLang="en-US" sz="2000" dirty="0">
                <a:solidFill>
                  <a:srgbClr val="FF0000"/>
                </a:solidFill>
                <a:latin typeface="楷体_GB2312" pitchFamily="49" charset="-122"/>
                <a:ea typeface="楷体_GB2312" pitchFamily="49" charset="-122"/>
                <a:sym typeface="+mn-ea"/>
              </a:rPr>
              <a:t>振动。</a:t>
            </a:r>
            <a:r>
              <a:rPr lang="zh-CN" altLang="en-US" sz="2000" dirty="0">
                <a:solidFill>
                  <a:srgbClr val="FF0000"/>
                </a:solidFill>
                <a:latin typeface="楷体_GB2312" pitchFamily="49" charset="-122"/>
                <a:ea typeface="楷体_GB2312" pitchFamily="49" charset="-122"/>
                <a:sym typeface="+mn-ea"/>
              </a:rPr>
              <a:t>		           </a:t>
            </a:r>
            <a:endParaRPr lang="zh-CN" altLang="en-US" sz="2000" b="1" dirty="0">
              <a:latin typeface="楷体_GB2312" pitchFamily="49" charset="-122"/>
              <a:ea typeface="楷体_GB2312" pitchFamily="49" charset="-122"/>
            </a:endParaRPr>
          </a:p>
          <a:p>
            <a:pPr marL="482600" lvl="0" indent="-482600" defTabSz="2095500">
              <a:lnSpc>
                <a:spcPct val="120000"/>
              </a:lnSpc>
              <a:buClr>
                <a:srgbClr val="3333CC"/>
              </a:buClr>
              <a:buFont typeface="Wingdings" panose="05000000000000000000" pitchFamily="2" charset="2"/>
              <a:buChar char="Ø"/>
            </a:pPr>
            <a:endParaRPr lang="zh-CN" altLang="en-US" sz="2000" dirty="0">
              <a:solidFill>
                <a:srgbClr val="FF0000"/>
              </a:solidFill>
              <a:latin typeface="楷体_GB2312" pitchFamily="49" charset="-122"/>
              <a:ea typeface="楷体_GB2312" pitchFamily="49" charset="-122"/>
              <a:sym typeface="+mn-ea"/>
            </a:endParaRPr>
          </a:p>
          <a:p>
            <a:pPr marL="482600" lvl="0" indent="-482600" defTabSz="2095500">
              <a:lnSpc>
                <a:spcPct val="120000"/>
              </a:lnSpc>
              <a:buClr>
                <a:srgbClr val="3333CC"/>
              </a:buClr>
              <a:buFont typeface="Wingdings" panose="05000000000000000000" pitchFamily="2" charset="2"/>
              <a:buChar char="Ø"/>
            </a:pPr>
            <a:endParaRPr lang="zh-CN" altLang="en-US" sz="2000" dirty="0">
              <a:solidFill>
                <a:srgbClr val="FF0000"/>
              </a:solidFill>
              <a:latin typeface="楷体_GB2312" pitchFamily="49" charset="-122"/>
              <a:ea typeface="楷体_GB2312" pitchFamily="49" charset="-122"/>
              <a:sym typeface="+mn-ea"/>
            </a:endParaRPr>
          </a:p>
          <a:p>
            <a:pPr marL="482600" lvl="0" indent="-482600" defTabSz="2095500">
              <a:lnSpc>
                <a:spcPct val="120000"/>
              </a:lnSpc>
              <a:buClr>
                <a:srgbClr val="3333CC"/>
              </a:buClr>
              <a:buFont typeface="Wingdings" panose="05000000000000000000" pitchFamily="2" charset="2"/>
              <a:buChar char="Ø"/>
            </a:pPr>
            <a:endParaRPr lang="zh-CN" altLang="en-US" sz="2000" dirty="0">
              <a:solidFill>
                <a:srgbClr val="FF0000"/>
              </a:solidFill>
              <a:latin typeface="楷体_GB2312" pitchFamily="49" charset="-122"/>
              <a:ea typeface="楷体_GB2312" pitchFamily="49" charset="-122"/>
            </a:endParaRPr>
          </a:p>
          <a:p>
            <a:pPr lvl="0" defTabSz="2095500">
              <a:lnSpc>
                <a:spcPct val="120000"/>
              </a:lnSpc>
              <a:buClr>
                <a:srgbClr val="3333CC"/>
              </a:buClr>
              <a:buFont typeface="Wingdings" panose="05000000000000000000" pitchFamily="2" charset="2"/>
            </a:pPr>
            <a:endParaRPr lang="zh-CN" altLang="en-US" sz="2000" dirty="0">
              <a:solidFill>
                <a:srgbClr val="FF0000"/>
              </a:solidFill>
              <a:latin typeface="楷体_GB2312" pitchFamily="49" charset="-122"/>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039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3906" grpId="0"/>
      <p:bldP spid="1403906"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2822575" y="1059180"/>
            <a:ext cx="6321425" cy="5346065"/>
          </a:xfrm>
          <a:prstGeom prst="rect">
            <a:avLst/>
          </a:prstGeom>
        </p:spPr>
      </p:pic>
      <p:sp>
        <p:nvSpPr>
          <p:cNvPr id="3075" name="Rectangle 8"/>
          <p:cNvSpPr>
            <a:spLocks noGrp="1"/>
          </p:cNvSpPr>
          <p:nvPr>
            <p:ph type="title"/>
          </p:nvPr>
        </p:nvSpPr>
        <p:spPr>
          <a:xfrm>
            <a:off x="144780" y="157480"/>
            <a:ext cx="3619500" cy="745490"/>
          </a:xfrm>
        </p:spPr>
        <p:txBody>
          <a:bodyPr vert="horz" wrap="square" lIns="91440" tIns="45720" rIns="91440" bIns="45720" anchor="ctr"/>
          <a:p>
            <a:pPr algn="l"/>
            <a:r>
              <a:rPr lang="en-US" altLang="zh-CN"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4.2</a:t>
            </a:r>
            <a:r>
              <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压力循环润滑系统</a:t>
            </a:r>
            <a:endPar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endParaRPr>
          </a:p>
        </p:txBody>
      </p:sp>
      <p:sp>
        <p:nvSpPr>
          <p:cNvPr id="5" name="文本框 4"/>
          <p:cNvSpPr txBox="1"/>
          <p:nvPr/>
        </p:nvSpPr>
        <p:spPr>
          <a:xfrm>
            <a:off x="0" y="1212215"/>
            <a:ext cx="2822575" cy="4799965"/>
          </a:xfrm>
          <a:prstGeom prst="rect">
            <a:avLst/>
          </a:prstGeom>
          <a:noFill/>
        </p:spPr>
        <p:txBody>
          <a:bodyPr wrap="square" rtlCol="0" anchor="t">
            <a:spAutoFit/>
          </a:bodyPr>
          <a:p>
            <a:r>
              <a:rPr lang="en-US" altLang="zh-CN"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   </a:t>
            </a:r>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在压力循环润滑系统中机油泵通过钟形吸油集</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滤器将油底壳中的机油吸出，经过机油通道和机油</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冷却器将其压人到机油滤清器中。机油泵过压阀是</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一个安全阀门。它可以防止机油压力过高而损坏发</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动机部件。由机油滤清器壳体内的机油压力调节阀</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对机油压力进行调节。一旦机油压力达到最大允许</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的压力值，通往油底壳的阀门就会打开。</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   端盖中的旁通阀负责在即使机油滤清器堵塞的</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情况下也可以可靠地供油。</a:t>
            </a:r>
            <a:endParaRPr lang="zh-CN" altLang="en-US"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2822575" y="1059180"/>
            <a:ext cx="6321425" cy="5346065"/>
          </a:xfrm>
          <a:prstGeom prst="rect">
            <a:avLst/>
          </a:prstGeom>
        </p:spPr>
      </p:pic>
      <p:sp>
        <p:nvSpPr>
          <p:cNvPr id="3075" name="Rectangle 8"/>
          <p:cNvSpPr>
            <a:spLocks noGrp="1"/>
          </p:cNvSpPr>
          <p:nvPr>
            <p:ph type="title"/>
          </p:nvPr>
        </p:nvSpPr>
        <p:spPr>
          <a:xfrm>
            <a:off x="144780" y="157480"/>
            <a:ext cx="3619500" cy="745490"/>
          </a:xfrm>
        </p:spPr>
        <p:txBody>
          <a:bodyPr vert="horz" wrap="square" lIns="91440" tIns="45720" rIns="91440" bIns="45720" anchor="ctr"/>
          <a:p>
            <a:pPr algn="l"/>
            <a:r>
              <a:rPr lang="en-US" altLang="zh-CN"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4.2</a:t>
            </a:r>
            <a:r>
              <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压力循环润滑系统</a:t>
            </a:r>
            <a:endPar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endParaRPr>
          </a:p>
        </p:txBody>
      </p:sp>
      <p:sp>
        <p:nvSpPr>
          <p:cNvPr id="5" name="文本框 4"/>
          <p:cNvSpPr txBox="1"/>
          <p:nvPr/>
        </p:nvSpPr>
        <p:spPr>
          <a:xfrm>
            <a:off x="0" y="1212215"/>
            <a:ext cx="2822575" cy="3692525"/>
          </a:xfrm>
          <a:prstGeom prst="rect">
            <a:avLst/>
          </a:prstGeom>
          <a:noFill/>
        </p:spPr>
        <p:txBody>
          <a:bodyPr wrap="square" rtlCol="0" anchor="t">
            <a:spAutoFit/>
          </a:bodyPr>
          <a:p>
            <a:r>
              <a:rPr lang="en-US" altLang="zh-CN"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   </a:t>
            </a:r>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机油回流锁止器可以在发动机静止时防止机油</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滤清器空转。机油压力开关通过机油压力显示信</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号告知驾驶员机油压力是否已建立（机油指示灯</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熄灭）及是否低于最小机油压力（机油指示灯亮</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起）。</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    机油滤清器将过滤后的机油输送至主油道中。</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通过压力油或喷射油对各个运动部件进行润滑。</a:t>
            </a:r>
            <a:endParaRPr lang="zh-CN" altLang="en-US"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2901950" y="828675"/>
            <a:ext cx="6242050" cy="5346065"/>
          </a:xfrm>
          <a:prstGeom prst="rect">
            <a:avLst/>
          </a:prstGeom>
        </p:spPr>
      </p:pic>
      <p:sp>
        <p:nvSpPr>
          <p:cNvPr id="3075" name="Rectangle 8"/>
          <p:cNvSpPr>
            <a:spLocks noGrp="1"/>
          </p:cNvSpPr>
          <p:nvPr>
            <p:ph type="title"/>
          </p:nvPr>
        </p:nvSpPr>
        <p:spPr>
          <a:xfrm>
            <a:off x="160655" y="-150495"/>
            <a:ext cx="3619500" cy="745490"/>
          </a:xfrm>
        </p:spPr>
        <p:txBody>
          <a:bodyPr vert="horz" wrap="square" lIns="91440" tIns="45720" rIns="91440" bIns="45720" anchor="ctr"/>
          <a:p>
            <a:pPr algn="l"/>
            <a:r>
              <a:rPr lang="en-US" altLang="zh-CN"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4.2</a:t>
            </a:r>
            <a:r>
              <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压力循环润滑系统</a:t>
            </a:r>
            <a:endPar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endParaRPr>
          </a:p>
        </p:txBody>
      </p:sp>
      <p:sp>
        <p:nvSpPr>
          <p:cNvPr id="5" name="文本框 4"/>
          <p:cNvSpPr txBox="1"/>
          <p:nvPr/>
        </p:nvSpPr>
        <p:spPr>
          <a:xfrm>
            <a:off x="160655" y="639445"/>
            <a:ext cx="2901315" cy="6185535"/>
          </a:xfrm>
          <a:prstGeom prst="rect">
            <a:avLst/>
          </a:prstGeom>
          <a:noFill/>
        </p:spPr>
        <p:txBody>
          <a:bodyPr wrap="square" rtlCol="0" anchor="t">
            <a:spAutoFit/>
          </a:bodyPr>
          <a:p>
            <a:r>
              <a:rPr lang="en-US" altLang="zh-CN"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   </a:t>
            </a:r>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压力油：气缸盖中的主油道通过油孔进行分流：机油主油道通过油孔通向曲轴的主轴承。曲</a:t>
            </a:r>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轴中的油孔将机油导向连杆轴承。</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  机油通过一条垂直油道通向液压挺杆和凸轮轴</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轴承。机油经过一条纵向内嵌于凸轮轴中的油孔流</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向所有凸轮轴轴承并由此回流到油底壳中。机油通</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过一个油孔输送至正时条、链条张紧器和涡轮增压</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器。</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a:p>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   喷射机油：从机油喷嘴喷出且甩到活塞顶上的机油向下滴落并通过连杆头中的油孔流向活塞销。这些机</a:t>
            </a:r>
            <a:r>
              <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rPr>
              <a:t>油同时对活塞进行冷却。除此之外，从曲轴抛上来的喷射油还润滑气缸工作面。</a:t>
            </a:r>
            <a:endParaRPr lang="zh-CN" altLang="en-US" sz="1800" b="1" kern="0" noProof="0" smtClean="0">
              <a:ln>
                <a:noFill/>
              </a:ln>
              <a:solidFill>
                <a:srgbClr val="0000FF"/>
              </a:solidFill>
              <a:effectLst>
                <a:outerShdw blurRad="38100" dist="38100" dir="2700000" algn="tl">
                  <a:srgbClr val="000000">
                    <a:alpha val="43137"/>
                  </a:srgbClr>
                </a:outerShdw>
              </a:effectLst>
              <a:uLnTx/>
              <a:uFillTx/>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tags/tag1.xml><?xml version="1.0" encoding="utf-8"?>
<p:tagLst xmlns:p="http://schemas.openxmlformats.org/presentationml/2006/main">
  <p:tag name="REFSHAPE" val="164161204"/>
  <p:tag name="KSO_WM_UNIT_PLACING_PICTURE_USER_VIEWPORT" val="{&quot;height&quot;:9043,&quot;width&quot;:1175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908</Words>
  <Application>WPS 演示</Application>
  <PresentationFormat>全屏显示(4:3)</PresentationFormat>
  <Paragraphs>59</Paragraphs>
  <Slides>5</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5</vt:i4>
      </vt:variant>
    </vt:vector>
  </HeadingPairs>
  <TitlesOfParts>
    <vt:vector size="19" baseType="lpstr">
      <vt:lpstr>Arial</vt:lpstr>
      <vt:lpstr>宋体</vt:lpstr>
      <vt:lpstr>Wingdings</vt:lpstr>
      <vt:lpstr>Calibri</vt:lpstr>
      <vt:lpstr>楷体</vt:lpstr>
      <vt:lpstr>楷体_GB2312</vt:lpstr>
      <vt:lpstr>新宋体</vt:lpstr>
      <vt:lpstr>BMWTypeRegular</vt:lpstr>
      <vt:lpstr>Trebuchet MS</vt:lpstr>
      <vt:lpstr>隶书</vt:lpstr>
      <vt:lpstr>微软雅黑</vt:lpstr>
      <vt:lpstr>Segoe Print</vt:lpstr>
      <vt:lpstr>Arial Unicode MS</vt:lpstr>
      <vt:lpstr>Office 主题</vt:lpstr>
      <vt:lpstr>4 发动机润滑系统</vt:lpstr>
      <vt:lpstr>4.1润滑系统的任务</vt:lpstr>
      <vt:lpstr>4.1润滑系统的任务</vt:lpstr>
      <vt:lpstr>4.1压力循环润滑系统</vt:lpstr>
      <vt:lpstr>4.1压力循环润滑系统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jc</dc:creator>
  <cp:lastModifiedBy>范继春</cp:lastModifiedBy>
  <cp:revision>48</cp:revision>
  <dcterms:created xsi:type="dcterms:W3CDTF">2018-09-20T09:45:00Z</dcterms:created>
  <dcterms:modified xsi:type="dcterms:W3CDTF">2020-02-27T02:34:54Z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