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5"/>
  </p:notesMasterIdLst>
  <p:sldIdLst>
    <p:sldId id="407" r:id="rId3"/>
    <p:sldId id="408" r:id="rId4"/>
  </p:sldIdLst>
  <p:sldSz cx="9144000" cy="6858000" type="screen4x3"/>
  <p:notesSz cx="6858000" cy="9144000"/>
  <p:defaultTextStyle>
    <a:defPPr>
      <a:defRPr lang="zh-CN"/>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F0CB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66" d="100"/>
          <a:sy n="66" d="100"/>
        </p:scale>
        <p:origin x="-1506" y="-102"/>
      </p:cViewPr>
      <p:guideLst>
        <p:guide orient="horz" pos="2202"/>
        <p:guide pos="2952"/>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7" Type="http://schemas.openxmlformats.org/officeDocument/2006/relationships/viewProps" Target="viewProps.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buFont typeface="Arial" panose="020B0604020202020204" pitchFamily="34" charset="0"/>
              <a:buNone/>
              <a:defRPr sz="120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buFont typeface="Arial" panose="020B0604020202020204" pitchFamily="34" charset="0"/>
              <a:buNone/>
              <a:defRPr sz="1200">
                <a:latin typeface="Arial" panose="020B0604020202020204" pitchFamily="34" charset="0"/>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956B8FE3-9806-4156-BB2A-E042B922D492}" type="datetimeFigureOut">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marL="0" marR="0" lvl="0" indent="0" algn="l" defTabSz="914400" rtl="0" eaLnBrk="0" fontAlgn="base" latinLnBrk="0" hangingPunct="0">
              <a:lnSpc>
                <a:spcPct val="100000"/>
              </a:lnSpc>
              <a:spcBef>
                <a:spcPct val="30000"/>
              </a:spcBef>
              <a:spcAft>
                <a:spcPct val="0"/>
              </a:spcAft>
              <a:buClrTx/>
              <a:buSzTx/>
              <a:buFontTx/>
              <a:buNone/>
              <a:defRPr/>
            </a:pP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marL="0" marR="0" lvl="0"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单击此处编辑母版文本样式</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457200" marR="0" lvl="1"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第二级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914400" marR="0" lvl="2"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第三级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1371600" marR="0" lvl="3"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第四级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1828800" marR="0" lvl="4"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第五级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buFont typeface="Arial" panose="020B0604020202020204" pitchFamily="34" charset="0"/>
              <a:buNone/>
              <a:defRPr sz="120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p>
            <a:pPr lvl="0" algn="r" eaLnBrk="1" hangingPunct="1">
              <a:buNone/>
            </a:pPr>
            <a:fld id="{9A0DB2DC-4C9A-4742-B13C-FB6460FD3503}" type="slidenum">
              <a:rPr lang="zh-CN" altLang="en-US" sz="1200" dirty="0"/>
            </a:fld>
            <a:endParaRPr lang="zh-CN" altLang="en-US" sz="1200" dirty="0"/>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noProof="1" smtClean="0"/>
              <a:t>单击此处编辑母版副标题样式</a:t>
            </a:r>
            <a:endParaRPr lang="zh-CN" altLang="en-US" noProof="1"/>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表格占位符 2"/>
          <p:cNvSpPr>
            <a:spLocks noGrp="1"/>
          </p:cNvSpPr>
          <p:nvPr>
            <p:ph type="tbl" idx="1"/>
          </p:nvPr>
        </p:nvSpPr>
        <p:spPr/>
        <p:txBody>
          <a:bodyPr/>
          <a:lstStyle/>
          <a:p>
            <a:endParaRPr lang="zh-CN" altLang="en-US"/>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noProof="1" smtClean="0"/>
              <a:t>单击此处编辑母版文本样式</a:t>
            </a:r>
            <a:endParaRPr lang="zh-CN" altLang="en-US" noProof="1" smtClean="0"/>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7" name="灯片编号占位符 6"/>
          <p:cNvSpPr>
            <a:spLocks noGrp="1"/>
          </p:cNvSpPr>
          <p:nvPr>
            <p:ph type="sldNum" sz="quarter" idx="12"/>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endParaRPr lang="zh-CN" altLang="en-US" noProof="1"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endParaRPr lang="zh-CN" altLang="en-US" noProof="1"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7" name="日期占位符 6"/>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8" name="页脚占位符 7"/>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9" name="灯片编号占位符 8"/>
          <p:cNvSpPr>
            <a:spLocks noGrp="1"/>
          </p:cNvSpPr>
          <p:nvPr>
            <p:ph type="sldNum" sz="quarter" idx="12"/>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2"/>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页脚占位符 3"/>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灯片编号占位符 4"/>
          <p:cNvSpPr>
            <a:spLocks noGrp="1"/>
          </p:cNvSpPr>
          <p:nvPr>
            <p:ph type="sldNum" sz="quarter" idx="12"/>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灯片编号占位符 3"/>
          <p:cNvSpPr>
            <a:spLocks noGrp="1"/>
          </p:cNvSpPr>
          <p:nvPr>
            <p:ph type="sldNum" sz="quarter" idx="12"/>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endParaRPr lang="zh-CN" altLang="en-US" noProof="1" smtClean="0"/>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7" name="灯片编号占位符 6"/>
          <p:cNvSpPr>
            <a:spLocks noGrp="1"/>
          </p:cNvSpPr>
          <p:nvPr>
            <p:ph type="sldNum" sz="quarter" idx="12"/>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1792288" y="612775"/>
            <a:ext cx="54864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zh-CN" altLang="en-US" sz="3200" b="0" i="0" u="none" strike="noStrike" kern="1200" cap="none" spc="0" normalizeH="0" baseline="0" noProof="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endParaRPr lang="zh-CN" altLang="en-US" noProof="1" smtClean="0"/>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7" name="灯片编号占位符 6"/>
          <p:cNvSpPr>
            <a:spLocks noGrp="1"/>
          </p:cNvSpPr>
          <p:nvPr>
            <p:ph type="sldNum" sz="quarter" idx="12"/>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标题占位符 1"/>
          <p:cNvSpPr>
            <a:spLocks noGrp="1"/>
          </p:cNvSpPr>
          <p:nvPr>
            <p:ph type="title"/>
          </p:nvPr>
        </p:nvSpPr>
        <p:spPr>
          <a:xfrm>
            <a:off x="457200" y="274638"/>
            <a:ext cx="8229600" cy="1143000"/>
          </a:xfrm>
          <a:prstGeom prst="rect">
            <a:avLst/>
          </a:prstGeom>
          <a:noFill/>
          <a:ln w="9525">
            <a:noFill/>
          </a:ln>
        </p:spPr>
        <p:txBody>
          <a:bodyPr anchor="ctr"/>
          <a:lstStyle/>
          <a:p>
            <a:pPr lvl="0"/>
            <a:r>
              <a:rPr lang="zh-CN" altLang="en-US" dirty="0"/>
              <a:t>单击此处编辑母版标题样式</a:t>
            </a:r>
            <a:endParaRPr lang="zh-CN" altLang="en-US" dirty="0"/>
          </a:p>
        </p:txBody>
      </p:sp>
      <p:sp>
        <p:nvSpPr>
          <p:cNvPr id="1027" name="文本占位符 2"/>
          <p:cNvSpPr>
            <a:spLocks noGrp="1"/>
          </p:cNvSpPr>
          <p:nvPr>
            <p:ph type="body"/>
          </p:nvPr>
        </p:nvSpPr>
        <p:spPr>
          <a:xfrm>
            <a:off x="457200" y="1600200"/>
            <a:ext cx="8229600" cy="4525963"/>
          </a:xfrm>
          <a:prstGeom prst="rect">
            <a:avLst/>
          </a:prstGeom>
          <a:noFill/>
          <a:ln w="9525">
            <a:noFill/>
          </a:ln>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buFontTx/>
              <a:buNone/>
              <a:defRPr sz="1200">
                <a:solidFill>
                  <a:schemeClr val="tx1">
                    <a:tint val="75000"/>
                  </a:schemeClr>
                </a:solidFill>
                <a:latin typeface="+mn-lt"/>
                <a:ea typeface="+mn-ea"/>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buFontTx/>
              <a:buNone/>
              <a:defRPr sz="1200">
                <a:solidFill>
                  <a:schemeClr val="tx1">
                    <a:tint val="75000"/>
                  </a:schemeClr>
                </a:solidFill>
                <a:latin typeface="+mn-lt"/>
                <a:ea typeface="+mn-ea"/>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lstStyle>
            <a:lvl1pPr algn="r">
              <a:defRPr sz="1200">
                <a:solidFill>
                  <a:srgbClr val="898989"/>
                </a:solidFill>
                <a:latin typeface="Calibri" panose="020F0502020204030204" pitchFamily="34" charset="0"/>
              </a:defRPr>
            </a:lvl1p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Rectangle 8"/>
          <p:cNvSpPr>
            <a:spLocks noGrp="1"/>
          </p:cNvSpPr>
          <p:nvPr/>
        </p:nvSpPr>
        <p:spPr>
          <a:xfrm>
            <a:off x="59055" y="91440"/>
            <a:ext cx="2902585" cy="586740"/>
          </a:xfrm>
          <a:prstGeom prst="rect">
            <a:avLst/>
          </a:prstGeom>
          <a:noFill/>
          <a:ln w="9525">
            <a:noFill/>
          </a:ln>
        </p:spPr>
        <p:txBody>
          <a:bodyPr vert="horz" wrap="square" lIns="91440" tIns="45720" rIns="91440" bIns="45720" anchor="ct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a:r>
              <a:rPr lang="en-US" altLang="zh-CN" sz="2400" b="1" dirty="0">
                <a:solidFill>
                  <a:srgbClr val="FF0000"/>
                </a:solidFill>
                <a:effectLst>
                  <a:outerShdw blurRad="38100" dist="38100" dir="2700000" algn="tl">
                    <a:srgbClr val="000000">
                      <a:alpha val="43137"/>
                    </a:srgbClr>
                  </a:outerShdw>
                </a:effectLst>
                <a:latin typeface="Trebuchet MS" panose="020B0603020202020204" pitchFamily="34" charset="0"/>
                <a:ea typeface="隶书" pitchFamily="49" charset="-122"/>
                <a:sym typeface="+mn-ea"/>
              </a:rPr>
              <a:t>4.5  </a:t>
            </a:r>
            <a:r>
              <a:rPr lang="zh-CN" altLang="en-US" sz="2400" b="1" dirty="0">
                <a:solidFill>
                  <a:srgbClr val="FF0000"/>
                </a:solidFill>
                <a:effectLst>
                  <a:outerShdw blurRad="38100" dist="38100" dir="2700000" algn="tl">
                    <a:srgbClr val="000000">
                      <a:alpha val="43137"/>
                    </a:srgbClr>
                  </a:outerShdw>
                </a:effectLst>
                <a:latin typeface="Trebuchet MS" panose="020B0603020202020204" pitchFamily="34" charset="0"/>
                <a:ea typeface="隶书" pitchFamily="49" charset="-122"/>
                <a:sym typeface="+mn-ea"/>
              </a:rPr>
              <a:t>延长保养周期</a:t>
            </a:r>
            <a:endParaRPr lang="zh-CN" altLang="en-US" sz="2400" b="1" dirty="0">
              <a:solidFill>
                <a:srgbClr val="FF0000"/>
              </a:solidFill>
              <a:effectLst>
                <a:outerShdw blurRad="38100" dist="38100" dir="2700000" algn="tl">
                  <a:srgbClr val="000000">
                    <a:alpha val="43137"/>
                  </a:srgbClr>
                </a:outerShdw>
              </a:effectLst>
              <a:latin typeface="Trebuchet MS" panose="020B0603020202020204" pitchFamily="34" charset="0"/>
              <a:ea typeface="隶书" pitchFamily="49" charset="-122"/>
              <a:sym typeface="+mn-ea"/>
            </a:endParaRPr>
          </a:p>
        </p:txBody>
      </p:sp>
      <p:sp>
        <p:nvSpPr>
          <p:cNvPr id="5" name="文本框 4"/>
          <p:cNvSpPr txBox="1"/>
          <p:nvPr/>
        </p:nvSpPr>
        <p:spPr>
          <a:xfrm>
            <a:off x="-59055" y="824865"/>
            <a:ext cx="3398520" cy="5908040"/>
          </a:xfrm>
          <a:prstGeom prst="rect">
            <a:avLst/>
          </a:prstGeom>
          <a:noFill/>
        </p:spPr>
        <p:txBody>
          <a:bodyPr wrap="square" rtlCol="0" anchor="t">
            <a:spAutoFit/>
          </a:bodyPr>
          <a:p>
            <a:r>
              <a:rPr lang="en-US" altLang="zh-CN"/>
              <a:t>      </a:t>
            </a:r>
            <a:r>
              <a:rPr lang="zh-CN" altLang="en-US" sz="1800" b="1" kern="0" dirty="0">
                <a:solidFill>
                  <a:srgbClr val="0000FF"/>
                </a:solidFill>
                <a:effectLst>
                  <a:outerShdw blurRad="38100" dist="38100" dir="2700000" algn="tl">
                    <a:srgbClr val="000000">
                      <a:alpha val="43137"/>
                    </a:srgbClr>
                  </a:outerShdw>
                </a:effectLst>
                <a:latin typeface="+mj-lt"/>
                <a:ea typeface="楷体_GB2312" pitchFamily="49" charset="-122"/>
                <a:cs typeface="+mj-cs"/>
              </a:rPr>
              <a:t>在延长保养间隔时间时需针对每辆车单独评价其更换机油的时间。组合仪表中有一台计算机，它根据各种输入信息计算出到下一次到期的检查保养所剩余的行驶距离：</a:t>
            </a:r>
            <a:endParaRPr lang="zh-CN" altLang="en-US" sz="1800" b="1" kern="0" dirty="0">
              <a:solidFill>
                <a:srgbClr val="0000FF"/>
              </a:solidFill>
              <a:effectLst>
                <a:outerShdw blurRad="38100" dist="38100" dir="2700000" algn="tl">
                  <a:srgbClr val="000000">
                    <a:alpha val="43137"/>
                  </a:srgbClr>
                </a:outerShdw>
              </a:effectLst>
              <a:latin typeface="+mj-lt"/>
              <a:ea typeface="楷体_GB2312" pitchFamily="49" charset="-122"/>
              <a:cs typeface="+mj-cs"/>
            </a:endParaRPr>
          </a:p>
          <a:p>
            <a:r>
              <a:rPr lang="zh-CN" altLang="en-US" sz="1800" b="1" kern="0" dirty="0">
                <a:solidFill>
                  <a:srgbClr val="0000FF"/>
                </a:solidFill>
                <a:effectLst>
                  <a:outerShdw blurRad="38100" dist="38100" dir="2700000" algn="tl">
                    <a:srgbClr val="000000">
                      <a:alpha val="43137"/>
                    </a:srgbClr>
                  </a:outerShdw>
                </a:effectLst>
                <a:latin typeface="+mj-lt"/>
                <a:ea typeface="楷体_GB2312" pitchFamily="49" charset="-122"/>
                <a:cs typeface="+mj-cs"/>
              </a:rPr>
              <a:t>    汽油发动机根据耗油量、单次驾驶里程和机油温度计算出由热负荷造成的发动机磨损程度。</a:t>
            </a:r>
            <a:endParaRPr lang="zh-CN" altLang="en-US" sz="1800" b="1" kern="0" dirty="0">
              <a:solidFill>
                <a:srgbClr val="0000FF"/>
              </a:solidFill>
              <a:effectLst>
                <a:outerShdw blurRad="38100" dist="38100" dir="2700000" algn="tl">
                  <a:srgbClr val="000000">
                    <a:alpha val="43137"/>
                  </a:srgbClr>
                </a:outerShdw>
              </a:effectLst>
              <a:latin typeface="+mj-lt"/>
              <a:ea typeface="楷体_GB2312" pitchFamily="49" charset="-122"/>
              <a:cs typeface="+mj-cs"/>
            </a:endParaRPr>
          </a:p>
          <a:p>
            <a:r>
              <a:rPr lang="zh-CN" altLang="en-US" sz="1800" b="1" kern="0" dirty="0">
                <a:solidFill>
                  <a:srgbClr val="0000FF"/>
                </a:solidFill>
                <a:effectLst>
                  <a:outerShdw blurRad="38100" dist="38100" dir="2700000" algn="tl">
                    <a:srgbClr val="000000">
                      <a:alpha val="43137"/>
                    </a:srgbClr>
                  </a:outerShdw>
                </a:effectLst>
                <a:latin typeface="+mj-lt"/>
                <a:ea typeface="楷体_GB2312" pitchFamily="49" charset="-122"/>
                <a:cs typeface="+mj-cs"/>
              </a:rPr>
              <a:t>    柴油发动机通过机油温度和发动机转速的输人参数与“机油热负荷”特性曲线的比较产生一个以米为单位的“热负荷”行驶距离比较值。发动机转速和发动机负荷输入参数与“炭烟负荷”特性曲线的比较产生一个以米为单位的“炭烟负荷”行驶距离比较值。</a:t>
            </a:r>
            <a:endParaRPr lang="zh-CN" altLang="en-US" sz="1800" b="1" kern="0" dirty="0">
              <a:solidFill>
                <a:srgbClr val="0000FF"/>
              </a:solidFill>
              <a:effectLst>
                <a:outerShdw blurRad="38100" dist="38100" dir="2700000" algn="tl">
                  <a:srgbClr val="000000">
                    <a:alpha val="43137"/>
                  </a:srgbClr>
                </a:outerShdw>
              </a:effectLst>
              <a:latin typeface="+mj-lt"/>
              <a:ea typeface="楷体_GB2312" pitchFamily="49" charset="-122"/>
              <a:cs typeface="+mj-cs"/>
            </a:endParaRPr>
          </a:p>
          <a:p>
            <a:r>
              <a:rPr lang="zh-CN" altLang="en-US" sz="1800" b="1" kern="0" dirty="0">
                <a:solidFill>
                  <a:srgbClr val="0000FF"/>
                </a:solidFill>
                <a:effectLst>
                  <a:outerShdw blurRad="38100" dist="38100" dir="2700000" algn="tl">
                    <a:srgbClr val="000000">
                      <a:alpha val="43137"/>
                    </a:srgbClr>
                  </a:outerShdw>
                </a:effectLst>
                <a:latin typeface="+mj-lt"/>
                <a:ea typeface="楷体_GB2312" pitchFamily="49" charset="-122"/>
                <a:cs typeface="+mj-cs"/>
              </a:rPr>
              <a:t>    一旦满足了进行保养预提示或保养提示的条件，就会在显示屏中进行提示。</a:t>
            </a:r>
            <a:endParaRPr lang="zh-CN" altLang="en-US" sz="1800"/>
          </a:p>
        </p:txBody>
      </p:sp>
      <p:pic>
        <p:nvPicPr>
          <p:cNvPr id="6" name="图片 5"/>
          <p:cNvPicPr>
            <a:picLocks noChangeAspect="1"/>
          </p:cNvPicPr>
          <p:nvPr/>
        </p:nvPicPr>
        <p:blipFill>
          <a:blip r:embed="rId1"/>
          <a:stretch>
            <a:fillRect/>
          </a:stretch>
        </p:blipFill>
        <p:spPr>
          <a:xfrm>
            <a:off x="3339465" y="1391285"/>
            <a:ext cx="5514975" cy="4774565"/>
          </a:xfrm>
          <a:prstGeom prst="rect">
            <a:avLst/>
          </a:prstGeom>
        </p:spPr>
      </p:pic>
      <p:sp>
        <p:nvSpPr>
          <p:cNvPr id="7" name="文本框 6"/>
          <p:cNvSpPr txBox="1"/>
          <p:nvPr/>
        </p:nvSpPr>
        <p:spPr>
          <a:xfrm>
            <a:off x="3936365" y="1022985"/>
            <a:ext cx="4320540" cy="368300"/>
          </a:xfrm>
          <a:prstGeom prst="rect">
            <a:avLst/>
          </a:prstGeom>
          <a:noFill/>
        </p:spPr>
        <p:txBody>
          <a:bodyPr wrap="none" rtlCol="0" anchor="t">
            <a:spAutoFit/>
          </a:bodyPr>
          <a:p>
            <a:r>
              <a:rPr lang="zh-CN" b="1">
                <a:solidFill>
                  <a:srgbClr val="C00000"/>
                </a:solidFill>
                <a:effectLst>
                  <a:outerShdw blurRad="38100" dist="38100" dir="2700000" algn="tl">
                    <a:srgbClr val="000000">
                      <a:alpha val="43137"/>
                    </a:srgbClr>
                  </a:outerShdw>
                </a:effectLst>
                <a:latin typeface="+mj-lt"/>
                <a:ea typeface="+mj-ea"/>
                <a:cs typeface="+mj-cs"/>
                <a:sym typeface="+mn-ea"/>
              </a:rPr>
              <a:t>汽油发动机保养间隔时间延长的系统概览</a:t>
            </a:r>
            <a:endParaRPr lang="zh-CN" b="1">
              <a:solidFill>
                <a:srgbClr val="C00000"/>
              </a:solidFill>
              <a:effectLst>
                <a:outerShdw blurRad="38100" dist="38100" dir="2700000" algn="tl">
                  <a:srgbClr val="000000">
                    <a:alpha val="43137"/>
                  </a:srgbClr>
                </a:outerShdw>
              </a:effectLst>
              <a:latin typeface="+mj-lt"/>
              <a:ea typeface="+mj-ea"/>
              <a:cs typeface="+mj-cs"/>
              <a:sym typeface="+mn-ea"/>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p:cNvPicPr>
            <a:picLocks noChangeAspect="1"/>
          </p:cNvPicPr>
          <p:nvPr/>
        </p:nvPicPr>
        <p:blipFill>
          <a:blip r:embed="rId1"/>
          <a:stretch>
            <a:fillRect/>
          </a:stretch>
        </p:blipFill>
        <p:spPr>
          <a:xfrm>
            <a:off x="0" y="767715"/>
            <a:ext cx="4337050" cy="4955540"/>
          </a:xfrm>
          <a:prstGeom prst="rect">
            <a:avLst/>
          </a:prstGeom>
        </p:spPr>
      </p:pic>
      <p:sp>
        <p:nvSpPr>
          <p:cNvPr id="7" name="文本框 6"/>
          <p:cNvSpPr txBox="1"/>
          <p:nvPr/>
        </p:nvSpPr>
        <p:spPr>
          <a:xfrm>
            <a:off x="101600" y="203835"/>
            <a:ext cx="2941320" cy="368300"/>
          </a:xfrm>
          <a:prstGeom prst="rect">
            <a:avLst/>
          </a:prstGeom>
          <a:noFill/>
        </p:spPr>
        <p:txBody>
          <a:bodyPr wrap="none" rtlCol="0" anchor="t">
            <a:spAutoFit/>
          </a:bodyPr>
          <a:p>
            <a:r>
              <a:rPr lang="zh-CN" b="1">
                <a:solidFill>
                  <a:srgbClr val="C00000"/>
                </a:solidFill>
                <a:effectLst>
                  <a:outerShdw blurRad="38100" dist="38100" dir="2700000" algn="tl">
                    <a:srgbClr val="000000">
                      <a:alpha val="43137"/>
                    </a:srgbClr>
                  </a:outerShdw>
                </a:effectLst>
                <a:latin typeface="+mj-lt"/>
                <a:ea typeface="+mj-ea"/>
                <a:cs typeface="+mj-cs"/>
                <a:sym typeface="+mn-ea"/>
              </a:rPr>
              <a:t>机油油位和机油温度的测量</a:t>
            </a:r>
            <a:endParaRPr lang="zh-CN" b="1">
              <a:solidFill>
                <a:srgbClr val="C00000"/>
              </a:solidFill>
              <a:effectLst>
                <a:outerShdw blurRad="38100" dist="38100" dir="2700000" algn="tl">
                  <a:srgbClr val="000000">
                    <a:alpha val="43137"/>
                  </a:srgbClr>
                </a:outerShdw>
              </a:effectLst>
              <a:latin typeface="+mj-lt"/>
              <a:ea typeface="+mj-ea"/>
              <a:cs typeface="+mj-cs"/>
              <a:sym typeface="+mn-ea"/>
            </a:endParaRPr>
          </a:p>
        </p:txBody>
      </p:sp>
      <p:sp>
        <p:nvSpPr>
          <p:cNvPr id="5" name="文本框 4"/>
          <p:cNvSpPr txBox="1"/>
          <p:nvPr/>
        </p:nvSpPr>
        <p:spPr>
          <a:xfrm>
            <a:off x="4161155" y="508000"/>
            <a:ext cx="4855845" cy="5631180"/>
          </a:xfrm>
          <a:prstGeom prst="rect">
            <a:avLst/>
          </a:prstGeom>
          <a:noFill/>
        </p:spPr>
        <p:txBody>
          <a:bodyPr wrap="square" rtlCol="0" anchor="t">
            <a:spAutoFit/>
          </a:bodyPr>
          <a:p>
            <a:r>
              <a:rPr lang="zh-CN" altLang="en-US"/>
              <a:t>      </a:t>
            </a:r>
            <a:r>
              <a:rPr lang="zh-CN" altLang="en-US" sz="1800" b="1" kern="0" dirty="0">
                <a:solidFill>
                  <a:srgbClr val="0000FF"/>
                </a:solidFill>
                <a:effectLst>
                  <a:outerShdw blurRad="38100" dist="38100" dir="2700000" algn="tl">
                    <a:srgbClr val="000000">
                      <a:alpha val="43137"/>
                    </a:srgbClr>
                  </a:outerShdw>
                </a:effectLst>
                <a:latin typeface="+mj-lt"/>
                <a:ea typeface="楷体_GB2312" pitchFamily="49" charset="-122"/>
                <a:cs typeface="+mj-cs"/>
              </a:rPr>
              <a:t>通过一个用于测量机油油位和机油温度的传感器测得计算机油油位和机油质量所需的信息。</a:t>
            </a:r>
            <a:endParaRPr lang="zh-CN" altLang="en-US" sz="1800" b="1" kern="0" dirty="0">
              <a:solidFill>
                <a:srgbClr val="0000FF"/>
              </a:solidFill>
              <a:effectLst>
                <a:outerShdw blurRad="38100" dist="38100" dir="2700000" algn="tl">
                  <a:srgbClr val="000000">
                    <a:alpha val="43137"/>
                  </a:srgbClr>
                </a:outerShdw>
              </a:effectLst>
              <a:latin typeface="+mj-lt"/>
              <a:ea typeface="楷体_GB2312" pitchFamily="49" charset="-122"/>
              <a:cs typeface="+mj-cs"/>
            </a:endParaRPr>
          </a:p>
          <a:p>
            <a:r>
              <a:rPr lang="zh-CN" altLang="en-US" sz="1800" b="1" kern="0" dirty="0">
                <a:solidFill>
                  <a:srgbClr val="0000FF"/>
                </a:solidFill>
                <a:effectLst>
                  <a:outerShdw blurRad="38100" dist="38100" dir="2700000" algn="tl">
                    <a:srgbClr val="000000">
                      <a:alpha val="43137"/>
                    </a:srgbClr>
                  </a:outerShdw>
                </a:effectLst>
                <a:latin typeface="+mj-lt"/>
                <a:ea typeface="楷体_GB2312" pitchFamily="49" charset="-122"/>
                <a:cs typeface="+mj-cs"/>
              </a:rPr>
              <a:t>       通过一个温度传感器测量机油温度。用于测量机油油位的传感器与温度测量协同工作。由电子装置将该传感器短时间加热至超过实际的机油温度。在切断加热电源后该传感器由机油冷却至与机油相同的温度。通过其冷却时间的长度计算出其机油油位。油底壳中的机油越多，此传感器冷却的就会越快。适用情况：</a:t>
            </a:r>
            <a:endParaRPr lang="zh-CN" altLang="en-US" sz="1800" b="1" kern="0" dirty="0">
              <a:solidFill>
                <a:srgbClr val="0000FF"/>
              </a:solidFill>
              <a:effectLst>
                <a:outerShdw blurRad="38100" dist="38100" dir="2700000" algn="tl">
                  <a:srgbClr val="000000">
                    <a:alpha val="43137"/>
                  </a:srgbClr>
                </a:outerShdw>
              </a:effectLst>
              <a:latin typeface="+mj-lt"/>
              <a:ea typeface="楷体_GB2312" pitchFamily="49" charset="-122"/>
              <a:cs typeface="+mj-cs"/>
            </a:endParaRPr>
          </a:p>
          <a:p>
            <a:r>
              <a:rPr lang="zh-CN" altLang="en-US" sz="1800" b="1" kern="0" dirty="0">
                <a:solidFill>
                  <a:srgbClr val="0000FF"/>
                </a:solidFill>
                <a:effectLst>
                  <a:outerShdw blurRad="38100" dist="38100" dir="2700000" algn="tl">
                    <a:srgbClr val="000000">
                      <a:alpha val="43137"/>
                    </a:srgbClr>
                  </a:outerShdw>
                </a:effectLst>
                <a:latin typeface="+mj-lt"/>
                <a:ea typeface="楷体_GB2312" pitchFamily="49" charset="-122"/>
                <a:cs typeface="+mj-cs"/>
              </a:rPr>
              <a:t>    冷却时间长</a:t>
            </a:r>
            <a:r>
              <a:rPr lang="zh-CN" altLang="en-US" sz="1800" b="1" kern="0" dirty="0">
                <a:solidFill>
                  <a:srgbClr val="FF0000"/>
                </a:solidFill>
                <a:effectLst>
                  <a:outerShdw blurRad="38100" dist="38100" dir="2700000" algn="tl">
                    <a:srgbClr val="000000">
                      <a:alpha val="43137"/>
                    </a:srgbClr>
                  </a:outerShdw>
                </a:effectLst>
                <a:ea typeface="楷体_GB2312" pitchFamily="49" charset="-122"/>
                <a:cs typeface="Arial" panose="020B0604020202020204" pitchFamily="34" charset="0"/>
              </a:rPr>
              <a:t>→</a:t>
            </a:r>
            <a:r>
              <a:rPr lang="zh-CN" altLang="en-US" sz="1800" b="1" kern="0" dirty="0">
                <a:solidFill>
                  <a:srgbClr val="0000FF"/>
                </a:solidFill>
                <a:effectLst>
                  <a:outerShdw blurRad="38100" dist="38100" dir="2700000" algn="tl">
                    <a:srgbClr val="000000">
                      <a:alpha val="43137"/>
                    </a:srgbClr>
                  </a:outerShdw>
                </a:effectLst>
                <a:latin typeface="+mj-lt"/>
                <a:ea typeface="楷体_GB2312" pitchFamily="49" charset="-122"/>
                <a:cs typeface="+mj-cs"/>
              </a:rPr>
              <a:t>油位过低，</a:t>
            </a:r>
            <a:endParaRPr lang="zh-CN" altLang="en-US" sz="1800" b="1" kern="0" dirty="0">
              <a:solidFill>
                <a:srgbClr val="0000FF"/>
              </a:solidFill>
              <a:effectLst>
                <a:outerShdw blurRad="38100" dist="38100" dir="2700000" algn="tl">
                  <a:srgbClr val="000000">
                    <a:alpha val="43137"/>
                  </a:srgbClr>
                </a:outerShdw>
              </a:effectLst>
              <a:latin typeface="+mj-lt"/>
              <a:ea typeface="楷体_GB2312" pitchFamily="49" charset="-122"/>
              <a:cs typeface="+mj-cs"/>
            </a:endParaRPr>
          </a:p>
          <a:p>
            <a:r>
              <a:rPr lang="zh-CN" altLang="en-US" sz="1800" b="1" kern="0" dirty="0">
                <a:solidFill>
                  <a:srgbClr val="0000FF"/>
                </a:solidFill>
                <a:effectLst>
                  <a:outerShdw blurRad="38100" dist="38100" dir="2700000" algn="tl">
                    <a:srgbClr val="000000">
                      <a:alpha val="43137"/>
                    </a:srgbClr>
                  </a:outerShdw>
                </a:effectLst>
                <a:latin typeface="+mj-lt"/>
                <a:ea typeface="楷体_GB2312" pitchFamily="49" charset="-122"/>
                <a:cs typeface="+mj-cs"/>
              </a:rPr>
              <a:t>    冷却时间短</a:t>
            </a:r>
            <a:r>
              <a:rPr lang="zh-CN" altLang="en-US" sz="1800" b="1" kern="0" dirty="0">
                <a:solidFill>
                  <a:srgbClr val="FF0000"/>
                </a:solidFill>
                <a:effectLst>
                  <a:outerShdw blurRad="38100" dist="38100" dir="2700000" algn="tl">
                    <a:srgbClr val="000000">
                      <a:alpha val="43137"/>
                    </a:srgbClr>
                  </a:outerShdw>
                </a:effectLst>
                <a:ea typeface="楷体_GB2312" pitchFamily="49" charset="-122"/>
                <a:cs typeface="Arial" panose="020B0604020202020204" pitchFamily="34" charset="0"/>
                <a:sym typeface="+mn-ea"/>
              </a:rPr>
              <a:t>→</a:t>
            </a:r>
            <a:r>
              <a:rPr lang="zh-CN" altLang="en-US" sz="1800" b="1" kern="0" dirty="0">
                <a:solidFill>
                  <a:srgbClr val="0000FF"/>
                </a:solidFill>
                <a:effectLst>
                  <a:outerShdw blurRad="38100" dist="38100" dir="2700000" algn="tl">
                    <a:srgbClr val="000000">
                      <a:alpha val="43137"/>
                    </a:srgbClr>
                  </a:outerShdw>
                </a:effectLst>
                <a:latin typeface="+mj-lt"/>
                <a:ea typeface="楷体_GB2312" pitchFamily="49" charset="-122"/>
                <a:cs typeface="+mj-cs"/>
              </a:rPr>
              <a:t>正常。</a:t>
            </a:r>
            <a:endParaRPr lang="zh-CN" altLang="en-US" sz="1800" b="1" kern="0" dirty="0">
              <a:solidFill>
                <a:srgbClr val="0000FF"/>
              </a:solidFill>
              <a:effectLst>
                <a:outerShdw blurRad="38100" dist="38100" dir="2700000" algn="tl">
                  <a:srgbClr val="000000">
                    <a:alpha val="43137"/>
                  </a:srgbClr>
                </a:outerShdw>
              </a:effectLst>
              <a:latin typeface="+mj-lt"/>
              <a:ea typeface="楷体_GB2312" pitchFamily="49" charset="-122"/>
              <a:cs typeface="+mj-cs"/>
            </a:endParaRPr>
          </a:p>
          <a:p>
            <a:r>
              <a:rPr lang="zh-CN" altLang="en-US" sz="1800" b="1" kern="0" dirty="0">
                <a:solidFill>
                  <a:srgbClr val="0000FF"/>
                </a:solidFill>
                <a:effectLst>
                  <a:outerShdw blurRad="38100" dist="38100" dir="2700000" algn="tl">
                    <a:srgbClr val="000000">
                      <a:alpha val="43137"/>
                    </a:srgbClr>
                  </a:outerShdw>
                </a:effectLst>
                <a:latin typeface="+mj-lt"/>
                <a:ea typeface="楷体_GB2312" pitchFamily="49" charset="-122"/>
                <a:cs typeface="+mj-cs"/>
              </a:rPr>
              <a:t>    延长保养间隔时间的条件之一是使用长效机 油，这种机油能够在不损坏发动机机械部仲的前提下延长保养周期。它还能在更长的持续使用时间中对发动机起到更稳定的保护作用。其易流动特性还促进了耗油量的降低。</a:t>
            </a:r>
            <a:endParaRPr lang="zh-CN" altLang="en-US" sz="1800" b="1" kern="0" dirty="0">
              <a:solidFill>
                <a:srgbClr val="0000FF"/>
              </a:solidFill>
              <a:effectLst>
                <a:outerShdw blurRad="38100" dist="38100" dir="2700000" algn="tl">
                  <a:srgbClr val="000000">
                    <a:alpha val="43137"/>
                  </a:srgbClr>
                </a:outerShdw>
              </a:effectLst>
              <a:latin typeface="+mj-lt"/>
              <a:ea typeface="楷体_GB2312" pitchFamily="49" charset="-122"/>
              <a:cs typeface="+mj-cs"/>
            </a:endParaRPr>
          </a:p>
          <a:p>
            <a:r>
              <a:rPr lang="zh-CN" altLang="en-US" sz="1800" b="1" kern="0" dirty="0">
                <a:solidFill>
                  <a:srgbClr val="0000FF"/>
                </a:solidFill>
                <a:effectLst>
                  <a:outerShdw blurRad="38100" dist="38100" dir="2700000" algn="tl">
                    <a:srgbClr val="000000">
                      <a:alpha val="43137"/>
                    </a:srgbClr>
                  </a:outerShdw>
                </a:effectLst>
                <a:latin typeface="+mj-lt"/>
                <a:ea typeface="楷体_GB2312" pitchFamily="49" charset="-122"/>
                <a:cs typeface="+mj-cs"/>
              </a:rPr>
              <a:t>    长效机油属于一种合成发动机机油，适合在全年中的任何季节使用。它比传统的发动机机油具更高的品质。</a:t>
            </a:r>
            <a:endParaRPr lang="zh-CN" altLang="en-US" sz="1800" b="1" kern="0" dirty="0">
              <a:solidFill>
                <a:srgbClr val="0000FF"/>
              </a:solidFill>
              <a:effectLst>
                <a:outerShdw blurRad="38100" dist="38100" dir="2700000" algn="tl">
                  <a:srgbClr val="000000">
                    <a:alpha val="43137"/>
                  </a:srgbClr>
                </a:outerShdw>
              </a:effectLst>
              <a:latin typeface="+mj-lt"/>
              <a:ea typeface="楷体_GB2312" pitchFamily="49" charset="-122"/>
              <a:cs typeface="+mj-cs"/>
            </a:endParaRPr>
          </a:p>
        </p:txBody>
      </p:sp>
    </p:spTree>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687</Words>
  <Application>WPS 演示</Application>
  <PresentationFormat>全屏显示(4:3)</PresentationFormat>
  <Paragraphs>18</Paragraphs>
  <Slides>2</Slides>
  <Notes>0</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2</vt:i4>
      </vt:variant>
    </vt:vector>
  </HeadingPairs>
  <TitlesOfParts>
    <vt:vector size="14" baseType="lpstr">
      <vt:lpstr>Arial</vt:lpstr>
      <vt:lpstr>宋体</vt:lpstr>
      <vt:lpstr>Wingdings</vt:lpstr>
      <vt:lpstr>Calibri</vt:lpstr>
      <vt:lpstr>Trebuchet MS</vt:lpstr>
      <vt:lpstr>隶书</vt:lpstr>
      <vt:lpstr>微软雅黑</vt:lpstr>
      <vt:lpstr>楷体_GB2312</vt:lpstr>
      <vt:lpstr>楷体</vt:lpstr>
      <vt:lpstr>新宋体</vt:lpstr>
      <vt:lpstr>Arial Unicode MS</vt:lpstr>
      <vt:lpstr>Office 主题</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jc</dc:creator>
  <cp:lastModifiedBy>范继春</cp:lastModifiedBy>
  <cp:revision>54</cp:revision>
  <dcterms:created xsi:type="dcterms:W3CDTF">2018-09-20T09:45:00Z</dcterms:created>
  <dcterms:modified xsi:type="dcterms:W3CDTF">2020-02-29T01:27:29Z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2052-11.1.0.9440</vt:lpwstr>
  </property>
</Properties>
</file>