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409" r:id="rId3"/>
    <p:sldId id="410" r:id="rId4"/>
    <p:sldId id="411" r:id="rId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181"/>
        <p:guide pos="29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wmf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2885" y="1167765"/>
            <a:ext cx="2280920" cy="2309495"/>
          </a:xfrm>
          <a:prstGeom prst="rect">
            <a:avLst/>
          </a:prstGeom>
        </p:spPr>
      </p:pic>
      <p:sp>
        <p:nvSpPr>
          <p:cNvPr id="5" name="Rectangle 8"/>
          <p:cNvSpPr>
            <a:spLocks noGrp="1"/>
          </p:cNvSpPr>
          <p:nvPr/>
        </p:nvSpPr>
        <p:spPr>
          <a:xfrm>
            <a:off x="230505" y="177165"/>
            <a:ext cx="3578225" cy="58674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4.6.2  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润滑系统的检查</a:t>
            </a:r>
            <a:endParaRPr lang="zh-CN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0505" y="1299210"/>
            <a:ext cx="416179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所需要的专用工具和维修设备</a:t>
            </a:r>
            <a:endParaRPr lang="zh-CN" altLang="en-US" sz="24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2750" y="2242185"/>
            <a:ext cx="393128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ym typeface="+mn-ea"/>
              </a:rPr>
              <a:t>♦  </a:t>
            </a:r>
            <a:r>
              <a:rPr lang="zh-CN" altLang="en-US" sz="20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油压检验设备</a:t>
            </a:r>
            <a:endParaRPr lang="zh-CN" altLang="en-US" sz="20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2750" y="3885565"/>
            <a:ext cx="254000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ClrTx/>
              <a:buSzTx/>
            </a:pPr>
            <a:r>
              <a:rPr lang="zh-CN" altLang="en-US">
                <a:sym typeface="+mn-ea"/>
              </a:rPr>
              <a:t>♦</a:t>
            </a:r>
            <a:r>
              <a:rPr lang="zh-CN" altLang="en-US" sz="20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二极管检测指示灯</a:t>
            </a:r>
            <a:endParaRPr lang="zh-CN" altLang="en-US" sz="20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12750" y="5520055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ym typeface="+mn-ea"/>
              </a:rPr>
              <a:t>♦</a:t>
            </a:r>
            <a:r>
              <a:rPr lang="zh-CN" altLang="en-US" sz="20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测量辅助工具套件</a:t>
            </a:r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3550" y="3526155"/>
            <a:ext cx="2200275" cy="14859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9320" y="4861560"/>
            <a:ext cx="1704975" cy="1647825"/>
          </a:xfrm>
          <a:prstGeom prst="rect">
            <a:avLst/>
          </a:prstGeom>
        </p:spPr>
      </p:pic>
      <p:sp>
        <p:nvSpPr>
          <p:cNvPr id="12" name="Rectangle 8"/>
          <p:cNvSpPr>
            <a:spLocks noGrp="1"/>
          </p:cNvSpPr>
          <p:nvPr/>
        </p:nvSpPr>
        <p:spPr>
          <a:xfrm>
            <a:off x="300355" y="763905"/>
            <a:ext cx="5327650" cy="58674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4.6.2.1  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机油压力和油压开关的检查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4930" y="6459220"/>
            <a:ext cx="505333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以迈腾</a:t>
            </a:r>
            <a:r>
              <a:rPr lang="en-US" altLang="zh-CN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2007 4</a:t>
            </a:r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缸电喷发动机</a:t>
            </a:r>
            <a:r>
              <a:rPr lang="en-US" altLang="zh-CN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(2.0L,BJZ)</a:t>
            </a:r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为例</a:t>
            </a:r>
            <a:endParaRPr lang="zh-CN" altLang="en-US" sz="2000" b="1" kern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4" grpId="0"/>
      <p:bldP spid="4" grpId="1"/>
      <p:bldP spid="6" grpId="0"/>
      <p:bldP spid="6" grpId="1"/>
      <p:bldP spid="8" grpId="0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对象 1"/>
          <p:cNvGraphicFramePr/>
          <p:nvPr/>
        </p:nvGraphicFramePr>
        <p:xfrm>
          <a:off x="5695315" y="1790700"/>
          <a:ext cx="3355340" cy="23069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1" imgW="3352800" imgH="2305050" progId="Paint.Picture">
                  <p:embed/>
                </p:oleObj>
              </mc:Choice>
              <mc:Fallback>
                <p:oleObj name="" r:id="rId1" imgW="3352800" imgH="2305050" progId="Paint.Picture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695315" y="1790700"/>
                        <a:ext cx="3355340" cy="23069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132080" y="189865"/>
            <a:ext cx="232537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检测的前提条件</a:t>
            </a:r>
            <a:endParaRPr lang="zh-CN" altLang="en-US" sz="24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4930" y="6459220"/>
            <a:ext cx="505333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以迈腾</a:t>
            </a:r>
            <a:r>
              <a:rPr lang="en-US" altLang="zh-CN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2007 4</a:t>
            </a:r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缸电喷发动机</a:t>
            </a:r>
            <a:r>
              <a:rPr lang="en-US" altLang="zh-CN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(2.0L,BJZ)</a:t>
            </a:r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为例</a:t>
            </a:r>
            <a:endParaRPr lang="zh-CN" altLang="en-US" sz="2000" b="1" kern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03906" name="矩形 1403905"/>
          <p:cNvSpPr/>
          <p:nvPr/>
        </p:nvSpPr>
        <p:spPr>
          <a:xfrm>
            <a:off x="226695" y="709295"/>
            <a:ext cx="8531860" cy="123698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发动机油位正常</a:t>
            </a:r>
            <a:endParaRPr lang="zh-CN" altLang="en-US" sz="20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在打开点火装置时，油压指示灯应会亮起约 3 秒。</a:t>
            </a:r>
            <a:endParaRPr lang="zh-CN" altLang="en-US" sz="20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机油温度至少 80 °C（散热器风扇必弁运行过一次）。</a:t>
            </a:r>
            <a:endParaRPr lang="zh-CN" altLang="en-US" sz="20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endParaRPr lang="zh-CN" altLang="en-US" sz="20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9585" y="1946275"/>
            <a:ext cx="2540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检测流程</a:t>
            </a:r>
            <a:endParaRPr lang="zh-CN" altLang="en-US" sz="24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32080" y="2406650"/>
            <a:ext cx="6224270" cy="42481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拆下油压开关 ，并将其旋入检测设备中。</a:t>
            </a:r>
            <a:endParaRPr lang="zh-CN" altLang="en-US" sz="20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32080" y="2907665"/>
            <a:ext cx="6224270" cy="56451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将检测设备取代油压开关旋入机油滤清器支架中。</a:t>
            </a:r>
            <a:endParaRPr lang="zh-CN" altLang="en-US" sz="20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32080" y="3322955"/>
            <a:ext cx="6224270" cy="35877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检测设备的棕色导线接地（-）。</a:t>
            </a:r>
            <a:endParaRPr lang="zh-CN" altLang="en-US" sz="20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2080" y="3736975"/>
            <a:ext cx="6224270" cy="6953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将二极管检测指示灯用 测量辅助工具套件 中的辅助导线连接在蓄电池正极（+）和油压开关 -上。发光二极管不得亮起。</a:t>
            </a:r>
            <a:endParaRPr lang="zh-CN" altLang="en-US" sz="1800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楷体_GB2312" pitchFamily="49" charset="-122"/>
              <a:cs typeface="+mj-cs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32080" y="4883150"/>
            <a:ext cx="8627110" cy="131508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如果发光二极管不亮：起动发动机并提高转速： 在 1.2 </a:t>
            </a: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+mj-cs"/>
                <a:sym typeface="+mn-ea"/>
              </a:rPr>
              <a:t>∽</a:t>
            </a: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 1.6 bar 过压时，发光二极管必弁亮起，否则更换 油压开关 ，继续提高转速。 在转速为 2000 </a:t>
            </a:r>
            <a:r>
              <a:rPr lang="en-US" altLang="zh-CN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r/min</a:t>
            </a: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且机油温度为 80 °C 时，机油过压应在 2.7 </a:t>
            </a: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+mj-cs"/>
                <a:sym typeface="+mn-ea"/>
              </a:rPr>
              <a:t>∽</a:t>
            </a: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4.5 bar之间。</a:t>
            </a:r>
            <a:endParaRPr lang="zh-CN" altLang="en-US" sz="1800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楷体_GB2312" pitchFamily="49" charset="-122"/>
              <a:cs typeface="+mj-cs"/>
              <a:sym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32080" y="4432300"/>
            <a:ext cx="6224270" cy="35877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如果发光二极管亮起，请更换 1.4 </a:t>
            </a:r>
            <a:r>
              <a:rPr lang="en-US" altLang="zh-CN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bar</a:t>
            </a: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的油压开关。</a:t>
            </a:r>
            <a:endParaRPr lang="zh-CN" altLang="en-US" sz="20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140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403906" grpId="0"/>
      <p:bldP spid="1403906" grpId="1"/>
      <p:bldP spid="10" grpId="0"/>
      <p:bldP spid="10" grpId="1"/>
      <p:bldP spid="13" grpId="0"/>
      <p:bldP spid="13" grpId="1"/>
      <p:bldP spid="14" grpId="0"/>
      <p:bldP spid="14" grpId="1"/>
      <p:bldP spid="15" grpId="0"/>
      <p:bldP spid="15" grpId="1"/>
      <p:bldP spid="8" grpId="0"/>
      <p:bldP spid="8" grpId="1"/>
      <p:bldP spid="17" grpId="0"/>
      <p:bldP spid="17" grpId="1"/>
      <p:bldP spid="16" grpId="0"/>
      <p:bldP spid="1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00270" y="2983230"/>
            <a:ext cx="3937000" cy="2605405"/>
          </a:xfrm>
          <a:prstGeom prst="rect">
            <a:avLst/>
          </a:prstGeom>
        </p:spPr>
      </p:pic>
      <p:sp>
        <p:nvSpPr>
          <p:cNvPr id="12" name="Rectangle 8"/>
          <p:cNvSpPr>
            <a:spLocks noGrp="1"/>
          </p:cNvSpPr>
          <p:nvPr/>
        </p:nvSpPr>
        <p:spPr>
          <a:xfrm>
            <a:off x="78105" y="123190"/>
            <a:ext cx="5327650" cy="58674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4.6.2.2  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机油油位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的检查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7485" y="920115"/>
            <a:ext cx="8795385" cy="42481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80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检测条件：</a:t>
            </a: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楷体_GB2312" pitchFamily="49" charset="-122"/>
                <a:cs typeface="+mj-cs"/>
                <a:sym typeface="+mn-ea"/>
              </a:rPr>
              <a:t>①</a:t>
            </a: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发动机机油温度至少应为 60</a:t>
            </a:r>
            <a:r>
              <a:rPr lang="en-US" altLang="zh-CN" sz="1800" kern="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0</a:t>
            </a: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C。</a:t>
            </a: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楷体_GB2312" pitchFamily="49" charset="-122"/>
                <a:cs typeface="+mj-cs"/>
                <a:sym typeface="+mn-ea"/>
              </a:rPr>
              <a:t>②</a:t>
            </a: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车辆处于水平位置。</a:t>
            </a: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楷体_GB2312" pitchFamily="49" charset="-122"/>
                <a:cs typeface="+mj-cs"/>
                <a:sym typeface="+mn-ea"/>
              </a:rPr>
              <a:t>③关闭发动机后等待几分钟，以便机油流回油底壳。</a:t>
            </a:r>
            <a:endParaRPr lang="zh-CN" altLang="en-US" sz="1800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楷体_GB2312" pitchFamily="49" charset="-122"/>
              <a:cs typeface="+mj-cs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3825" y="2025650"/>
            <a:ext cx="8942705" cy="42481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80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检测流程：</a:t>
            </a: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①</a:t>
            </a: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拉出机油尺，用干净的抹布擦净后将机油尺重新插入推到底。</a:t>
            </a: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楷体_GB2312" pitchFamily="49" charset="-122"/>
                <a:cs typeface="+mj-cs"/>
                <a:sym typeface="+mn-ea"/>
              </a:rPr>
              <a:t>②</a:t>
            </a: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再次拔出机油尺并读出机油油位。</a:t>
            </a:r>
            <a:endParaRPr lang="zh-CN" altLang="en-US" sz="1800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楷体_GB2312" pitchFamily="49" charset="-122"/>
              <a:cs typeface="+mj-cs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" y="3066415"/>
            <a:ext cx="476250" cy="47625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528320" y="3686175"/>
            <a:ext cx="3456940" cy="35877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r>
              <a:rPr lang="zh-CN" altLang="en-US" sz="1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油位不允许高于最大标记 - 有损坏尾气催化净化器的危险！</a:t>
            </a:r>
            <a:endParaRPr lang="zh-CN" altLang="en-US" sz="1800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楷体_GB2312" pitchFamily="49" charset="-122"/>
              <a:cs typeface="+mj-cs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36625" y="3174365"/>
            <a:ext cx="69342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提示</a:t>
            </a:r>
            <a:endParaRPr lang="zh-CN" altLang="en-US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295390" y="5428615"/>
            <a:ext cx="234188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油尺上的标记：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- 不得添加机油。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- 可添加机油。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 - 必弁添加机油。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66395" y="4702175"/>
            <a:ext cx="333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8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</a:rPr>
              <a:t>油位不得超过最大刻度 -箭头 1- 或低于最低刻度 -箭头 2-。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4" grpId="0"/>
      <p:bldP spid="4" grpId="1"/>
      <p:bldP spid="15" grpId="0"/>
      <p:bldP spid="15" grpId="1"/>
      <p:bldP spid="14" grpId="0"/>
      <p:bldP spid="14" grpId="1"/>
      <p:bldP spid="17" grpId="0"/>
      <p:bldP spid="17" grpId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683</Words>
  <Application>WPS 演示</Application>
  <PresentationFormat>全屏显示(4:3)</PresentationFormat>
  <Paragraphs>54</Paragraphs>
  <Slides>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9" baseType="lpstr">
      <vt:lpstr>Arial</vt:lpstr>
      <vt:lpstr>宋体</vt:lpstr>
      <vt:lpstr>Wingdings</vt:lpstr>
      <vt:lpstr>Calibri</vt:lpstr>
      <vt:lpstr>Trebuchet MS</vt:lpstr>
      <vt:lpstr>隶书</vt:lpstr>
      <vt:lpstr>微软雅黑</vt:lpstr>
      <vt:lpstr>楷体</vt:lpstr>
      <vt:lpstr>楷体_GB2312</vt:lpstr>
      <vt:lpstr>新宋体</vt:lpstr>
      <vt:lpstr>Arial Unicode MS</vt:lpstr>
      <vt:lpstr>BMWTypeRegular</vt:lpstr>
      <vt:lpstr>Times New Roman</vt:lpstr>
      <vt:lpstr>Segoe Print</vt:lpstr>
      <vt:lpstr>Office 主题</vt:lpstr>
      <vt:lpstr>Paint.Picture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54</cp:revision>
  <dcterms:created xsi:type="dcterms:W3CDTF">2018-09-20T09:45:00Z</dcterms:created>
  <dcterms:modified xsi:type="dcterms:W3CDTF">2020-02-29T01:31:09Z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