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8"/>
  </p:handoutMasterIdLst>
  <p:sldIdLst>
    <p:sldId id="257" r:id="rId3"/>
    <p:sldId id="258" r:id="rId4"/>
    <p:sldId id="259" r:id="rId5"/>
    <p:sldId id="260"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handoutMaster" Target="handoutMasters/handoutMaster1.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Picture 8"/>
          <p:cNvPicPr>
            <a:picLocks noChangeAspect="1"/>
          </p:cNvPicPr>
          <p:nvPr/>
        </p:nvPicPr>
        <p:blipFill>
          <a:blip r:embed="rId1"/>
          <a:stretch>
            <a:fillRect/>
          </a:stretch>
        </p:blipFill>
        <p:spPr>
          <a:xfrm>
            <a:off x="5164138" y="1992630"/>
            <a:ext cx="5580062" cy="3813175"/>
          </a:xfrm>
          <a:prstGeom prst="rect">
            <a:avLst/>
          </a:prstGeom>
          <a:noFill/>
          <a:ln w="9525">
            <a:noFill/>
          </a:ln>
        </p:spPr>
      </p:pic>
      <p:sp>
        <p:nvSpPr>
          <p:cNvPr id="24579" name="Rectangle 3"/>
          <p:cNvSpPr/>
          <p:nvPr/>
        </p:nvSpPr>
        <p:spPr>
          <a:xfrm>
            <a:off x="1840230" y="241776"/>
            <a:ext cx="3248025" cy="583565"/>
          </a:xfrm>
          <a:prstGeom prst="rect">
            <a:avLst/>
          </a:prstGeom>
          <a:noFill/>
          <a:ln w="9525">
            <a:noFill/>
          </a:ln>
        </p:spPr>
        <p:txBody>
          <a:bodyPr wrap="none" anchor="ctr">
            <a:spAutoFit/>
          </a:bodyPr>
          <a:p>
            <a:r>
              <a:rPr lang="en-US" altLang="zh-CN" sz="3200" b="1" dirty="0">
                <a:solidFill>
                  <a:srgbClr val="0000CC"/>
                </a:solidFill>
                <a:latin typeface="楷体_GB2312" pitchFamily="49" charset="-122"/>
                <a:ea typeface="楷体_GB2312" pitchFamily="49" charset="-122"/>
              </a:rPr>
              <a:t>2.3</a:t>
            </a:r>
            <a:r>
              <a:rPr lang="zh-CN" altLang="en-US" sz="3200" b="1" dirty="0">
                <a:solidFill>
                  <a:srgbClr val="0000CC"/>
                </a:solidFill>
                <a:latin typeface="楷体_GB2312" pitchFamily="49" charset="-122"/>
                <a:ea typeface="楷体_GB2312" pitchFamily="49" charset="-122"/>
              </a:rPr>
              <a:t>凸轮轴的检测</a:t>
            </a:r>
            <a:r>
              <a:rPr lang="zh-CN" altLang="en-US" sz="3200" b="1" dirty="0">
                <a:solidFill>
                  <a:srgbClr val="0000CC"/>
                </a:solidFill>
                <a:latin typeface="楷体_GB2312" pitchFamily="49" charset="-122"/>
                <a:ea typeface="楷体_GB2312" pitchFamily="49" charset="-122"/>
              </a:rPr>
              <a:t> </a:t>
            </a:r>
            <a:endParaRPr lang="zh-CN" altLang="en-US" sz="3200" b="1" dirty="0">
              <a:solidFill>
                <a:srgbClr val="0000CC"/>
              </a:solidFill>
              <a:latin typeface="楷体_GB2312" pitchFamily="49" charset="-122"/>
              <a:ea typeface="楷体_GB2312" pitchFamily="49" charset="-122"/>
            </a:endParaRPr>
          </a:p>
        </p:txBody>
      </p:sp>
      <p:sp>
        <p:nvSpPr>
          <p:cNvPr id="24580" name="Rectangle 4"/>
          <p:cNvSpPr/>
          <p:nvPr/>
        </p:nvSpPr>
        <p:spPr>
          <a:xfrm>
            <a:off x="2037398" y="986949"/>
            <a:ext cx="6481762" cy="829945"/>
          </a:xfrm>
          <a:prstGeom prst="rect">
            <a:avLst/>
          </a:prstGeom>
          <a:noFill/>
          <a:ln w="9525">
            <a:noFill/>
          </a:ln>
        </p:spPr>
        <p:txBody>
          <a:bodyPr anchor="ctr">
            <a:spAutoFit/>
          </a:bodyPr>
          <a:p>
            <a:r>
              <a:rPr lang="en-US" altLang="zh-CN" sz="2800" b="1" dirty="0">
                <a:latin typeface="楷体_GB2312" pitchFamily="49" charset="-122"/>
                <a:ea typeface="楷体_GB2312" pitchFamily="49" charset="-122"/>
              </a:rPr>
              <a:t>1.</a:t>
            </a:r>
            <a:r>
              <a:rPr lang="zh-CN" altLang="en-US" sz="2800" b="1" dirty="0">
                <a:latin typeface="楷体_GB2312" pitchFamily="49" charset="-122"/>
                <a:ea typeface="楷体_GB2312" pitchFamily="49" charset="-122"/>
              </a:rPr>
              <a:t>外观检视凸轮工作面</a:t>
            </a:r>
            <a:endParaRPr lang="zh-CN" altLang="en-US" sz="2800" b="1" dirty="0">
              <a:latin typeface="楷体_GB2312" pitchFamily="49" charset="-122"/>
              <a:ea typeface="楷体_GB2312" pitchFamily="49" charset="-122"/>
            </a:endParaRPr>
          </a:p>
          <a:p>
            <a:r>
              <a:rPr lang="zh-CN" altLang="en-US" sz="2000" b="1" dirty="0">
                <a:solidFill>
                  <a:srgbClr val="FF00FF"/>
                </a:solidFill>
                <a:latin typeface="楷体_GB2312" pitchFamily="49" charset="-122"/>
                <a:ea typeface="楷体_GB2312" pitchFamily="49" charset="-122"/>
              </a:rPr>
              <a:t>检视凸轮工作面是否有擦伤和疲劳剥落现象。</a:t>
            </a:r>
            <a:r>
              <a:rPr lang="zh-CN" altLang="en-US" sz="2000" dirty="0">
                <a:solidFill>
                  <a:srgbClr val="FF00FF"/>
                </a:solidFill>
                <a:latin typeface="楷体_GB2312" pitchFamily="49" charset="-122"/>
                <a:ea typeface="楷体_GB2312" pitchFamily="49" charset="-122"/>
              </a:rPr>
              <a:t> </a:t>
            </a:r>
            <a:r>
              <a:rPr lang="zh-CN" altLang="en-US" sz="2000" b="1" dirty="0">
                <a:solidFill>
                  <a:srgbClr val="FF00FF"/>
                </a:solidFill>
                <a:latin typeface="楷体_GB2312" pitchFamily="49" charset="-122"/>
                <a:ea typeface="楷体_GB2312" pitchFamily="49" charset="-122"/>
              </a:rPr>
              <a:t> </a:t>
            </a:r>
            <a:endParaRPr lang="zh-CN" altLang="en-US" sz="2000" b="1" dirty="0">
              <a:solidFill>
                <a:srgbClr val="FF00FF"/>
              </a:solidFill>
              <a:latin typeface="楷体_GB2312" pitchFamily="49" charset="-122"/>
              <a:ea typeface="楷体_GB2312" pitchFamily="49" charset="-122"/>
            </a:endParaRPr>
          </a:p>
        </p:txBody>
      </p:sp>
      <p:sp>
        <p:nvSpPr>
          <p:cNvPr id="24581" name="Rectangle 5"/>
          <p:cNvSpPr/>
          <p:nvPr/>
        </p:nvSpPr>
        <p:spPr>
          <a:xfrm>
            <a:off x="2037715" y="2626837"/>
            <a:ext cx="3240088" cy="2368550"/>
          </a:xfrm>
          <a:prstGeom prst="rect">
            <a:avLst/>
          </a:prstGeom>
          <a:noFill/>
          <a:ln w="9525">
            <a:noFill/>
          </a:ln>
        </p:spPr>
        <p:txBody>
          <a:bodyPr anchor="ctr">
            <a:spAutoFit/>
          </a:bodyPr>
          <a:p>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检查凸轮的磨损</a:t>
            </a:r>
            <a:endParaRPr lang="zh-CN" altLang="en-US" sz="2800" b="1" dirty="0">
              <a:latin typeface="楷体_GB2312" pitchFamily="49" charset="-122"/>
              <a:ea typeface="楷体_GB2312" pitchFamily="49" charset="-122"/>
            </a:endParaRPr>
          </a:p>
          <a:p>
            <a:r>
              <a:rPr lang="zh-CN" altLang="en-US" sz="2000" b="1" dirty="0">
                <a:solidFill>
                  <a:srgbClr val="FF00FF"/>
                </a:solidFill>
                <a:latin typeface="楷体_GB2312" pitchFamily="49" charset="-122"/>
                <a:ea typeface="楷体_GB2312" pitchFamily="49" charset="-122"/>
              </a:rPr>
              <a:t>凸轮的磨损程度可用外径千分尺测量凸轮的高度</a:t>
            </a:r>
            <a:r>
              <a:rPr lang="en-GB" altLang="zh-CN" sz="2000" b="1" dirty="0">
                <a:solidFill>
                  <a:srgbClr val="FF00FF"/>
                </a:solidFill>
                <a:latin typeface="楷体_GB2312" pitchFamily="49" charset="-122"/>
                <a:ea typeface="楷体_GB2312" pitchFamily="49" charset="-122"/>
              </a:rPr>
              <a:t>H</a:t>
            </a:r>
            <a:r>
              <a:rPr lang="zh-CN" altLang="en-US" sz="2000" b="1" dirty="0">
                <a:solidFill>
                  <a:srgbClr val="FF00FF"/>
                </a:solidFill>
                <a:latin typeface="楷体_GB2312" pitchFamily="49" charset="-122"/>
                <a:ea typeface="楷体_GB2312" pitchFamily="49" charset="-122"/>
              </a:rPr>
              <a:t>来判断 。如果被测凸轮高度</a:t>
            </a:r>
            <a:r>
              <a:rPr lang="en-GB" altLang="zh-CN" sz="2000" b="1" dirty="0">
                <a:solidFill>
                  <a:srgbClr val="FF00FF"/>
                </a:solidFill>
                <a:latin typeface="楷体_GB2312" pitchFamily="49" charset="-122"/>
                <a:ea typeface="楷体_GB2312" pitchFamily="49" charset="-122"/>
              </a:rPr>
              <a:t>H</a:t>
            </a:r>
            <a:r>
              <a:rPr lang="zh-CN" altLang="en-US" sz="2000" b="1" dirty="0">
                <a:solidFill>
                  <a:srgbClr val="FF00FF"/>
                </a:solidFill>
                <a:latin typeface="楷体_GB2312" pitchFamily="49" charset="-122"/>
                <a:ea typeface="楷体_GB2312" pitchFamily="49" charset="-122"/>
              </a:rPr>
              <a:t>小于使用限度，更换凸轮轴。累计磨损量超过</a:t>
            </a:r>
            <a:r>
              <a:rPr lang="en-US" altLang="zh-CN" sz="2000" b="1" dirty="0">
                <a:solidFill>
                  <a:srgbClr val="FF00FF"/>
                </a:solidFill>
                <a:latin typeface="楷体_GB2312" pitchFamily="49" charset="-122"/>
                <a:ea typeface="楷体_GB2312" pitchFamily="49" charset="-122"/>
              </a:rPr>
              <a:t>0.80mm</a:t>
            </a:r>
            <a:r>
              <a:rPr lang="zh-CN" altLang="en-US" sz="2000" b="1" dirty="0">
                <a:solidFill>
                  <a:srgbClr val="FF00FF"/>
                </a:solidFill>
                <a:latin typeface="楷体_GB2312" pitchFamily="49" charset="-122"/>
                <a:ea typeface="楷体_GB2312" pitchFamily="49" charset="-122"/>
              </a:rPr>
              <a:t>时，更换凸轮轴。</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pic>
        <p:nvPicPr>
          <p:cNvPr id="24582" name="Picture 9"/>
          <p:cNvPicPr>
            <a:picLocks noChangeAspect="1"/>
          </p:cNvPicPr>
          <p:nvPr/>
        </p:nvPicPr>
        <p:blipFill>
          <a:blip r:embed="rId2"/>
          <a:stretch>
            <a:fillRect/>
          </a:stretch>
        </p:blipFill>
        <p:spPr>
          <a:xfrm>
            <a:off x="6096000" y="6237288"/>
            <a:ext cx="4033838" cy="279400"/>
          </a:xfrm>
          <a:prstGeom prst="rect">
            <a:avLst/>
          </a:prstGeom>
          <a:noFill/>
          <a:ln w="9525">
            <a:noFill/>
          </a:ln>
        </p:spPr>
      </p:pic>
      <p:sp>
        <p:nvSpPr>
          <p:cNvPr id="24583" name="矩形 7"/>
          <p:cNvSpPr/>
          <p:nvPr/>
        </p:nvSpPr>
        <p:spPr>
          <a:xfrm>
            <a:off x="1774825" y="5661025"/>
            <a:ext cx="2736850" cy="368300"/>
          </a:xfrm>
          <a:prstGeom prst="rect">
            <a:avLst/>
          </a:prstGeom>
          <a:noFill/>
          <a:ln w="9525">
            <a:noFill/>
          </a:ln>
        </p:spPr>
        <p:txBody>
          <a:bodyPr anchor="t">
            <a:spAutoFit/>
          </a:bodyPr>
          <a:p>
            <a:r>
              <a:rPr lang="zh-CN" altLang="en-US" dirty="0">
                <a:latin typeface="Arial" panose="020B0604020202020204" pitchFamily="34" charset="0"/>
                <a:ea typeface="宋体" panose="02010600030101010101" pitchFamily="2" charset="-122"/>
              </a:rPr>
              <a:t>进气凸轮：</a:t>
            </a:r>
            <a:r>
              <a:rPr lang="en-US" altLang="zh-CN" dirty="0">
                <a:latin typeface="Arial" panose="020B0604020202020204" pitchFamily="34" charset="0"/>
                <a:ea typeface="宋体" panose="02010600030101010101" pitchFamily="2" charset="-122"/>
              </a:rPr>
              <a:t>37.15mm</a:t>
            </a:r>
            <a:endParaRPr lang="zh-CN" altLang="en-US" dirty="0">
              <a:latin typeface="Arial" panose="020B0604020202020204" pitchFamily="34" charset="0"/>
              <a:ea typeface="宋体" panose="02010600030101010101" pitchFamily="2" charset="-122"/>
            </a:endParaRPr>
          </a:p>
        </p:txBody>
      </p:sp>
      <p:sp>
        <p:nvSpPr>
          <p:cNvPr id="24584" name="矩形 8"/>
          <p:cNvSpPr/>
          <p:nvPr/>
        </p:nvSpPr>
        <p:spPr>
          <a:xfrm>
            <a:off x="1774825" y="6092825"/>
            <a:ext cx="2736850" cy="368300"/>
          </a:xfrm>
          <a:prstGeom prst="rect">
            <a:avLst/>
          </a:prstGeom>
          <a:noFill/>
          <a:ln w="9525">
            <a:noFill/>
          </a:ln>
        </p:spPr>
        <p:txBody>
          <a:bodyPr anchor="t">
            <a:spAutoFit/>
          </a:bodyPr>
          <a:p>
            <a:r>
              <a:rPr lang="zh-CN" altLang="en-US" dirty="0">
                <a:latin typeface="Arial" panose="020B0604020202020204" pitchFamily="34" charset="0"/>
                <a:ea typeface="宋体" panose="02010600030101010101" pitchFamily="2" charset="-122"/>
              </a:rPr>
              <a:t>排气凸轮：</a:t>
            </a:r>
            <a:r>
              <a:rPr lang="en-US" altLang="zh-CN" dirty="0">
                <a:latin typeface="Arial" panose="020B0604020202020204" pitchFamily="34" charset="0"/>
                <a:ea typeface="宋体" panose="02010600030101010101" pitchFamily="2" charset="-122"/>
              </a:rPr>
              <a:t>37.05mm</a:t>
            </a:r>
            <a:r>
              <a:rPr lang="zh-CN" altLang="en-US" dirty="0">
                <a:latin typeface="Arial" panose="020B0604020202020204" pitchFamily="34" charset="0"/>
                <a:ea typeface="宋体" panose="02010600030101010101" pitchFamily="2" charset="-122"/>
              </a:rPr>
              <a:t>    </a:t>
            </a:r>
            <a:endParaRPr lang="zh-CN" altLang="en-US" dirty="0">
              <a:latin typeface="Arial" panose="020B0604020202020204" pitchFamily="34" charset="0"/>
              <a:ea typeface="宋体" panose="02010600030101010101" pitchFamily="2" charset="-122"/>
            </a:endParaRPr>
          </a:p>
        </p:txBody>
      </p:sp>
      <p:sp>
        <p:nvSpPr>
          <p:cNvPr id="10" name="右大括号 9"/>
          <p:cNvSpPr/>
          <p:nvPr/>
        </p:nvSpPr>
        <p:spPr>
          <a:xfrm>
            <a:off x="4008438" y="5805488"/>
            <a:ext cx="142875" cy="576263"/>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586" name="矩形 10"/>
          <p:cNvSpPr/>
          <p:nvPr/>
        </p:nvSpPr>
        <p:spPr>
          <a:xfrm>
            <a:off x="4079875" y="5876925"/>
            <a:ext cx="1223963" cy="368300"/>
          </a:xfrm>
          <a:prstGeom prst="rect">
            <a:avLst/>
          </a:prstGeom>
          <a:noFill/>
          <a:ln w="9525">
            <a:noFill/>
          </a:ln>
        </p:spPr>
        <p:txBody>
          <a:bodyPr anchor="t">
            <a:spAutoFit/>
          </a:bodyPr>
          <a:p>
            <a:r>
              <a:rPr lang="zh-CN" altLang="en-US" dirty="0">
                <a:latin typeface="Arial" panose="020B0604020202020204" pitchFamily="34" charset="0"/>
                <a:ea typeface="宋体" panose="02010600030101010101" pitchFamily="2" charset="-122"/>
              </a:rPr>
              <a:t>奇瑞</a:t>
            </a:r>
            <a:r>
              <a:rPr lang="en-US" altLang="zh-CN" dirty="0">
                <a:latin typeface="Arial" panose="020B0604020202020204" pitchFamily="34" charset="0"/>
                <a:ea typeface="宋体" panose="02010600030101010101" pitchFamily="2" charset="-122"/>
              </a:rPr>
              <a:t>A5</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Picture 5"/>
          <p:cNvPicPr>
            <a:picLocks noChangeAspect="1"/>
          </p:cNvPicPr>
          <p:nvPr/>
        </p:nvPicPr>
        <p:blipFill>
          <a:blip r:embed="rId1"/>
          <a:stretch>
            <a:fillRect/>
          </a:stretch>
        </p:blipFill>
        <p:spPr>
          <a:xfrm>
            <a:off x="5087938" y="2205038"/>
            <a:ext cx="5184775" cy="2730500"/>
          </a:xfrm>
          <a:prstGeom prst="rect">
            <a:avLst/>
          </a:prstGeom>
          <a:noFill/>
          <a:ln w="9525">
            <a:noFill/>
          </a:ln>
        </p:spPr>
      </p:pic>
      <p:sp>
        <p:nvSpPr>
          <p:cNvPr id="25602" name="Rectangle 4"/>
          <p:cNvSpPr/>
          <p:nvPr/>
        </p:nvSpPr>
        <p:spPr>
          <a:xfrm>
            <a:off x="2046923" y="778669"/>
            <a:ext cx="5234940" cy="645160"/>
          </a:xfrm>
          <a:prstGeom prst="rect">
            <a:avLst/>
          </a:prstGeom>
          <a:noFill/>
          <a:ln w="9525">
            <a:noFill/>
          </a:ln>
        </p:spPr>
        <p:txBody>
          <a:bodyPr wrap="none" anchor="ctr">
            <a:spAutoFit/>
          </a:bodyPr>
          <a:p>
            <a:r>
              <a:rPr lang="en-US" altLang="zh-CN" sz="3600" b="1" dirty="0">
                <a:effectLst>
                  <a:outerShdw blurRad="38100" dist="38100" dir="2700000" algn="tl">
                    <a:srgbClr val="000000">
                      <a:alpha val="43137"/>
                    </a:srgbClr>
                  </a:outerShdw>
                </a:effectLst>
                <a:latin typeface="楷体_GB2312" pitchFamily="49" charset="-122"/>
                <a:ea typeface="楷体_GB2312" pitchFamily="49" charset="-122"/>
              </a:rPr>
              <a:t>3.</a:t>
            </a:r>
            <a:r>
              <a:rPr lang="zh-CN" altLang="en-US" sz="3600" b="1" dirty="0">
                <a:effectLst>
                  <a:outerShdw blurRad="38100" dist="38100" dir="2700000" algn="tl">
                    <a:srgbClr val="000000">
                      <a:alpha val="43137"/>
                    </a:srgbClr>
                  </a:outerShdw>
                </a:effectLst>
                <a:latin typeface="楷体_GB2312" pitchFamily="49" charset="-122"/>
                <a:ea typeface="楷体_GB2312" pitchFamily="49" charset="-122"/>
              </a:rPr>
              <a:t>检查凸轮轴的弯曲变形 </a:t>
            </a:r>
            <a:endParaRPr lang="zh-CN" altLang="en-US" sz="3600" b="1" dirty="0">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25603" name="Rectangle 6"/>
          <p:cNvSpPr/>
          <p:nvPr/>
        </p:nvSpPr>
        <p:spPr>
          <a:xfrm>
            <a:off x="2047240" y="3297238"/>
            <a:ext cx="2808605" cy="1198880"/>
          </a:xfrm>
          <a:prstGeom prst="rect">
            <a:avLst/>
          </a:prstGeom>
          <a:noFill/>
          <a:ln w="9525">
            <a:noFill/>
          </a:ln>
        </p:spPr>
        <p:txBody>
          <a:bodyPr wrap="square" anchor="ctr">
            <a:spAutoFit/>
          </a:bodyPr>
          <a:p>
            <a:r>
              <a:rPr lang="zh-CN" altLang="en-US" sz="2400" b="1" dirty="0">
                <a:solidFill>
                  <a:srgbClr val="FF00FF"/>
                </a:solidFill>
                <a:effectLst>
                  <a:outerShdw blurRad="38100" dist="38100" dir="2700000" algn="tl">
                    <a:srgbClr val="000000">
                      <a:alpha val="43137"/>
                    </a:srgbClr>
                  </a:outerShdw>
                </a:effectLst>
                <a:latin typeface="楷体_GB2312" pitchFamily="49" charset="-122"/>
                <a:ea typeface="楷体_GB2312" pitchFamily="49" charset="-122"/>
              </a:rPr>
              <a:t>若测量值超过极限值，则应进行冷压校正或更换凸轮轴。 </a:t>
            </a:r>
            <a:endParaRPr lang="zh-CN" altLang="en-US" sz="2400" b="1" dirty="0">
              <a:solidFill>
                <a:srgbClr val="FF00FF"/>
              </a:solidFill>
              <a:effectLst>
                <a:outerShdw blurRad="38100" dist="38100" dir="2700000" algn="tl">
                  <a:srgbClr val="000000">
                    <a:alpha val="43137"/>
                  </a:srgbClr>
                </a:outerShdw>
              </a:effectLst>
              <a:latin typeface="楷体_GB2312" pitchFamily="49" charset="-122"/>
              <a:ea typeface="楷体_GB2312"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4"/>
          <p:cNvSpPr/>
          <p:nvPr/>
        </p:nvSpPr>
        <p:spPr>
          <a:xfrm>
            <a:off x="1978343" y="373539"/>
            <a:ext cx="4117340" cy="521970"/>
          </a:xfrm>
          <a:prstGeom prst="rect">
            <a:avLst/>
          </a:prstGeom>
          <a:noFill/>
          <a:ln w="9525">
            <a:noFill/>
          </a:ln>
        </p:spPr>
        <p:txBody>
          <a:bodyPr wrap="none" anchor="ctr">
            <a:spAutoFit/>
          </a:bodyPr>
          <a:p>
            <a:r>
              <a:rPr lang="en-US" altLang="zh-CN" sz="2800" b="1" dirty="0">
                <a:latin typeface="楷体_GB2312" pitchFamily="49" charset="-122"/>
                <a:ea typeface="楷体_GB2312" pitchFamily="49" charset="-122"/>
              </a:rPr>
              <a:t>4.</a:t>
            </a:r>
            <a:r>
              <a:rPr lang="zh-CN" altLang="en-US" sz="2800" b="1" dirty="0">
                <a:latin typeface="楷体_GB2312" pitchFamily="49" charset="-122"/>
                <a:ea typeface="楷体_GB2312" pitchFamily="49" charset="-122"/>
              </a:rPr>
              <a:t>检查凸轮轴轴颈的磨损 </a:t>
            </a:r>
            <a:endParaRPr lang="zh-CN" altLang="en-US" sz="2800" b="1" dirty="0">
              <a:latin typeface="楷体_GB2312" pitchFamily="49" charset="-122"/>
              <a:ea typeface="楷体_GB2312" pitchFamily="49" charset="-122"/>
            </a:endParaRPr>
          </a:p>
        </p:txBody>
      </p:sp>
      <p:pic>
        <p:nvPicPr>
          <p:cNvPr id="26626" name="Picture 5"/>
          <p:cNvPicPr>
            <a:picLocks noChangeAspect="1"/>
          </p:cNvPicPr>
          <p:nvPr/>
        </p:nvPicPr>
        <p:blipFill>
          <a:blip r:embed="rId1"/>
          <a:stretch>
            <a:fillRect/>
          </a:stretch>
        </p:blipFill>
        <p:spPr>
          <a:xfrm>
            <a:off x="1749425" y="1119823"/>
            <a:ext cx="4248150" cy="2803525"/>
          </a:xfrm>
          <a:prstGeom prst="rect">
            <a:avLst/>
          </a:prstGeom>
          <a:noFill/>
          <a:ln w="9525">
            <a:noFill/>
          </a:ln>
        </p:spPr>
      </p:pic>
      <p:pic>
        <p:nvPicPr>
          <p:cNvPr id="26627" name="Picture 6"/>
          <p:cNvPicPr>
            <a:picLocks noChangeAspect="1"/>
          </p:cNvPicPr>
          <p:nvPr/>
        </p:nvPicPr>
        <p:blipFill>
          <a:blip r:embed="rId2"/>
          <a:stretch>
            <a:fillRect/>
          </a:stretch>
        </p:blipFill>
        <p:spPr>
          <a:xfrm>
            <a:off x="5689283" y="989013"/>
            <a:ext cx="4716462" cy="2789237"/>
          </a:xfrm>
          <a:prstGeom prst="rect">
            <a:avLst/>
          </a:prstGeom>
          <a:noFill/>
          <a:ln w="9525">
            <a:noFill/>
          </a:ln>
        </p:spPr>
      </p:pic>
      <p:sp>
        <p:nvSpPr>
          <p:cNvPr id="26628" name="Rectangle 7"/>
          <p:cNvSpPr/>
          <p:nvPr/>
        </p:nvSpPr>
        <p:spPr>
          <a:xfrm>
            <a:off x="1884680" y="4502785"/>
            <a:ext cx="7918450" cy="1198880"/>
          </a:xfrm>
          <a:prstGeom prst="rect">
            <a:avLst/>
          </a:prstGeom>
          <a:noFill/>
          <a:ln w="9525">
            <a:noFill/>
          </a:ln>
        </p:spPr>
        <p:txBody>
          <a:bodyPr wrap="square" anchor="ctr">
            <a:spAutoFit/>
          </a:bodyPr>
          <a:p>
            <a:r>
              <a:rPr lang="zh-CN" altLang="en-US" sz="2400" b="1" dirty="0">
                <a:solidFill>
                  <a:srgbClr val="FF00FF"/>
                </a:solidFill>
                <a:effectLst>
                  <a:outerShdw blurRad="38100" dist="38100" dir="2700000" algn="tl">
                    <a:srgbClr val="000000">
                      <a:alpha val="43137"/>
                    </a:srgbClr>
                  </a:outerShdw>
                </a:effectLst>
                <a:latin typeface="楷体" panose="02010609060101010101" charset="-122"/>
                <a:ea typeface="楷体" panose="02010609060101010101" charset="-122"/>
              </a:rPr>
              <a:t>用所测轴颈承孔内径减去相应轴颈直径即得轴颈与轴颈承孔的配合间隙。如果该配合间隙超过极限值，则应更换凸轮轴，必要时，更换气缸盖。</a:t>
            </a:r>
            <a:endParaRPr lang="zh-CN" altLang="en-US" sz="2400" b="1" dirty="0">
              <a:solidFill>
                <a:srgbClr val="FF00FF"/>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
        <p:nvSpPr>
          <p:cNvPr id="26629" name="矩形 5"/>
          <p:cNvSpPr/>
          <p:nvPr/>
        </p:nvSpPr>
        <p:spPr>
          <a:xfrm>
            <a:off x="1991995" y="5701665"/>
            <a:ext cx="8238490" cy="829945"/>
          </a:xfrm>
          <a:prstGeom prst="rect">
            <a:avLst/>
          </a:prstGeom>
          <a:noFill/>
          <a:ln w="9525">
            <a:noFill/>
          </a:ln>
        </p:spPr>
        <p:txBody>
          <a:bodyPr wrap="square" anchor="t">
            <a:spAutoFit/>
          </a:bodyPr>
          <a:p>
            <a:r>
              <a:rPr lang="zh-CN" altLang="en-US" sz="2400"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凸轮轴轴颈的圆度误差大于</a:t>
            </a:r>
            <a:r>
              <a:rPr lang="en-US" altLang="zh-CN" sz="2400"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0.015 mm</a:t>
            </a:r>
            <a:r>
              <a:rPr lang="zh-CN" altLang="en-US" sz="2400"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，各轴颈的同轴度误差超过</a:t>
            </a:r>
            <a:r>
              <a:rPr lang="en-US" altLang="zh-CN" sz="2400"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0.05 mm</a:t>
            </a:r>
            <a:r>
              <a:rPr lang="zh-CN" altLang="en-US" sz="2400"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时，应按修理尺寸法进行校正并修磨</a:t>
            </a:r>
            <a:endParaRPr lang="zh-CN" altLang="en-US" sz="2400"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4"/>
          <p:cNvSpPr/>
          <p:nvPr/>
        </p:nvSpPr>
        <p:spPr>
          <a:xfrm>
            <a:off x="2094230" y="454184"/>
            <a:ext cx="4775835" cy="645160"/>
          </a:xfrm>
          <a:prstGeom prst="rect">
            <a:avLst/>
          </a:prstGeom>
          <a:noFill/>
          <a:ln w="9525">
            <a:noFill/>
          </a:ln>
        </p:spPr>
        <p:txBody>
          <a:bodyPr wrap="none" anchor="ctr">
            <a:spAutoFit/>
          </a:bodyPr>
          <a:p>
            <a:r>
              <a:rPr lang="en-US" altLang="zh-CN" sz="3600" b="1" dirty="0">
                <a:solidFill>
                  <a:srgbClr val="FF0000"/>
                </a:solidFill>
                <a:effectLst>
                  <a:outerShdw blurRad="38100" dist="38100" dir="2700000" algn="tl">
                    <a:srgbClr val="000000">
                      <a:alpha val="43137"/>
                    </a:srgbClr>
                  </a:outerShdw>
                </a:effectLst>
                <a:latin typeface="楷体_GB2312" pitchFamily="49" charset="-122"/>
                <a:ea typeface="楷体_GB2312" pitchFamily="49" charset="-122"/>
              </a:rPr>
              <a:t>5.</a:t>
            </a:r>
            <a:r>
              <a:rPr lang="zh-CN" altLang="en-US" sz="3600" b="1" dirty="0">
                <a:solidFill>
                  <a:srgbClr val="FF0000"/>
                </a:solidFill>
                <a:effectLst>
                  <a:outerShdw blurRad="38100" dist="38100" dir="2700000" algn="tl">
                    <a:srgbClr val="000000">
                      <a:alpha val="43137"/>
                    </a:srgbClr>
                  </a:outerShdw>
                </a:effectLst>
                <a:latin typeface="楷体_GB2312" pitchFamily="49" charset="-122"/>
                <a:ea typeface="楷体_GB2312" pitchFamily="49" charset="-122"/>
              </a:rPr>
              <a:t>检查凸轮轴轴向间隙 </a:t>
            </a:r>
            <a:endParaRPr lang="zh-CN" altLang="en-US" sz="3600" b="1" dirty="0">
              <a:solidFill>
                <a:srgbClr val="FF0000"/>
              </a:solidFill>
              <a:effectLst>
                <a:outerShdw blurRad="38100" dist="38100" dir="2700000" algn="tl">
                  <a:srgbClr val="000000">
                    <a:alpha val="43137"/>
                  </a:srgbClr>
                </a:outerShdw>
              </a:effectLst>
              <a:latin typeface="楷体_GB2312" pitchFamily="49" charset="-122"/>
              <a:ea typeface="楷体_GB2312" pitchFamily="49" charset="-122"/>
            </a:endParaRPr>
          </a:p>
        </p:txBody>
      </p:sp>
      <p:pic>
        <p:nvPicPr>
          <p:cNvPr id="27650" name="Picture 5" descr="50-1"/>
          <p:cNvPicPr>
            <a:picLocks noChangeAspect="1"/>
          </p:cNvPicPr>
          <p:nvPr/>
        </p:nvPicPr>
        <p:blipFill>
          <a:blip r:embed="rId1"/>
          <a:stretch>
            <a:fillRect/>
          </a:stretch>
        </p:blipFill>
        <p:spPr>
          <a:xfrm>
            <a:off x="1785620" y="1458278"/>
            <a:ext cx="4465638" cy="3698875"/>
          </a:xfrm>
          <a:prstGeom prst="rect">
            <a:avLst/>
          </a:prstGeom>
          <a:noFill/>
          <a:ln w="9525">
            <a:noFill/>
          </a:ln>
        </p:spPr>
      </p:pic>
      <p:pic>
        <p:nvPicPr>
          <p:cNvPr id="27651" name="Picture 6" descr="50-2"/>
          <p:cNvPicPr>
            <a:picLocks noChangeAspect="1"/>
          </p:cNvPicPr>
          <p:nvPr/>
        </p:nvPicPr>
        <p:blipFill>
          <a:blip r:embed="rId2"/>
          <a:stretch>
            <a:fillRect/>
          </a:stretch>
        </p:blipFill>
        <p:spPr>
          <a:xfrm>
            <a:off x="1524635" y="5157470"/>
            <a:ext cx="4726940" cy="331470"/>
          </a:xfrm>
          <a:prstGeom prst="rect">
            <a:avLst/>
          </a:prstGeom>
          <a:noFill/>
          <a:ln w="9525">
            <a:noFill/>
          </a:ln>
        </p:spPr>
      </p:pic>
      <p:pic>
        <p:nvPicPr>
          <p:cNvPr id="27652" name="Picture 2"/>
          <p:cNvPicPr>
            <a:picLocks noChangeAspect="1"/>
          </p:cNvPicPr>
          <p:nvPr/>
        </p:nvPicPr>
        <p:blipFill>
          <a:blip r:embed="rId3"/>
          <a:stretch>
            <a:fillRect/>
          </a:stretch>
        </p:blipFill>
        <p:spPr>
          <a:xfrm>
            <a:off x="6488748" y="1700530"/>
            <a:ext cx="3730625" cy="2952750"/>
          </a:xfrm>
          <a:prstGeom prst="rect">
            <a:avLst/>
          </a:prstGeom>
          <a:noFill/>
          <a:ln w="9525">
            <a:noFill/>
          </a:ln>
        </p:spPr>
      </p:pic>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337</Words>
  <Application>WPS 演示</Application>
  <PresentationFormat>宽屏</PresentationFormat>
  <Paragraphs>26</Paragraphs>
  <Slides>4</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vt:i4>
      </vt:variant>
    </vt:vector>
  </HeadingPairs>
  <TitlesOfParts>
    <vt:vector size="13" baseType="lpstr">
      <vt:lpstr>Arial</vt:lpstr>
      <vt:lpstr>宋体</vt:lpstr>
      <vt:lpstr>Wingdings</vt:lpstr>
      <vt:lpstr>微软雅黑</vt:lpstr>
      <vt:lpstr>Arial Unicode MS</vt:lpstr>
      <vt:lpstr>楷体_GB2312</vt:lpstr>
      <vt:lpstr>新宋体</vt:lpstr>
      <vt:lpstr>楷体</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jc</dc:creator>
  <cp:lastModifiedBy>范继春</cp:lastModifiedBy>
  <cp:revision>25</cp:revision>
  <dcterms:created xsi:type="dcterms:W3CDTF">2019-06-19T02:08:00Z</dcterms:created>
  <dcterms:modified xsi:type="dcterms:W3CDTF">2020-02-13T09:03:20Z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