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6" r:id="rId3"/>
    <p:sldId id="367" r:id="rId4"/>
    <p:sldId id="368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255" y="788035"/>
            <a:ext cx="4196080" cy="51155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6710" y="254635"/>
            <a:ext cx="4111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活塞和连杆 - 装配一览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010" y="5903595"/>
            <a:ext cx="40519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以迈腾Magotan 2007  4 缸 1.8 升 4 阀门 涡轮增压发动机的机械机构 - 汽油直接喷射装置为例。</a:t>
            </a:r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发动机识别代码 BYJ、 BY</a:t>
            </a:r>
            <a:r>
              <a:rPr lang="en-US" altLang="zh-CN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altLang="zh-CN" sz="160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58335" y="690245"/>
            <a:ext cx="4646295" cy="54775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连杆螺栓。❑ 30 Nm + 继续旋转 90°❑ 更换❑ 给螺纹和接触面上油❑ 测量径向间隙时使用旧螺栓❑ 为测量径向间隙用 30Nm 的力矩拧紧，但不用继续旋转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连杆轴承盖。❑ 注意安装位置❑ 通过以折断法（断裂）拆开的连杆，连杆盖只能在一个位置上安装且只能安装到所属的连杆上❑ 标出所属气缸 -A-❑ 安装位置： 标记 -B- 指向皮带盘侧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轴瓦。❑ 不要混淆运转过的轴瓦（做好记号）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❑ 新轴向间隙： 0.10 -0.35mm 磨损极限：0.40 mm❑ 用塑料间隙规测量径向间隙： 新的： 0.02 -0.06mm 磨损极限：0.09 mm。 测量径向间隙时不能扭转曲轴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安全阀。27 Nm❑ 开启压力：1.6</a:t>
            </a:r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-</a:t>
            </a:r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1.9bar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喷油嘴。❑ 用于活塞冷却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卡环。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活塞销。❑ 不易移动时将活塞加热到 60°C❑ 用 芯轴专用工具拆卸和安装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活塞。❑ 标出安装位置和所属气缸❑ 活塞头上的箭头指向皮带轮侧❑ 用活塞环夹紧箍安装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压缩（气）环。❑ 开口错开 120 °❑ 用活塞环钳拆卸和安装❑ 标记 “TOP” 必须向上指向活塞顶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刮油环。❑ 3 件型❑ 将上面的钢带活塞环的接口相对临近的气环偏转 120°安装❑ 将刮油环部件的接口相对偏转地安装。❑ 高度间隙无法测量。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连杆。❑ 只能成套地更换❑ 标出所属气缸 -A-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❑ 安装位置： 标记 -B- 指向皮带盘侧</a:t>
            </a:r>
            <a:endParaRPr lang="zh-CN" altLang="en-US" sz="1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5" name="矩形 428034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483235" y="78105"/>
            <a:ext cx="5245100" cy="10998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br>
              <a:rPr lang="zh-CN" alt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</a:br>
            <a:r>
              <a:rPr lang="en-US" altLang="zh-CN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</a:t>
            </a:r>
            <a:r>
              <a:rPr lang="zh-CN" alt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</a:t>
            </a:r>
            <a:r>
              <a:rPr lang="zh-CN" altLang="en-US" sz="4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和附件</a:t>
            </a:r>
            <a:endParaRPr lang="zh-CN" altLang="en-US" sz="48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graphicFrame>
        <p:nvGraphicFramePr>
          <p:cNvPr id="2" name="对象 1"/>
          <p:cNvGraphicFramePr/>
          <p:nvPr/>
        </p:nvGraphicFramePr>
        <p:xfrm>
          <a:off x="883920" y="1968500"/>
          <a:ext cx="5084445" cy="3678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4724400" imgH="3438525" progId="Paint.Picture">
                  <p:embed/>
                </p:oleObj>
              </mc:Choice>
              <mc:Fallback>
                <p:oleObj name="" r:id="rId1" imgW="4724400" imgH="3438525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83920" y="1968500"/>
                        <a:ext cx="5084445" cy="3678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6367780" y="2273300"/>
            <a:ext cx="1825625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defTabSz="914400">
              <a:lnSpc>
                <a:spcPct val="100000"/>
              </a:lnSpc>
              <a:buFontTx/>
              <a:buNone/>
            </a:pPr>
            <a:r>
              <a:rPr lang="en-US" altLang="zh-CN" sz="2800" dirty="0">
                <a:ea typeface="汉仪大黑简" panose="02010609000101010101" pitchFamily="49" charset="-122"/>
                <a:sym typeface="+mn-ea"/>
              </a:rPr>
              <a:t>1.</a:t>
            </a:r>
            <a:r>
              <a:rPr lang="zh-CN" altLang="en-US" sz="2800" dirty="0">
                <a:ea typeface="汉仪大黑简" panose="02010609000101010101" pitchFamily="49" charset="-122"/>
                <a:sym typeface="+mn-ea"/>
              </a:rPr>
              <a:t>活塞顶</a:t>
            </a:r>
            <a:endParaRPr lang="zh-CN" altLang="en-US" sz="2800" dirty="0">
              <a:ea typeface="汉仪大黑简" panose="02010609000101010101" pitchFamily="49" charset="-122"/>
              <a:sym typeface="+mn-ea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r>
              <a:rPr lang="en-US" altLang="zh-CN" sz="2800"/>
              <a:t>2.</a:t>
            </a:r>
            <a:r>
              <a:rPr lang="zh-CN" altLang="en-US" sz="2800" dirty="0">
                <a:ea typeface="汉仪大黑简" panose="02010609000101010101" pitchFamily="49" charset="-122"/>
                <a:sym typeface="+mn-ea"/>
              </a:rPr>
              <a:t>气环</a:t>
            </a:r>
            <a:endParaRPr lang="zh-CN" altLang="en-US" sz="2800" dirty="0">
              <a:ea typeface="汉仪大黑简" panose="02010609000101010101" pitchFamily="49" charset="-122"/>
              <a:sym typeface="+mn-ea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r>
              <a:rPr lang="en-US" altLang="zh-CN" sz="2800" dirty="0">
                <a:ea typeface="汉仪大黑简" panose="02010609000101010101" pitchFamily="49" charset="-122"/>
                <a:sym typeface="+mn-ea"/>
              </a:rPr>
              <a:t>3.</a:t>
            </a:r>
            <a:r>
              <a:rPr lang="zh-CN" altLang="en-US" sz="2800" dirty="0">
                <a:ea typeface="汉仪大黑简" panose="02010609000101010101" pitchFamily="49" charset="-122"/>
                <a:sym typeface="+mn-ea"/>
              </a:rPr>
              <a:t>活塞销</a:t>
            </a:r>
            <a:endParaRPr lang="zh-CN" altLang="en-US" sz="2800" dirty="0">
              <a:ea typeface="汉仪大黑简" panose="02010609000101010101" pitchFamily="49" charset="-122"/>
              <a:sym typeface="+mn-ea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r>
              <a:rPr lang="en-US" altLang="zh-CN" sz="2800" dirty="0">
                <a:ea typeface="汉仪大黑简" panose="02010609000101010101" pitchFamily="49" charset="-122"/>
              </a:rPr>
              <a:t>4.</a:t>
            </a:r>
            <a:r>
              <a:rPr lang="zh-CN" altLang="en-US" sz="2800" dirty="0">
                <a:ea typeface="汉仪大黑简" panose="02010609000101010101" pitchFamily="49" charset="-122"/>
                <a:sym typeface="+mn-ea"/>
              </a:rPr>
              <a:t>活塞裙</a:t>
            </a:r>
            <a:endParaRPr lang="zh-CN" altLang="en-US" sz="2800" dirty="0">
              <a:ea typeface="汉仪大黑简" panose="02010609000101010101" pitchFamily="49" charset="-122"/>
              <a:sym typeface="+mn-ea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r>
              <a:rPr lang="en-US" altLang="zh-CN" sz="2800" dirty="0">
                <a:ea typeface="汉仪大黑简" panose="02010609000101010101" pitchFamily="49" charset="-122"/>
                <a:sym typeface="+mn-ea"/>
              </a:rPr>
              <a:t>5.</a:t>
            </a:r>
            <a:r>
              <a:rPr lang="zh-CN" altLang="en-US" sz="2800" dirty="0">
                <a:ea typeface="汉仪大黑简" panose="02010609000101010101" pitchFamily="49" charset="-122"/>
                <a:sym typeface="+mn-ea"/>
              </a:rPr>
              <a:t>油环</a:t>
            </a:r>
            <a:endParaRPr lang="zh-CN" altLang="en-US" sz="2800" dirty="0">
              <a:ea typeface="汉仪大黑简" panose="02010609000101010101" pitchFamily="49" charset="-122"/>
              <a:sym typeface="+mn-ea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r>
              <a:rPr lang="en-US" altLang="zh-CN" sz="2800" dirty="0">
                <a:ea typeface="汉仪大黑简" panose="02010609000101010101" pitchFamily="49" charset="-122"/>
                <a:sym typeface="+mn-ea"/>
              </a:rPr>
              <a:t>6.</a:t>
            </a:r>
            <a:r>
              <a:rPr lang="zh-CN" altLang="en-US" sz="2800" dirty="0">
                <a:ea typeface="汉仪大黑简" panose="02010609000101010101" pitchFamily="49" charset="-122"/>
                <a:sym typeface="+mn-ea"/>
              </a:rPr>
              <a:t>气环</a:t>
            </a:r>
            <a:endParaRPr lang="zh-CN" altLang="en-US" sz="2800" dirty="0">
              <a:ea typeface="汉仪大黑简" panose="02010609000101010101" pitchFamily="49" charset="-122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endParaRPr lang="zh-CN" altLang="en-US" sz="2800" dirty="0">
              <a:ea typeface="汉仪大黑简" panose="02010609000101010101" pitchFamily="49" charset="-122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endParaRPr lang="zh-CN" altLang="en-US" sz="2800" dirty="0">
              <a:ea typeface="汉仪大黑简" panose="02010609000101010101" pitchFamily="49" charset="-122"/>
            </a:endParaRPr>
          </a:p>
          <a:p>
            <a:pPr lvl="0" algn="l" defTabSz="914400">
              <a:lnSpc>
                <a:spcPct val="100000"/>
              </a:lnSpc>
              <a:buFontTx/>
              <a:buNone/>
            </a:pPr>
            <a:endParaRPr lang="zh-CN" altLang="en-US" sz="2800" dirty="0">
              <a:ea typeface="汉仪大黑简" panose="02010609000101010101" pitchFamily="49" charset="-122"/>
            </a:endParaRPr>
          </a:p>
          <a:p>
            <a:pPr lvl="0" defTabSz="914400">
              <a:lnSpc>
                <a:spcPct val="100000"/>
              </a:lnSpc>
              <a:buFontTx/>
              <a:buNone/>
            </a:pPr>
            <a:endParaRPr lang="en-US" altLang="zh-CN" sz="280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/>
          <p:nvPr/>
        </p:nvGraphicFramePr>
        <p:xfrm>
          <a:off x="3744595" y="3915410"/>
          <a:ext cx="3651250" cy="2869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3648075" imgH="2867025" progId="Paint.Picture">
                  <p:embed/>
                </p:oleObj>
              </mc:Choice>
              <mc:Fallback>
                <p:oleObj name="" r:id="rId1" imgW="3648075" imgH="2867025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44595" y="3915410"/>
                        <a:ext cx="3651250" cy="2869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90" y="299029"/>
            <a:ext cx="6869113" cy="649288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335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j-cs"/>
              </a:rPr>
              <a:t>1.4</a:t>
            </a:r>
            <a:r>
              <a:rPr kumimoji="0" lang="zh-CN" altLang="en-US" sz="5335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j-cs"/>
              </a:rPr>
              <a:t>活塞和附件</a:t>
            </a:r>
            <a:endParaRPr kumimoji="0" lang="zh-CN" altLang="en-US" sz="5335" b="1" i="0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隶书" pitchFamily="49" charset="-122"/>
              <a:ea typeface="隶书" pitchFamily="49" charset="-122"/>
              <a:cs typeface="+mj-cs"/>
            </a:endParaRPr>
          </a:p>
        </p:txBody>
      </p:sp>
      <p:pic>
        <p:nvPicPr>
          <p:cNvPr id="980999" name="Picture 3079" descr="P5007501"/>
          <p:cNvPicPr>
            <a:picLocks noChangeAspect="1"/>
          </p:cNvPicPr>
          <p:nvPr/>
        </p:nvPicPr>
        <p:blipFill>
          <a:blip r:embed="rId3"/>
          <a:srcRect l="13043" t="6564" r="20869" b="4810"/>
          <a:stretch>
            <a:fillRect/>
          </a:stretch>
        </p:blipFill>
        <p:spPr>
          <a:xfrm>
            <a:off x="4836795" y="579755"/>
            <a:ext cx="4023995" cy="354203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" name="对象 3"/>
          <p:cNvGraphicFramePr/>
          <p:nvPr/>
        </p:nvGraphicFramePr>
        <p:xfrm>
          <a:off x="760095" y="1094740"/>
          <a:ext cx="3241040" cy="2897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4" imgW="3238500" imgH="2895600" progId="Paint.Picture">
                  <p:embed/>
                </p:oleObj>
              </mc:Choice>
              <mc:Fallback>
                <p:oleObj name="" r:id="rId4" imgW="3238500" imgH="2895600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0095" y="1094740"/>
                        <a:ext cx="3241040" cy="2897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1727835" y="2311400"/>
            <a:ext cx="130556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活塞</a:t>
            </a:r>
            <a:endParaRPr lang="zh-CN" altLang="en-US" sz="4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91225" y="2311400"/>
            <a:ext cx="171450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000" b="1"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活塞环</a:t>
            </a:r>
            <a:endParaRPr lang="zh-CN" altLang="en-US" sz="4000" b="1"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20945" y="4888865"/>
            <a:ext cx="171450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4000" b="1">
                <a:solidFill>
                  <a:srgbClr val="3F0CB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活塞销</a:t>
            </a:r>
            <a:endParaRPr lang="zh-CN" altLang="en-US" sz="4000" b="1">
              <a:solidFill>
                <a:srgbClr val="3F0CB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  <p:bldP spid="6" grpId="1"/>
      <p:bldP spid="7" grpId="0"/>
      <p:bldP spid="7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>全屏显示(4:3)</PresentationFormat>
  <Paragraphs>39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BMWTypeRegular</vt:lpstr>
      <vt:lpstr>BMWTypeLight</vt:lpstr>
      <vt:lpstr>汉仪大黑简</vt:lpstr>
      <vt:lpstr>黑体</vt:lpstr>
      <vt:lpstr>隶书</vt:lpstr>
      <vt:lpstr>微软雅黑</vt:lpstr>
      <vt:lpstr>Segoe Print</vt:lpstr>
      <vt:lpstr>Yu Gothic UI Light</vt:lpstr>
      <vt:lpstr>Arial Unicode MS</vt:lpstr>
      <vt:lpstr>Office 主题</vt:lpstr>
      <vt:lpstr>Paint.Picture</vt:lpstr>
      <vt:lpstr>Paint.Picture</vt:lpstr>
      <vt:lpstr>Paint.Picture</vt:lpstr>
      <vt:lpstr>PowerPoint 演示文稿</vt:lpstr>
      <vt:lpstr>PowerPoint 演示文稿</vt:lpstr>
      <vt:lpstr>1.4活塞和附件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48</cp:revision>
  <dcterms:created xsi:type="dcterms:W3CDTF">2018-09-20T09:45:00Z</dcterms:created>
  <dcterms:modified xsi:type="dcterms:W3CDTF">2020-02-21T09:00:47Z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