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410" r:id="rId3"/>
    <p:sldId id="411" r:id="rId4"/>
    <p:sldId id="412" r:id="rId5"/>
    <p:sldId id="413" r:id="rId6"/>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0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506" y="-102"/>
      </p:cViewPr>
      <p:guideLst>
        <p:guide orient="horz" pos="2202"/>
        <p:guide pos="295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6B8FE3-9806-4156-BB2A-E042B922D49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78435" y="679450"/>
            <a:ext cx="9042400" cy="1322070"/>
          </a:xfrm>
          <a:prstGeom prst="rect">
            <a:avLst/>
          </a:prstGeom>
          <a:noFill/>
        </p:spPr>
        <p:txBody>
          <a:bodyPr wrap="square" rtlCol="0" anchor="t">
            <a:spAutoFit/>
          </a:bodyPr>
          <a:p>
            <a:r>
              <a:rPr lang="en-US" altLang="zh-CN"/>
              <a:t>    </a:t>
            </a:r>
            <a:r>
              <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  电子控制冷却系统的任务是根据负荷状态将发动机的工作温度控制在一个额定值上。因此这种冷却系统的冷却液分配器壳体中集成了一个由特性曲线控制的节温器。发电机控制单元中还存储了附加特。陛曲线，按照这些特性曲线对电加热节温器和风扇的运转级别进行调整，以实现最佳工作温度。</a:t>
            </a:r>
            <a:endPar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endParaRPr>
          </a:p>
        </p:txBody>
      </p:sp>
      <p:sp>
        <p:nvSpPr>
          <p:cNvPr id="3075" name="Rectangle 8"/>
          <p:cNvSpPr>
            <a:spLocks noGrp="1"/>
          </p:cNvSpPr>
          <p:nvPr>
            <p:ph type="title"/>
          </p:nvPr>
        </p:nvSpPr>
        <p:spPr>
          <a:xfrm>
            <a:off x="101600" y="51435"/>
            <a:ext cx="6833235" cy="808355"/>
          </a:xfrm>
        </p:spPr>
        <p:txBody>
          <a:bodyPr vert="horz" wrap="square" lIns="91440" tIns="45720" rIns="91440" bIns="45720" anchor="ctr"/>
          <a:p>
            <a:pPr algn="l"/>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rPr>
              <a:t>3.5   </a:t>
            </a:r>
            <a:r>
              <a:rPr lang="zh-CN" altLang="en-US"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电子控制</a:t>
            </a:r>
            <a:r>
              <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sym typeface="+mn-ea"/>
              </a:rPr>
              <a:t>冷却系统</a:t>
            </a:r>
            <a:endParaRPr lang="en-US" altLang="zh-CN" sz="2800" b="1" dirty="0">
              <a:solidFill>
                <a:srgbClr val="000000"/>
              </a:solidFill>
              <a:effectLst>
                <a:outerShdw blurRad="38100" dist="38100" dir="2700000" algn="tl">
                  <a:srgbClr val="000000">
                    <a:alpha val="43137"/>
                  </a:srgbClr>
                </a:outerShdw>
              </a:effectLst>
              <a:latin typeface="Trebuchet MS" panose="020B0603020202020204" pitchFamily="34" charset="0"/>
              <a:ea typeface="隶书" pitchFamily="49" charset="-122"/>
            </a:endParaRPr>
          </a:p>
        </p:txBody>
      </p:sp>
      <p:sp>
        <p:nvSpPr>
          <p:cNvPr id="6" name="文本框 5"/>
          <p:cNvSpPr txBox="1"/>
          <p:nvPr/>
        </p:nvSpPr>
        <p:spPr>
          <a:xfrm>
            <a:off x="101600" y="2151380"/>
            <a:ext cx="4095115" cy="3907790"/>
          </a:xfrm>
          <a:prstGeom prst="rect">
            <a:avLst/>
          </a:prstGeom>
          <a:noFill/>
        </p:spPr>
        <p:txBody>
          <a:bodyPr wrap="square" rtlCol="0" anchor="t">
            <a:spAutoFit/>
          </a:bodyPr>
          <a:p>
            <a:r>
              <a:rPr lang="zh-CN" altLang="en-US" sz="2400">
                <a:solidFill>
                  <a:srgbClr val="FF0000"/>
                </a:solidFill>
                <a:effectLst>
                  <a:outerShdw blurRad="38100" dist="38100" dir="2700000" algn="tl">
                    <a:srgbClr val="000000">
                      <a:alpha val="43137"/>
                    </a:srgbClr>
                  </a:outerShdw>
                </a:effectLst>
              </a:rPr>
              <a:t>优点：</a:t>
            </a:r>
            <a:endParaRPr lang="zh-CN" altLang="en-US">
              <a:solidFill>
                <a:srgbClr val="FF0000"/>
              </a:solidFill>
              <a:effectLst>
                <a:outerShdw blurRad="38100" dist="38100" dir="2700000" algn="tl">
                  <a:srgbClr val="000000">
                    <a:alpha val="43137"/>
                  </a:srgbClr>
                </a:outerShdw>
              </a:effectLst>
            </a:endParaRPr>
          </a:p>
          <a:p>
            <a:r>
              <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sym typeface="+mn-ea"/>
              </a:rPr>
              <a:t>耗油量</a:t>
            </a:r>
            <a:r>
              <a:rPr lang="zh-CN" altLang="en-US">
                <a:sym typeface="+mn-ea"/>
              </a:rPr>
              <a:t> ：由于冷却液未进行循环因此可以更快暖机；与以前的发动机相比，由于提高了满负荷时的冷却能力，因此增大了压缩比。</a:t>
            </a:r>
            <a:endParaRPr lang="zh-CN" altLang="en-US"/>
          </a:p>
          <a:p>
            <a:r>
              <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sym typeface="+mn-ea"/>
              </a:rPr>
              <a:t>排放量</a:t>
            </a:r>
            <a:r>
              <a:rPr lang="zh-CN" altLang="en-US">
                <a:sym typeface="+mn-ea"/>
              </a:rPr>
              <a:t>：由于显著降低泵转速（n =&gt; 0）并因而将冷却液体积流量降至最低，因此可以更快暖机；减小摩擦力； 减少耗油量；减少排放量。</a:t>
            </a:r>
            <a:endParaRPr lang="zh-CN" altLang="en-US"/>
          </a:p>
          <a:p>
            <a:r>
              <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sym typeface="+mn-ea"/>
              </a:rPr>
              <a:t>功率</a:t>
            </a:r>
            <a:r>
              <a:rPr lang="zh-CN" altLang="en-US">
                <a:sym typeface="+mn-ea"/>
              </a:rPr>
              <a:t>： 部件冷却与转速无关； 根据需要调节冷却液泵功率；避免功率损失。</a:t>
            </a:r>
            <a:endParaRPr lang="zh-CN" altLang="en-US"/>
          </a:p>
          <a:p>
            <a:r>
              <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sym typeface="+mn-ea"/>
              </a:rPr>
              <a:t>舒适性</a:t>
            </a:r>
            <a:r>
              <a:rPr lang="zh-CN" altLang="en-US">
                <a:sym typeface="+mn-ea"/>
              </a:rPr>
              <a:t>： 优化体积流量；根据需要提高暖风功率；发动机静止时的余热利用。</a:t>
            </a:r>
            <a:endParaRPr lang="zh-CN" altLang="en-US">
              <a:solidFill>
                <a:srgbClr val="FF0000"/>
              </a:solidFill>
              <a:effectLst>
                <a:outerShdw blurRad="38100" dist="38100" dir="2700000" algn="tl">
                  <a:srgbClr val="000000">
                    <a:alpha val="43137"/>
                  </a:srgbClr>
                </a:outerShdw>
              </a:effectLst>
            </a:endParaRPr>
          </a:p>
        </p:txBody>
      </p:sp>
      <p:pic>
        <p:nvPicPr>
          <p:cNvPr id="3" name="图片 2"/>
          <p:cNvPicPr>
            <a:picLocks noChangeAspect="1"/>
          </p:cNvPicPr>
          <p:nvPr/>
        </p:nvPicPr>
        <p:blipFill>
          <a:blip r:embed="rId1"/>
          <a:stretch>
            <a:fillRect/>
          </a:stretch>
        </p:blipFill>
        <p:spPr>
          <a:xfrm>
            <a:off x="4341495" y="2001520"/>
            <a:ext cx="4448175" cy="46335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61925" y="1924050"/>
            <a:ext cx="1831340" cy="1383665"/>
          </a:xfrm>
          <a:prstGeom prst="rect">
            <a:avLst/>
          </a:prstGeom>
          <a:noFill/>
        </p:spPr>
        <p:txBody>
          <a:bodyPr wrap="square" rtlCol="0" anchor="t">
            <a:spAutoFit/>
          </a:bodyPr>
          <a:p>
            <a:r>
              <a:rPr lang="en-US" altLang="zh-CN" sz="2800" b="1">
                <a:solidFill>
                  <a:srgbClr val="FF0000"/>
                </a:solidFill>
                <a:effectLst>
                  <a:outerShdw blurRad="38100" dist="38100" dir="2700000" algn="tl">
                    <a:srgbClr val="000000">
                      <a:alpha val="43137"/>
                    </a:srgbClr>
                  </a:outerShdw>
                </a:effectLst>
                <a:sym typeface="+mn-ea"/>
              </a:rPr>
              <a:t>3.5.1 </a:t>
            </a:r>
            <a:r>
              <a:rPr lang="zh-CN" altLang="en-US" sz="2800" b="1">
                <a:solidFill>
                  <a:srgbClr val="FF0000"/>
                </a:solidFill>
                <a:effectLst>
                  <a:outerShdw blurRad="38100" dist="38100" dir="2700000" algn="tl">
                    <a:srgbClr val="000000">
                      <a:alpha val="43137"/>
                    </a:srgbClr>
                  </a:outerShdw>
                </a:effectLst>
                <a:sym typeface="+mn-ea"/>
              </a:rPr>
              <a:t>电子控制冷却系统概览</a:t>
            </a:r>
            <a:endParaRPr lang="zh-CN" altLang="en-US" sz="2800" b="1">
              <a:solidFill>
                <a:srgbClr val="FF0000"/>
              </a:solidFill>
              <a:effectLst>
                <a:outerShdw blurRad="38100" dist="38100" dir="2700000" algn="tl">
                  <a:srgbClr val="000000">
                    <a:alpha val="43137"/>
                  </a:srgbClr>
                </a:outerShdw>
              </a:effectLst>
              <a:sym typeface="+mn-ea"/>
            </a:endParaRPr>
          </a:p>
        </p:txBody>
      </p:sp>
      <p:pic>
        <p:nvPicPr>
          <p:cNvPr id="5" name="图片 4"/>
          <p:cNvPicPr>
            <a:picLocks noChangeAspect="1"/>
          </p:cNvPicPr>
          <p:nvPr/>
        </p:nvPicPr>
        <p:blipFill>
          <a:blip r:embed="rId1"/>
          <a:stretch>
            <a:fillRect/>
          </a:stretch>
        </p:blipFill>
        <p:spPr>
          <a:xfrm>
            <a:off x="2336165" y="92075"/>
            <a:ext cx="5499100" cy="649351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18745" y="107950"/>
            <a:ext cx="4746625" cy="521970"/>
          </a:xfrm>
          <a:prstGeom prst="rect">
            <a:avLst/>
          </a:prstGeom>
          <a:noFill/>
        </p:spPr>
        <p:txBody>
          <a:bodyPr wrap="none" rtlCol="0" anchor="t">
            <a:spAutoFit/>
          </a:bodyPr>
          <a:p>
            <a:pPr algn="l"/>
            <a:r>
              <a:rPr lang="en-US" altLang="zh-CN" sz="2800" b="1">
                <a:solidFill>
                  <a:srgbClr val="FF0000"/>
                </a:solidFill>
                <a:effectLst>
                  <a:outerShdw blurRad="38100" dist="38100" dir="2700000" algn="tl">
                    <a:srgbClr val="000000">
                      <a:alpha val="43137"/>
                    </a:srgbClr>
                  </a:outerShdw>
                </a:effectLst>
                <a:sym typeface="+mn-ea"/>
              </a:rPr>
              <a:t>3.5.2  </a:t>
            </a:r>
            <a:r>
              <a:rPr lang="en-US" altLang="zh-CN" sz="2800" b="1">
                <a:solidFill>
                  <a:srgbClr val="FF0000"/>
                </a:solidFill>
                <a:effectLst>
                  <a:outerShdw blurRad="38100" dist="38100" dir="2700000" algn="tl">
                    <a:srgbClr val="000000">
                      <a:alpha val="43137"/>
                    </a:srgbClr>
                  </a:outerShdw>
                </a:effectLst>
                <a:sym typeface="+mn-ea"/>
              </a:rPr>
              <a:t>特性曲线</a:t>
            </a:r>
            <a:r>
              <a:rPr lang="zh-CN" altLang="en-US" sz="2800" b="1">
                <a:solidFill>
                  <a:srgbClr val="FF0000"/>
                </a:solidFill>
                <a:effectLst>
                  <a:outerShdw blurRad="38100" dist="38100" dir="2700000" algn="tl">
                    <a:srgbClr val="000000">
                      <a:alpha val="43137"/>
                    </a:srgbClr>
                  </a:outerShdw>
                </a:effectLst>
                <a:sym typeface="+mn-ea"/>
              </a:rPr>
              <a:t>控制的</a:t>
            </a:r>
            <a:r>
              <a:rPr lang="en-US" altLang="zh-CN" sz="2800" b="1">
                <a:solidFill>
                  <a:srgbClr val="FF0000"/>
                </a:solidFill>
                <a:effectLst>
                  <a:outerShdw blurRad="38100" dist="38100" dir="2700000" algn="tl">
                    <a:srgbClr val="000000">
                      <a:alpha val="43137"/>
                    </a:srgbClr>
                  </a:outerShdw>
                </a:effectLst>
                <a:sym typeface="+mn-ea"/>
              </a:rPr>
              <a:t>节温器</a:t>
            </a:r>
            <a:r>
              <a:rPr lang="en-US" altLang="zh-CN" sz="2800" b="1">
                <a:solidFill>
                  <a:srgbClr val="FF0000"/>
                </a:solidFill>
                <a:effectLst>
                  <a:outerShdw blurRad="38100" dist="38100" dir="2700000" algn="tl">
                    <a:srgbClr val="000000">
                      <a:alpha val="43137"/>
                    </a:srgbClr>
                  </a:outerShdw>
                </a:effectLst>
                <a:sym typeface="+mn-ea"/>
              </a:rPr>
              <a:t> </a:t>
            </a:r>
            <a:endParaRPr lang="zh-CN" altLang="en-US" sz="2800"/>
          </a:p>
        </p:txBody>
      </p:sp>
      <p:pic>
        <p:nvPicPr>
          <p:cNvPr id="5" name="图片 4"/>
          <p:cNvPicPr>
            <a:picLocks noChangeAspect="1"/>
          </p:cNvPicPr>
          <p:nvPr/>
        </p:nvPicPr>
        <p:blipFill>
          <a:blip r:embed="rId1"/>
          <a:stretch>
            <a:fillRect/>
          </a:stretch>
        </p:blipFill>
        <p:spPr>
          <a:xfrm>
            <a:off x="118745" y="989330"/>
            <a:ext cx="4800600" cy="3676650"/>
          </a:xfrm>
          <a:prstGeom prst="rect">
            <a:avLst/>
          </a:prstGeom>
        </p:spPr>
      </p:pic>
      <p:sp>
        <p:nvSpPr>
          <p:cNvPr id="8" name="文本框 7"/>
          <p:cNvSpPr txBox="1"/>
          <p:nvPr/>
        </p:nvSpPr>
        <p:spPr>
          <a:xfrm>
            <a:off x="4919345" y="1844675"/>
            <a:ext cx="3966210" cy="3169285"/>
          </a:xfrm>
          <a:prstGeom prst="rect">
            <a:avLst/>
          </a:prstGeom>
          <a:noFill/>
        </p:spPr>
        <p:txBody>
          <a:bodyPr wrap="square" rtlCol="0" anchor="t">
            <a:spAutoFit/>
          </a:bodyPr>
          <a:p>
            <a:r>
              <a:rPr lang="en-US" altLang="zh-CN"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       </a:t>
            </a:r>
            <a:r>
              <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由特性曲线控制的节温器在原理上相当于无控制的节温器。蜡由于冷却液的温度而熔化形成液态并且膨胀。蜡的膨胀推动反推杆。此外还在膨胀材料元件中埋人了一个加热电阻。当发动机控制单元对该电阻输送电能时，蜡元件就会额外升温。不仅会通过冷却液的温度，还会通过相应的特性曲线对该反推杆进行调节。</a:t>
            </a:r>
            <a:endParaRPr lang="zh-CN" altLang="en-US" sz="20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18745" y="107950"/>
            <a:ext cx="5461635" cy="521970"/>
          </a:xfrm>
          <a:prstGeom prst="rect">
            <a:avLst/>
          </a:prstGeom>
          <a:noFill/>
        </p:spPr>
        <p:txBody>
          <a:bodyPr wrap="none" rtlCol="0" anchor="t">
            <a:spAutoFit/>
          </a:bodyPr>
          <a:p>
            <a:pPr algn="l"/>
            <a:r>
              <a:rPr lang="en-US" altLang="zh-CN" sz="2800" b="1">
                <a:solidFill>
                  <a:srgbClr val="FF0000"/>
                </a:solidFill>
                <a:effectLst>
                  <a:outerShdw blurRad="38100" dist="38100" dir="2700000" algn="tl">
                    <a:srgbClr val="000000">
                      <a:alpha val="43137"/>
                    </a:srgbClr>
                  </a:outerShdw>
                </a:effectLst>
                <a:sym typeface="+mn-ea"/>
              </a:rPr>
              <a:t>3.5.3  </a:t>
            </a:r>
            <a:r>
              <a:rPr lang="zh-CN" altLang="en-US" sz="2800" b="1">
                <a:solidFill>
                  <a:srgbClr val="FF0000"/>
                </a:solidFill>
                <a:effectLst>
                  <a:outerShdw blurRad="38100" dist="38100" dir="2700000" algn="tl">
                    <a:srgbClr val="000000">
                      <a:alpha val="43137"/>
                    </a:srgbClr>
                  </a:outerShdw>
                </a:effectLst>
                <a:sym typeface="+mn-ea"/>
              </a:rPr>
              <a:t>电子控制冷却系统工作过程</a:t>
            </a:r>
            <a:r>
              <a:rPr lang="en-US" altLang="zh-CN" sz="2800" b="1">
                <a:solidFill>
                  <a:srgbClr val="FF0000"/>
                </a:solidFill>
                <a:effectLst>
                  <a:outerShdw blurRad="38100" dist="38100" dir="2700000" algn="tl">
                    <a:srgbClr val="000000">
                      <a:alpha val="43137"/>
                    </a:srgbClr>
                  </a:outerShdw>
                </a:effectLst>
                <a:sym typeface="+mn-ea"/>
              </a:rPr>
              <a:t> </a:t>
            </a:r>
            <a:endParaRPr lang="zh-CN" altLang="en-US" sz="2800"/>
          </a:p>
        </p:txBody>
      </p:sp>
      <p:sp>
        <p:nvSpPr>
          <p:cNvPr id="9" name="文本框 8"/>
          <p:cNvSpPr txBox="1"/>
          <p:nvPr/>
        </p:nvSpPr>
        <p:spPr>
          <a:xfrm>
            <a:off x="663575" y="738505"/>
            <a:ext cx="2540000" cy="368300"/>
          </a:xfrm>
          <a:prstGeom prst="rect">
            <a:avLst/>
          </a:prstGeom>
          <a:noFill/>
        </p:spPr>
        <p:txBody>
          <a:bodyPr wrap="square" rtlCol="0" anchor="t">
            <a:spAutoFit/>
          </a:bodyPr>
          <a:p>
            <a:r>
              <a:rPr lang="zh-CN" altLang="en-US" sz="24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小循环回路</a:t>
            </a:r>
            <a:endParaRPr lang="zh-CN" altLang="en-US"/>
          </a:p>
        </p:txBody>
      </p:sp>
      <p:pic>
        <p:nvPicPr>
          <p:cNvPr id="10" name="图片 9"/>
          <p:cNvPicPr>
            <a:picLocks noChangeAspect="1"/>
          </p:cNvPicPr>
          <p:nvPr/>
        </p:nvPicPr>
        <p:blipFill>
          <a:blip r:embed="rId1"/>
          <a:stretch>
            <a:fillRect/>
          </a:stretch>
        </p:blipFill>
        <p:spPr>
          <a:xfrm>
            <a:off x="313055" y="1189990"/>
            <a:ext cx="3619500" cy="3009900"/>
          </a:xfrm>
          <a:prstGeom prst="rect">
            <a:avLst/>
          </a:prstGeom>
        </p:spPr>
      </p:pic>
      <p:pic>
        <p:nvPicPr>
          <p:cNvPr id="11" name="图片 10"/>
          <p:cNvPicPr>
            <a:picLocks noChangeAspect="1"/>
          </p:cNvPicPr>
          <p:nvPr/>
        </p:nvPicPr>
        <p:blipFill>
          <a:blip r:embed="rId2"/>
          <a:stretch>
            <a:fillRect/>
          </a:stretch>
        </p:blipFill>
        <p:spPr>
          <a:xfrm>
            <a:off x="4903470" y="1018540"/>
            <a:ext cx="3419475" cy="3181350"/>
          </a:xfrm>
          <a:prstGeom prst="rect">
            <a:avLst/>
          </a:prstGeom>
        </p:spPr>
      </p:pic>
      <p:sp>
        <p:nvSpPr>
          <p:cNvPr id="12" name="文本框 11"/>
          <p:cNvSpPr txBox="1"/>
          <p:nvPr/>
        </p:nvSpPr>
        <p:spPr>
          <a:xfrm>
            <a:off x="5241925" y="646430"/>
            <a:ext cx="3029585" cy="460375"/>
          </a:xfrm>
          <a:prstGeom prst="rect">
            <a:avLst/>
          </a:prstGeom>
          <a:noFill/>
        </p:spPr>
        <p:txBody>
          <a:bodyPr wrap="square" rtlCol="0" anchor="t">
            <a:spAutoFit/>
          </a:bodyPr>
          <a:p>
            <a:r>
              <a:rPr lang="zh-CN" altLang="en-US" sz="24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大循冷却液环回路</a:t>
            </a:r>
            <a:endParaRPr lang="zh-CN" altLang="en-US" sz="24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endParaRPr>
          </a:p>
        </p:txBody>
      </p:sp>
      <p:sp>
        <p:nvSpPr>
          <p:cNvPr id="13" name="文本框 12"/>
          <p:cNvSpPr txBox="1"/>
          <p:nvPr/>
        </p:nvSpPr>
        <p:spPr>
          <a:xfrm>
            <a:off x="244475" y="4199890"/>
            <a:ext cx="4198620" cy="2061210"/>
          </a:xfrm>
          <a:prstGeom prst="rect">
            <a:avLst/>
          </a:prstGeom>
          <a:noFill/>
        </p:spPr>
        <p:txBody>
          <a:bodyPr wrap="square" rtlCol="0" anchor="t">
            <a:spAutoFit/>
          </a:bodyPr>
          <a:p>
            <a:r>
              <a:rPr lang="en-US" altLang="zh-CN" sz="1600">
                <a:effectLst>
                  <a:outerShdw blurRad="38100" dist="38100" dir="2700000" algn="tl">
                    <a:srgbClr val="000000">
                      <a:alpha val="43137"/>
                    </a:srgbClr>
                  </a:outerShdw>
                </a:effectLst>
              </a:rPr>
              <a:t>    </a:t>
            </a:r>
            <a:r>
              <a:rPr lang="zh-CN" altLang="en-US" sz="1600">
                <a:effectLst>
                  <a:outerShdw blurRad="38100" dist="38100" dir="2700000" algn="tl">
                    <a:srgbClr val="000000">
                      <a:alpha val="43137"/>
                    </a:srgbClr>
                  </a:outerShdw>
                </a:effectLst>
              </a:rPr>
              <a:t>在进行小循环时节温器作出下述调节：</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关闭大阀门座：关闭散热器回流管路。</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打开小阀门座：冷却液经过冷却液分配器单元流向冷却液泵。</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由特性曲线控制的发动机冷却系统尚未开始工作。大约</a:t>
            </a:r>
            <a:r>
              <a:rPr lang="en-US" altLang="zh-CN" sz="1600">
                <a:effectLst>
                  <a:outerShdw blurRad="38100" dist="38100" dir="2700000" algn="tl">
                    <a:srgbClr val="000000">
                      <a:alpha val="43137"/>
                    </a:srgbClr>
                  </a:outerShdw>
                </a:effectLst>
                <a:sym typeface="+mn-ea"/>
              </a:rPr>
              <a:t>110</a:t>
            </a:r>
            <a:r>
              <a:rPr lang="en-US" altLang="zh-CN" sz="1600" baseline="30000">
                <a:effectLst>
                  <a:outerShdw blurRad="38100" dist="38100" dir="2700000" algn="tl">
                    <a:srgbClr val="000000">
                      <a:alpha val="43137"/>
                    </a:srgbClr>
                  </a:outerShdw>
                </a:effectLst>
                <a:sym typeface="+mn-ea"/>
              </a:rPr>
              <a:t>0</a:t>
            </a:r>
            <a:r>
              <a:rPr lang="zh-CN" altLang="en-US" sz="1600">
                <a:effectLst>
                  <a:outerShdw blurRad="38100" dist="38100" dir="2700000" algn="tl">
                    <a:srgbClr val="000000">
                      <a:alpha val="43137"/>
                    </a:srgbClr>
                  </a:outerShdw>
                </a:effectLst>
                <a:sym typeface="+mn-ea"/>
              </a:rPr>
              <a:t>C</a:t>
            </a:r>
            <a:r>
              <a:rPr lang="zh-CN" altLang="en-US" sz="1600">
                <a:effectLst>
                  <a:outerShdw blurRad="38100" dist="38100" dir="2700000" algn="tl">
                    <a:srgbClr val="000000">
                      <a:alpha val="43137"/>
                    </a:srgbClr>
                  </a:outerShdw>
                </a:effectLst>
              </a:rPr>
              <a:t>时在未进行调节干预的情况下打开特性曲线节温器。小循环回路用于加热以及95 </a:t>
            </a:r>
            <a:r>
              <a:rPr lang="zh-CN" altLang="en-US" sz="1600">
                <a:effectLst>
                  <a:outerShdw blurRad="38100" dist="38100" dir="2700000" algn="tl">
                    <a:srgbClr val="000000">
                      <a:alpha val="43137"/>
                    </a:srgbClr>
                  </a:outerShdw>
                </a:effectLst>
                <a:latin typeface="楷体" panose="02010609060101010101" charset="-122"/>
                <a:ea typeface="楷体" panose="02010609060101010101" charset="-122"/>
              </a:rPr>
              <a:t>∽</a:t>
            </a:r>
            <a:r>
              <a:rPr lang="zh-CN" altLang="en-US" sz="1600">
                <a:effectLst>
                  <a:outerShdw blurRad="38100" dist="38100" dir="2700000" algn="tl">
                    <a:srgbClr val="000000">
                      <a:alpha val="43137"/>
                    </a:srgbClr>
                  </a:outerShdw>
                </a:effectLst>
              </a:rPr>
              <a:t>的上、下部分负荷范围。</a:t>
            </a:r>
            <a:endParaRPr lang="zh-CN" altLang="en-US" sz="1600">
              <a:effectLst>
                <a:outerShdw blurRad="38100" dist="38100" dir="2700000" algn="tl">
                  <a:srgbClr val="000000">
                    <a:alpha val="43137"/>
                  </a:srgbClr>
                </a:outerShdw>
              </a:effectLst>
            </a:endParaRPr>
          </a:p>
        </p:txBody>
      </p:sp>
      <p:sp>
        <p:nvSpPr>
          <p:cNvPr id="14" name="文本框 13"/>
          <p:cNvSpPr txBox="1"/>
          <p:nvPr/>
        </p:nvSpPr>
        <p:spPr>
          <a:xfrm>
            <a:off x="4443095" y="4199890"/>
            <a:ext cx="4465320" cy="2584450"/>
          </a:xfrm>
          <a:prstGeom prst="rect">
            <a:avLst/>
          </a:prstGeom>
          <a:noFill/>
        </p:spPr>
        <p:txBody>
          <a:bodyPr wrap="square" rtlCol="0" anchor="t">
            <a:spAutoFit/>
          </a:bodyPr>
          <a:p>
            <a:pPr algn="l">
              <a:buClrTx/>
              <a:buSzTx/>
              <a:buNone/>
            </a:pPr>
            <a:r>
              <a:rPr lang="zh-CN" altLang="en-US" b="1"/>
              <a:t>   </a:t>
            </a:r>
            <a:r>
              <a:rPr lang="zh-CN" altLang="en-US" sz="1600" b="1">
                <a:effectLst>
                  <a:outerShdw blurRad="38100" dist="38100" dir="2700000" algn="tl">
                    <a:srgbClr val="000000">
                      <a:alpha val="43137"/>
                    </a:srgbClr>
                  </a:outerShdw>
                </a:effectLst>
              </a:rPr>
              <a:t>大冷却液循环既可在达到大约</a:t>
            </a:r>
            <a:r>
              <a:rPr lang="en-US" altLang="zh-CN" sz="1600" b="1">
                <a:effectLst>
                  <a:outerShdw blurRad="38100" dist="38100" dir="2700000" algn="tl">
                    <a:srgbClr val="000000">
                      <a:alpha val="43137"/>
                    </a:srgbClr>
                  </a:outerShdw>
                </a:effectLst>
                <a:sym typeface="+mn-ea"/>
              </a:rPr>
              <a:t>110</a:t>
            </a:r>
            <a:r>
              <a:rPr lang="en-US" altLang="zh-CN" sz="1600" b="1" baseline="30000">
                <a:effectLst>
                  <a:outerShdw blurRad="38100" dist="38100" dir="2700000" algn="tl">
                    <a:srgbClr val="000000">
                      <a:alpha val="43137"/>
                    </a:srgbClr>
                  </a:outerShdw>
                </a:effectLst>
                <a:sym typeface="+mn-ea"/>
              </a:rPr>
              <a:t>0</a:t>
            </a:r>
            <a:r>
              <a:rPr lang="zh-CN" altLang="en-US" sz="1600" b="1">
                <a:effectLst>
                  <a:outerShdw blurRad="38100" dist="38100" dir="2700000" algn="tl">
                    <a:srgbClr val="000000">
                      <a:alpha val="43137"/>
                    </a:srgbClr>
                  </a:outerShdw>
                </a:effectLst>
                <a:sym typeface="+mn-ea"/>
              </a:rPr>
              <a:t>C</a:t>
            </a:r>
            <a:r>
              <a:rPr lang="zh-CN" altLang="en-US" sz="1600" b="1">
                <a:effectLst>
                  <a:outerShdw blurRad="38100" dist="38100" dir="2700000" algn="tl">
                    <a:srgbClr val="000000">
                      <a:alpha val="43137"/>
                    </a:srgbClr>
                  </a:outerShdw>
                </a:effectLst>
              </a:rPr>
              <a:t>时通过冷</a:t>
            </a:r>
            <a:endParaRPr lang="zh-CN" altLang="en-US" sz="1600" b="1">
              <a:effectLst>
                <a:outerShdw blurRad="38100" dist="38100" dir="2700000" algn="tl">
                  <a:srgbClr val="000000">
                    <a:alpha val="43137"/>
                  </a:srgbClr>
                </a:outerShdw>
              </a:effectLst>
            </a:endParaRPr>
          </a:p>
          <a:p>
            <a:pPr algn="l">
              <a:buClrTx/>
              <a:buSzTx/>
              <a:buNone/>
            </a:pPr>
            <a:r>
              <a:rPr lang="zh-CN" altLang="en-US" sz="1600" b="1">
                <a:effectLst>
                  <a:outerShdw blurRad="38100" dist="38100" dir="2700000" algn="tl">
                    <a:srgbClr val="000000">
                      <a:alpha val="43137"/>
                    </a:srgbClr>
                  </a:outerShdw>
                </a:effectLst>
              </a:rPr>
              <a:t>却液调节器中的节温器打开，也可根据负荷情况通过特性曲线打开。</a:t>
            </a:r>
            <a:endParaRPr lang="zh-CN" altLang="en-US" sz="1600" b="1">
              <a:effectLst>
                <a:outerShdw blurRad="38100" dist="38100" dir="2700000" algn="tl">
                  <a:srgbClr val="000000">
                    <a:alpha val="43137"/>
                  </a:srgbClr>
                </a:outerShdw>
              </a:effectLst>
            </a:endParaRPr>
          </a:p>
          <a:p>
            <a:pPr algn="l">
              <a:buClrTx/>
              <a:buSzTx/>
              <a:buNone/>
            </a:pPr>
            <a:r>
              <a:rPr lang="zh-CN" altLang="en-US" sz="1600" b="1">
                <a:effectLst>
                  <a:outerShdw blurRad="38100" dist="38100" dir="2700000" algn="tl">
                    <a:srgbClr val="000000">
                      <a:alpha val="43137"/>
                    </a:srgbClr>
                  </a:outerShdw>
                </a:effectLst>
              </a:rPr>
              <a:t>    打开大阀门座：打开通向冷却液泵的散热器回流管路。</a:t>
            </a:r>
            <a:endParaRPr lang="zh-CN" altLang="en-US" sz="1600" b="1">
              <a:effectLst>
                <a:outerShdw blurRad="38100" dist="38100" dir="2700000" algn="tl">
                  <a:srgbClr val="000000">
                    <a:alpha val="43137"/>
                  </a:srgbClr>
                </a:outerShdw>
              </a:effectLst>
            </a:endParaRPr>
          </a:p>
          <a:p>
            <a:pPr algn="l">
              <a:buClrTx/>
              <a:buSzTx/>
              <a:buNone/>
            </a:pPr>
            <a:r>
              <a:rPr lang="zh-CN" altLang="en-US" sz="1600" b="1">
                <a:effectLst>
                  <a:outerShdw blurRad="38100" dist="38100" dir="2700000" algn="tl">
                    <a:srgbClr val="000000">
                      <a:alpha val="43137"/>
                    </a:srgbClr>
                  </a:outerShdw>
                </a:effectLst>
              </a:rPr>
              <a:t>    关闭小阀门座：关闭从发动机到冷却液泵的直接通道。</a:t>
            </a:r>
            <a:endParaRPr lang="zh-CN" altLang="en-US" sz="1600" b="1">
              <a:effectLst>
                <a:outerShdw blurRad="38100" dist="38100" dir="2700000" algn="tl">
                  <a:srgbClr val="000000">
                    <a:alpha val="43137"/>
                  </a:srgbClr>
                </a:outerShdw>
              </a:effectLst>
            </a:endParaRPr>
          </a:p>
          <a:p>
            <a:pPr algn="l">
              <a:buClrTx/>
              <a:buSzTx/>
              <a:buNone/>
            </a:pPr>
            <a:r>
              <a:rPr lang="zh-CN" altLang="en-US" sz="1600" b="1">
                <a:effectLst>
                  <a:outerShdw blurRad="38100" dist="38100" dir="2700000" algn="tl">
                    <a:srgbClr val="000000">
                      <a:alpha val="43137"/>
                    </a:srgbClr>
                  </a:outerShdw>
                </a:effectLst>
              </a:rPr>
              <a:t>    通过对膨胀材料元件进行加热，在85 </a:t>
            </a:r>
            <a:r>
              <a:rPr lang="zh-CN" altLang="en-US" sz="1600" b="1">
                <a:effectLst>
                  <a:outerShdw blurRad="38100" dist="38100" dir="2700000" algn="tl">
                    <a:srgbClr val="000000">
                      <a:alpha val="43137"/>
                    </a:srgbClr>
                  </a:outerShdw>
                </a:effectLst>
                <a:latin typeface="楷体" panose="02010609060101010101" charset="-122"/>
                <a:ea typeface="楷体" panose="02010609060101010101" charset="-122"/>
                <a:sym typeface="+mn-ea"/>
              </a:rPr>
              <a:t>∽</a:t>
            </a:r>
            <a:r>
              <a:rPr lang="zh-CN" altLang="en-US" sz="1600" b="1">
                <a:effectLst>
                  <a:outerShdw blurRad="38100" dist="38100" dir="2700000" algn="tl">
                    <a:srgbClr val="000000">
                      <a:alpha val="43137"/>
                    </a:srgbClr>
                  </a:outerShdw>
                </a:effectLst>
              </a:rPr>
              <a:t>95</a:t>
            </a:r>
            <a:r>
              <a:rPr lang="en-US" altLang="zh-CN" sz="1600" b="1" baseline="30000">
                <a:effectLst>
                  <a:outerShdw blurRad="38100" dist="38100" dir="2700000" algn="tl">
                    <a:srgbClr val="000000">
                      <a:alpha val="43137"/>
                    </a:srgbClr>
                  </a:outerShdw>
                </a:effectLst>
              </a:rPr>
              <a:t>0</a:t>
            </a:r>
            <a:r>
              <a:rPr lang="zh-CN" altLang="en-US" sz="1600" b="1">
                <a:effectLst>
                  <a:outerShdw blurRad="38100" dist="38100" dir="2700000" algn="tl">
                    <a:srgbClr val="000000">
                      <a:alpha val="43137"/>
                    </a:srgbClr>
                  </a:outerShdw>
                </a:effectLst>
              </a:rPr>
              <a:t>C</a:t>
            </a:r>
            <a:endParaRPr lang="zh-CN" altLang="en-US" sz="1600" b="1">
              <a:effectLst>
                <a:outerShdw blurRad="38100" dist="38100" dir="2700000" algn="tl">
                  <a:srgbClr val="000000">
                    <a:alpha val="43137"/>
                  </a:srgbClr>
                </a:outerShdw>
              </a:effectLst>
            </a:endParaRPr>
          </a:p>
          <a:p>
            <a:pPr algn="l">
              <a:buClrTx/>
              <a:buSzTx/>
              <a:buNone/>
            </a:pPr>
            <a:r>
              <a:rPr lang="zh-CN" altLang="en-US" sz="1600" b="1">
                <a:effectLst>
                  <a:outerShdw blurRad="38100" dist="38100" dir="2700000" algn="tl">
                    <a:srgbClr val="000000">
                      <a:alpha val="43137"/>
                    </a:srgbClr>
                  </a:outerShdw>
                </a:effectLst>
              </a:rPr>
              <a:t>的冷却液低温区出现满负荷时节温器已经打开。</a:t>
            </a:r>
            <a:endParaRPr lang="zh-CN" altLang="en-US" sz="1600" b="1">
              <a:effectLst>
                <a:outerShdw blurRad="38100" dist="38100" dir="2700000" algn="tl">
                  <a:srgbClr val="000000">
                    <a:alpha val="43137"/>
                  </a:srgbClr>
                </a:outerShdw>
              </a:effectLst>
            </a:endParaRPr>
          </a:p>
          <a:p>
            <a:pPr algn="l">
              <a:buClrTx/>
              <a:buSzTx/>
              <a:buNone/>
            </a:pPr>
            <a:r>
              <a:rPr lang="zh-CN" altLang="en-US" sz="1600" b="1">
                <a:effectLst>
                  <a:outerShdw blurRad="38100" dist="38100" dir="2700000" algn="tl">
                    <a:srgbClr val="000000">
                      <a:alpha val="43137"/>
                    </a:srgbClr>
                  </a:outerShdw>
                </a:effectLst>
              </a:rPr>
              <a:t>    为了辅助冷却，必要时将电子风扇开启。</a:t>
            </a:r>
            <a:endParaRPr lang="zh-CN" altLang="en-US" sz="1600" b="1">
              <a:effectLst>
                <a:outerShdw blurRad="38100" dist="38100" dir="2700000" algn="tl">
                  <a:srgbClr val="000000">
                    <a:alpha val="43137"/>
                  </a:srgbClr>
                </a:outerShdw>
              </a:effectLst>
            </a:endParaRPr>
          </a:p>
        </p:txBody>
      </p:sp>
      <p:sp>
        <p:nvSpPr>
          <p:cNvPr id="15" name="文本框 14"/>
          <p:cNvSpPr txBox="1"/>
          <p:nvPr/>
        </p:nvSpPr>
        <p:spPr>
          <a:xfrm>
            <a:off x="663575" y="738505"/>
            <a:ext cx="2540000" cy="368300"/>
          </a:xfrm>
          <a:prstGeom prst="rect">
            <a:avLst/>
          </a:prstGeom>
          <a:noFill/>
        </p:spPr>
        <p:txBody>
          <a:bodyPr wrap="square" rtlCol="0" anchor="t">
            <a:spAutoFit/>
          </a:bodyPr>
          <a:p>
            <a:r>
              <a:rPr lang="zh-CN" altLang="en-US" sz="24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小循环回路</a:t>
            </a:r>
            <a:endParaRPr lang="zh-CN" altLang="en-US"/>
          </a:p>
        </p:txBody>
      </p:sp>
      <p:pic>
        <p:nvPicPr>
          <p:cNvPr id="16" name="图片 15"/>
          <p:cNvPicPr>
            <a:picLocks noChangeAspect="1"/>
          </p:cNvPicPr>
          <p:nvPr/>
        </p:nvPicPr>
        <p:blipFill>
          <a:blip r:embed="rId1"/>
          <a:stretch>
            <a:fillRect/>
          </a:stretch>
        </p:blipFill>
        <p:spPr>
          <a:xfrm>
            <a:off x="313055" y="1189990"/>
            <a:ext cx="3619500" cy="3009900"/>
          </a:xfrm>
          <a:prstGeom prst="rect">
            <a:avLst/>
          </a:prstGeom>
        </p:spPr>
      </p:pic>
      <p:sp>
        <p:nvSpPr>
          <p:cNvPr id="17" name="文本框 16"/>
          <p:cNvSpPr txBox="1"/>
          <p:nvPr/>
        </p:nvSpPr>
        <p:spPr>
          <a:xfrm>
            <a:off x="244475" y="4199890"/>
            <a:ext cx="4198620" cy="2061210"/>
          </a:xfrm>
          <a:prstGeom prst="rect">
            <a:avLst/>
          </a:prstGeom>
          <a:noFill/>
        </p:spPr>
        <p:txBody>
          <a:bodyPr wrap="square" rtlCol="0" anchor="t">
            <a:spAutoFit/>
          </a:bodyPr>
          <a:p>
            <a:r>
              <a:rPr lang="en-US" altLang="zh-CN" sz="1600">
                <a:effectLst>
                  <a:outerShdw blurRad="38100" dist="38100" dir="2700000" algn="tl">
                    <a:srgbClr val="000000">
                      <a:alpha val="43137"/>
                    </a:srgbClr>
                  </a:outerShdw>
                </a:effectLst>
              </a:rPr>
              <a:t>    </a:t>
            </a:r>
            <a:r>
              <a:rPr lang="zh-CN" altLang="en-US" sz="1600">
                <a:effectLst>
                  <a:outerShdw blurRad="38100" dist="38100" dir="2700000" algn="tl">
                    <a:srgbClr val="000000">
                      <a:alpha val="43137"/>
                    </a:srgbClr>
                  </a:outerShdw>
                </a:effectLst>
              </a:rPr>
              <a:t>在进行小循环时节温器作出下述调节：</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关闭大阀门座：关闭散热器回流管路。</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打开小阀门座：冷却液经过冷却液分配器单元流向冷却液泵。</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由特性曲线控制的发动机冷却系统尚未开始工作。大约</a:t>
            </a:r>
            <a:r>
              <a:rPr lang="en-US" altLang="zh-CN" sz="1600">
                <a:effectLst>
                  <a:outerShdw blurRad="38100" dist="38100" dir="2700000" algn="tl">
                    <a:srgbClr val="000000">
                      <a:alpha val="43137"/>
                    </a:srgbClr>
                  </a:outerShdw>
                </a:effectLst>
                <a:sym typeface="+mn-ea"/>
              </a:rPr>
              <a:t>110</a:t>
            </a:r>
            <a:r>
              <a:rPr lang="en-US" altLang="zh-CN" sz="1600" baseline="30000">
                <a:effectLst>
                  <a:outerShdw blurRad="38100" dist="38100" dir="2700000" algn="tl">
                    <a:srgbClr val="000000">
                      <a:alpha val="43137"/>
                    </a:srgbClr>
                  </a:outerShdw>
                </a:effectLst>
                <a:sym typeface="+mn-ea"/>
              </a:rPr>
              <a:t>0</a:t>
            </a:r>
            <a:r>
              <a:rPr lang="zh-CN" altLang="en-US" sz="1600">
                <a:effectLst>
                  <a:outerShdw blurRad="38100" dist="38100" dir="2700000" algn="tl">
                    <a:srgbClr val="000000">
                      <a:alpha val="43137"/>
                    </a:srgbClr>
                  </a:outerShdw>
                </a:effectLst>
                <a:sym typeface="+mn-ea"/>
              </a:rPr>
              <a:t>C</a:t>
            </a:r>
            <a:r>
              <a:rPr lang="zh-CN" altLang="en-US" sz="1600">
                <a:effectLst>
                  <a:outerShdw blurRad="38100" dist="38100" dir="2700000" algn="tl">
                    <a:srgbClr val="000000">
                      <a:alpha val="43137"/>
                    </a:srgbClr>
                  </a:outerShdw>
                </a:effectLst>
              </a:rPr>
              <a:t>时在未进行调节干预的情况下打开特性曲线节温器。小循环回路用于加热以及95 </a:t>
            </a:r>
            <a:r>
              <a:rPr lang="zh-CN" altLang="en-US" sz="1600">
                <a:effectLst>
                  <a:outerShdw blurRad="38100" dist="38100" dir="2700000" algn="tl">
                    <a:srgbClr val="000000">
                      <a:alpha val="43137"/>
                    </a:srgbClr>
                  </a:outerShdw>
                </a:effectLst>
                <a:latin typeface="楷体" panose="02010609060101010101" charset="-122"/>
                <a:ea typeface="楷体" panose="02010609060101010101" charset="-122"/>
              </a:rPr>
              <a:t>∽</a:t>
            </a:r>
            <a:r>
              <a:rPr lang="zh-CN" altLang="en-US" sz="1600">
                <a:effectLst>
                  <a:outerShdw blurRad="38100" dist="38100" dir="2700000" algn="tl">
                    <a:srgbClr val="000000">
                      <a:alpha val="43137"/>
                    </a:srgbClr>
                  </a:outerShdw>
                </a:effectLst>
              </a:rPr>
              <a:t>的上、下部分负荷范围。</a:t>
            </a:r>
            <a:endParaRPr lang="zh-CN" altLang="en-US" sz="1600">
              <a:effectLst>
                <a:outerShdw blurRad="38100" dist="38100" dir="2700000" algn="tl">
                  <a:srgbClr val="000000">
                    <a:alpha val="43137"/>
                  </a:srgbClr>
                </a:outerShdw>
              </a:effectLst>
            </a:endParaRPr>
          </a:p>
        </p:txBody>
      </p:sp>
      <p:sp>
        <p:nvSpPr>
          <p:cNvPr id="18" name="文本框 17"/>
          <p:cNvSpPr txBox="1"/>
          <p:nvPr/>
        </p:nvSpPr>
        <p:spPr>
          <a:xfrm>
            <a:off x="663575" y="738505"/>
            <a:ext cx="2540000" cy="368300"/>
          </a:xfrm>
          <a:prstGeom prst="rect">
            <a:avLst/>
          </a:prstGeom>
          <a:noFill/>
        </p:spPr>
        <p:txBody>
          <a:bodyPr wrap="square" rtlCol="0" anchor="t">
            <a:spAutoFit/>
          </a:bodyPr>
          <a:p>
            <a:r>
              <a:rPr lang="zh-CN" altLang="en-US" sz="24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小循环回路</a:t>
            </a:r>
            <a:endParaRPr lang="zh-CN" altLang="en-US"/>
          </a:p>
        </p:txBody>
      </p:sp>
      <p:pic>
        <p:nvPicPr>
          <p:cNvPr id="19" name="图片 18"/>
          <p:cNvPicPr>
            <a:picLocks noChangeAspect="1"/>
          </p:cNvPicPr>
          <p:nvPr/>
        </p:nvPicPr>
        <p:blipFill>
          <a:blip r:embed="rId1"/>
          <a:stretch>
            <a:fillRect/>
          </a:stretch>
        </p:blipFill>
        <p:spPr>
          <a:xfrm>
            <a:off x="313055" y="1189990"/>
            <a:ext cx="3619500" cy="3009900"/>
          </a:xfrm>
          <a:prstGeom prst="rect">
            <a:avLst/>
          </a:prstGeom>
        </p:spPr>
      </p:pic>
      <p:sp>
        <p:nvSpPr>
          <p:cNvPr id="20" name="文本框 19"/>
          <p:cNvSpPr txBox="1"/>
          <p:nvPr/>
        </p:nvSpPr>
        <p:spPr>
          <a:xfrm>
            <a:off x="244475" y="4199890"/>
            <a:ext cx="4198620" cy="2061210"/>
          </a:xfrm>
          <a:prstGeom prst="rect">
            <a:avLst/>
          </a:prstGeom>
          <a:noFill/>
        </p:spPr>
        <p:txBody>
          <a:bodyPr wrap="square" rtlCol="0" anchor="t">
            <a:spAutoFit/>
          </a:bodyPr>
          <a:p>
            <a:r>
              <a:rPr lang="en-US" altLang="zh-CN" sz="1600">
                <a:effectLst>
                  <a:outerShdw blurRad="38100" dist="38100" dir="2700000" algn="tl">
                    <a:srgbClr val="000000">
                      <a:alpha val="43137"/>
                    </a:srgbClr>
                  </a:outerShdw>
                </a:effectLst>
              </a:rPr>
              <a:t>    </a:t>
            </a:r>
            <a:r>
              <a:rPr lang="zh-CN" altLang="en-US" sz="1600">
                <a:effectLst>
                  <a:outerShdw blurRad="38100" dist="38100" dir="2700000" algn="tl">
                    <a:srgbClr val="000000">
                      <a:alpha val="43137"/>
                    </a:srgbClr>
                  </a:outerShdw>
                </a:effectLst>
              </a:rPr>
              <a:t>在进行小循环时节温器作出下述调节：</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关闭大阀门座：关闭散热器回流管路。</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打开小阀门座：冷却液经过冷却液分配器单元流向冷却液泵。</a:t>
            </a:r>
            <a:endParaRPr lang="zh-CN" altLang="en-US" sz="1600">
              <a:effectLst>
                <a:outerShdw blurRad="38100" dist="38100" dir="2700000" algn="tl">
                  <a:srgbClr val="000000">
                    <a:alpha val="43137"/>
                  </a:srgbClr>
                </a:outerShdw>
              </a:effectLst>
            </a:endParaRPr>
          </a:p>
          <a:p>
            <a:r>
              <a:rPr lang="zh-CN" altLang="en-US" sz="1600">
                <a:effectLst>
                  <a:outerShdw blurRad="38100" dist="38100" dir="2700000" algn="tl">
                    <a:srgbClr val="000000">
                      <a:alpha val="43137"/>
                    </a:srgbClr>
                  </a:outerShdw>
                </a:effectLst>
              </a:rPr>
              <a:t>    由特性曲线控制的发动机冷却系统尚未开始工作。大约</a:t>
            </a:r>
            <a:r>
              <a:rPr lang="en-US" altLang="zh-CN" sz="1600">
                <a:effectLst>
                  <a:outerShdw blurRad="38100" dist="38100" dir="2700000" algn="tl">
                    <a:srgbClr val="000000">
                      <a:alpha val="43137"/>
                    </a:srgbClr>
                  </a:outerShdw>
                </a:effectLst>
                <a:sym typeface="+mn-ea"/>
              </a:rPr>
              <a:t>110</a:t>
            </a:r>
            <a:r>
              <a:rPr lang="en-US" altLang="zh-CN" sz="1600" baseline="30000">
                <a:effectLst>
                  <a:outerShdw blurRad="38100" dist="38100" dir="2700000" algn="tl">
                    <a:srgbClr val="000000">
                      <a:alpha val="43137"/>
                    </a:srgbClr>
                  </a:outerShdw>
                </a:effectLst>
                <a:sym typeface="+mn-ea"/>
              </a:rPr>
              <a:t>0</a:t>
            </a:r>
            <a:r>
              <a:rPr lang="zh-CN" altLang="en-US" sz="1600">
                <a:effectLst>
                  <a:outerShdw blurRad="38100" dist="38100" dir="2700000" algn="tl">
                    <a:srgbClr val="000000">
                      <a:alpha val="43137"/>
                    </a:srgbClr>
                  </a:outerShdw>
                </a:effectLst>
                <a:sym typeface="+mn-ea"/>
              </a:rPr>
              <a:t>C</a:t>
            </a:r>
            <a:r>
              <a:rPr lang="zh-CN" altLang="en-US" sz="1600">
                <a:effectLst>
                  <a:outerShdw blurRad="38100" dist="38100" dir="2700000" algn="tl">
                    <a:srgbClr val="000000">
                      <a:alpha val="43137"/>
                    </a:srgbClr>
                  </a:outerShdw>
                </a:effectLst>
              </a:rPr>
              <a:t>时在未进行调节干预的情况下打开特性曲线节温器。小循环回路用于加热以及95 </a:t>
            </a:r>
            <a:r>
              <a:rPr lang="zh-CN" altLang="en-US" sz="1600">
                <a:effectLst>
                  <a:outerShdw blurRad="38100" dist="38100" dir="2700000" algn="tl">
                    <a:srgbClr val="000000">
                      <a:alpha val="43137"/>
                    </a:srgbClr>
                  </a:outerShdw>
                </a:effectLst>
                <a:latin typeface="楷体" panose="02010609060101010101" charset="-122"/>
                <a:ea typeface="楷体" panose="02010609060101010101" charset="-122"/>
              </a:rPr>
              <a:t>∽</a:t>
            </a:r>
            <a:r>
              <a:rPr lang="zh-CN" altLang="en-US" sz="1600">
                <a:effectLst>
                  <a:outerShdw blurRad="38100" dist="38100" dir="2700000" algn="tl">
                    <a:srgbClr val="000000">
                      <a:alpha val="43137"/>
                    </a:srgbClr>
                  </a:outerShdw>
                </a:effectLst>
              </a:rPr>
              <a:t>的上、下部分负荷范围。</a:t>
            </a:r>
            <a:endParaRPr lang="zh-CN" altLang="en-US" sz="1600">
              <a:effectLst>
                <a:outerShdw blurRad="38100" dist="38100" dir="2700000" algn="tl">
                  <a:srgbClr val="000000">
                    <a:alpha val="43137"/>
                  </a:srgbClr>
                </a:outerShdw>
              </a:effectLst>
            </a:endParaRPr>
          </a:p>
        </p:txBody>
      </p:sp>
      <p:sp>
        <p:nvSpPr>
          <p:cNvPr id="21" name="文本框 20"/>
          <p:cNvSpPr txBox="1"/>
          <p:nvPr/>
        </p:nvSpPr>
        <p:spPr>
          <a:xfrm>
            <a:off x="663575" y="738505"/>
            <a:ext cx="2540000" cy="368300"/>
          </a:xfrm>
          <a:prstGeom prst="rect">
            <a:avLst/>
          </a:prstGeom>
          <a:noFill/>
        </p:spPr>
        <p:txBody>
          <a:bodyPr wrap="square" rtlCol="0" anchor="t">
            <a:spAutoFit/>
          </a:bodyPr>
          <a:p>
            <a:r>
              <a:rPr lang="zh-CN" altLang="en-US" sz="2400" b="1" dirty="0">
                <a:solidFill>
                  <a:srgbClr val="3333FF"/>
                </a:solidFill>
                <a:effectLst>
                  <a:outerShdw blurRad="38100" dist="38100" dir="2700000" algn="tl">
                    <a:srgbClr val="000000">
                      <a:alpha val="43137"/>
                    </a:srgbClr>
                  </a:outerShdw>
                </a:effectLst>
                <a:latin typeface="Times New Roman" panose="02020603050405020304" pitchFamily="18" charset="0"/>
                <a:ea typeface="楷体_GB2312" pitchFamily="49" charset="-122"/>
              </a:rPr>
              <a:t>小循环回路</a:t>
            </a:r>
            <a:endParaRPr lang="zh-CN" altLang="en-US"/>
          </a:p>
        </p:txBody>
      </p:sp>
      <p:pic>
        <p:nvPicPr>
          <p:cNvPr id="22" name="图片 21"/>
          <p:cNvPicPr>
            <a:picLocks noChangeAspect="1"/>
          </p:cNvPicPr>
          <p:nvPr/>
        </p:nvPicPr>
        <p:blipFill>
          <a:blip r:embed="rId1"/>
          <a:stretch>
            <a:fillRect/>
          </a:stretch>
        </p:blipFill>
        <p:spPr>
          <a:xfrm>
            <a:off x="313055" y="1189990"/>
            <a:ext cx="3619500" cy="3009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0" grpId="1"/>
      <p:bldP spid="21" grpId="1"/>
      <p:bldP spid="12" grpId="0"/>
      <p:bldP spid="14" grpId="0"/>
      <p:bldP spid="12" grpId="1"/>
      <p:bldP spid="14"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1220</Words>
  <Application>WPS 演示</Application>
  <PresentationFormat>全屏显示(4:3)</PresentationFormat>
  <Paragraphs>51</Paragraphs>
  <Slides>4</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4</vt:i4>
      </vt:variant>
    </vt:vector>
  </HeadingPairs>
  <TitlesOfParts>
    <vt:vector size="22" baseType="lpstr">
      <vt:lpstr>Arial</vt:lpstr>
      <vt:lpstr>宋体</vt:lpstr>
      <vt:lpstr>Wingdings</vt:lpstr>
      <vt:lpstr>Calibri</vt:lpstr>
      <vt:lpstr>BMWTypeRegular</vt:lpstr>
      <vt:lpstr>汉仪大黑简</vt:lpstr>
      <vt:lpstr>黑体</vt:lpstr>
      <vt:lpstr>楷体</vt:lpstr>
      <vt:lpstr>Segoe Print</vt:lpstr>
      <vt:lpstr>MS PGothic</vt:lpstr>
      <vt:lpstr>微软雅黑</vt:lpstr>
      <vt:lpstr>Arial Unicode MS</vt:lpstr>
      <vt:lpstr>楷体_GB2312</vt:lpstr>
      <vt:lpstr>新宋体</vt:lpstr>
      <vt:lpstr>Trebuchet MS</vt:lpstr>
      <vt:lpstr>隶书</vt:lpstr>
      <vt:lpstr>Times New Roman</vt:lpstr>
      <vt:lpstr>Office 主题</vt:lpstr>
      <vt:lpstr>3.5   电子控制冷却系统</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jc</dc:creator>
  <cp:lastModifiedBy>范继春</cp:lastModifiedBy>
  <cp:revision>56</cp:revision>
  <dcterms:created xsi:type="dcterms:W3CDTF">2018-09-20T09:45:00Z</dcterms:created>
  <dcterms:modified xsi:type="dcterms:W3CDTF">2020-02-26T14:48:38Z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