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62" r:id="rId3"/>
    <p:sldId id="363" r:id="rId4"/>
    <p:sldId id="364" r:id="rId5"/>
    <p:sldId id="365" r:id="rId6"/>
    <p:sldId id="366" r:id="rId7"/>
    <p:sldId id="367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40" y="-84"/>
      </p:cViewPr>
      <p:guideLst>
        <p:guide orient="horz" pos="2218"/>
        <p:guide pos="2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2667000" y="1676400"/>
            <a:ext cx="6286500" cy="4800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Picture 11" descr="cover"/>
          <p:cNvPicPr>
            <a:picLocks noChangeAspect="1"/>
          </p:cNvPicPr>
          <p:nvPr/>
        </p:nvPicPr>
        <p:blipFill>
          <a:blip r:embed="rId1"/>
          <a:srcRect t="6024" b="12048"/>
          <a:stretch>
            <a:fillRect/>
          </a:stretch>
        </p:blipFill>
        <p:spPr>
          <a:xfrm>
            <a:off x="3124200" y="1090613"/>
            <a:ext cx="3055938" cy="350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Rectangle 2"/>
          <p:cNvSpPr>
            <a:spLocks noGrp="1"/>
          </p:cNvSpPr>
          <p:nvPr>
            <p:ph type="title"/>
          </p:nvPr>
        </p:nvSpPr>
        <p:spPr>
          <a:xfrm>
            <a:off x="213360" y="0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1.1.4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发动机的主要性能指标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0420" name="Text Box 4"/>
          <p:cNvSpPr txBox="1"/>
          <p:nvPr/>
        </p:nvSpPr>
        <p:spPr>
          <a:xfrm>
            <a:off x="3581400" y="4595813"/>
            <a:ext cx="2819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动力性能指标 </a:t>
            </a:r>
            <a:endParaRPr lang="zh-CN" altLang="en-US" sz="2800" dirty="0">
              <a:latin typeface="隶书" pitchFamily="49" charset="-122"/>
            </a:endParaRPr>
          </a:p>
        </p:txBody>
      </p:sp>
      <p:sp>
        <p:nvSpPr>
          <p:cNvPr id="60421" name="Text Box 5"/>
          <p:cNvSpPr txBox="1"/>
          <p:nvPr/>
        </p:nvSpPr>
        <p:spPr>
          <a:xfrm>
            <a:off x="3581400" y="5114925"/>
            <a:ext cx="4876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经济性能指标 </a:t>
            </a:r>
            <a:endParaRPr lang="zh-CN" altLang="en-US" sz="2800" dirty="0">
              <a:latin typeface="隶书" pitchFamily="49" charset="-122"/>
            </a:endParaRPr>
          </a:p>
        </p:txBody>
      </p:sp>
      <p:sp>
        <p:nvSpPr>
          <p:cNvPr id="60422" name="Text Box 6"/>
          <p:cNvSpPr txBox="1"/>
          <p:nvPr/>
        </p:nvSpPr>
        <p:spPr>
          <a:xfrm>
            <a:off x="3657600" y="5634038"/>
            <a:ext cx="2286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隶书" pitchFamily="49" charset="-122"/>
              </a:rPr>
              <a:t> </a:t>
            </a:r>
            <a:r>
              <a:rPr lang="zh-CN" altLang="en-US" sz="2800" dirty="0">
                <a:latin typeface="隶书" pitchFamily="49" charset="-122"/>
              </a:rPr>
              <a:t>排放性能 </a:t>
            </a:r>
            <a:endParaRPr lang="zh-CN" altLang="en-US" sz="2800" dirty="0">
              <a:latin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1" grpId="0"/>
      <p:bldP spid="604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动力性能指标</a:t>
            </a:r>
            <a:endParaRPr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990600" y="1524000"/>
            <a:ext cx="7100888" cy="946150"/>
            <a:chOff x="624" y="960"/>
            <a:chExt cx="4473" cy="596"/>
          </a:xfrm>
        </p:grpSpPr>
        <p:sp>
          <p:nvSpPr>
            <p:cNvPr id="3083" name="Text Box 4"/>
            <p:cNvSpPr txBox="1"/>
            <p:nvPr/>
          </p:nvSpPr>
          <p:spPr>
            <a:xfrm>
              <a:off x="768" y="960"/>
              <a:ext cx="4329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0000"/>
                  </a:solidFill>
                  <a:latin typeface="隶书" pitchFamily="49" charset="-122"/>
                </a:rPr>
                <a:t>有效扭矩</a:t>
              </a:r>
              <a:r>
                <a:rPr lang="zh-CN" altLang="en-US" sz="2800" dirty="0">
                  <a:latin typeface="隶书" pitchFamily="49" charset="-122"/>
                </a:rPr>
                <a:t>：指发动机通过曲轴或飞轮对外输出的扭矩，通常用</a:t>
              </a:r>
              <a:r>
                <a:rPr lang="en-US" altLang="zh-CN" sz="2800" dirty="0">
                  <a:latin typeface="隶书" pitchFamily="49" charset="-122"/>
                </a:rPr>
                <a:t>T</a:t>
              </a:r>
              <a:r>
                <a:rPr lang="en-US" altLang="zh-CN" sz="2800" baseline="-30000" dirty="0">
                  <a:latin typeface="隶书" pitchFamily="49" charset="-122"/>
                </a:rPr>
                <a:t>e</a:t>
              </a:r>
              <a:r>
                <a:rPr lang="zh-CN" altLang="en-US" sz="2800" dirty="0">
                  <a:latin typeface="隶书" pitchFamily="49" charset="-122"/>
                </a:rPr>
                <a:t>表示，单位为</a:t>
              </a:r>
              <a:r>
                <a:rPr lang="en-US" altLang="zh-CN" sz="2800" dirty="0">
                  <a:latin typeface="隶书" pitchFamily="49" charset="-122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·</a:t>
              </a:r>
              <a:r>
                <a:rPr lang="en-US" altLang="zh-CN" sz="2800" dirty="0">
                  <a:latin typeface="隶书" pitchFamily="49" charset="-122"/>
                </a:rPr>
                <a:t>m </a:t>
              </a:r>
              <a:endParaRPr lang="en-US" altLang="zh-CN" sz="2800" dirty="0">
                <a:latin typeface="隶书" pitchFamily="49" charset="-122"/>
              </a:endParaRPr>
            </a:p>
          </p:txBody>
        </p:sp>
        <p:pic>
          <p:nvPicPr>
            <p:cNvPr id="3084" name="Picture 9" descr="animbullet1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24" y="1056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13"/>
          <p:cNvGrpSpPr/>
          <p:nvPr/>
        </p:nvGrpSpPr>
        <p:grpSpPr>
          <a:xfrm>
            <a:off x="990600" y="2819400"/>
            <a:ext cx="7248525" cy="946150"/>
            <a:chOff x="624" y="1776"/>
            <a:chExt cx="4566" cy="596"/>
          </a:xfrm>
        </p:grpSpPr>
        <p:sp>
          <p:nvSpPr>
            <p:cNvPr id="3081" name="Text Box 6"/>
            <p:cNvSpPr txBox="1"/>
            <p:nvPr/>
          </p:nvSpPr>
          <p:spPr>
            <a:xfrm>
              <a:off x="768" y="1776"/>
              <a:ext cx="4422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0000"/>
                  </a:solidFill>
                  <a:latin typeface="隶书" pitchFamily="49" charset="-122"/>
                </a:rPr>
                <a:t>转速</a:t>
              </a:r>
              <a:r>
                <a:rPr lang="zh-CN" altLang="en-US" sz="2800" dirty="0">
                  <a:latin typeface="隶书" pitchFamily="49" charset="-122"/>
                </a:rPr>
                <a:t>：指发动机曲轴每分钟的转数，通常用</a:t>
              </a:r>
              <a:r>
                <a:rPr lang="en-US" altLang="zh-CN" sz="2800" dirty="0">
                  <a:latin typeface="隶书" pitchFamily="49" charset="-122"/>
                </a:rPr>
                <a:t>n</a:t>
              </a:r>
              <a:r>
                <a:rPr lang="zh-CN" altLang="en-US" sz="2800" dirty="0">
                  <a:latin typeface="隶书" pitchFamily="49" charset="-122"/>
                </a:rPr>
                <a:t>表示，单位为</a:t>
              </a:r>
              <a:r>
                <a:rPr lang="en-US" altLang="zh-CN" sz="2800" dirty="0">
                  <a:latin typeface="隶书" pitchFamily="49" charset="-122"/>
                </a:rPr>
                <a:t>r/min </a:t>
              </a:r>
              <a:endParaRPr lang="en-US" altLang="zh-CN" sz="2800" dirty="0">
                <a:latin typeface="隶书" pitchFamily="49" charset="-122"/>
              </a:endParaRPr>
            </a:p>
          </p:txBody>
        </p:sp>
        <p:pic>
          <p:nvPicPr>
            <p:cNvPr id="3082" name="Picture 10" descr="animbullet1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24" y="1872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" name="Group 14"/>
          <p:cNvGrpSpPr/>
          <p:nvPr/>
        </p:nvGrpSpPr>
        <p:grpSpPr>
          <a:xfrm>
            <a:off x="990600" y="3930650"/>
            <a:ext cx="7543800" cy="946150"/>
            <a:chOff x="624" y="2476"/>
            <a:chExt cx="4752" cy="596"/>
          </a:xfrm>
        </p:grpSpPr>
        <p:sp>
          <p:nvSpPr>
            <p:cNvPr id="3079" name="Text Box 5"/>
            <p:cNvSpPr txBox="1"/>
            <p:nvPr/>
          </p:nvSpPr>
          <p:spPr>
            <a:xfrm>
              <a:off x="768" y="2476"/>
              <a:ext cx="4608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0000"/>
                  </a:solidFill>
                  <a:latin typeface="隶书" pitchFamily="49" charset="-122"/>
                </a:rPr>
                <a:t>有效功率</a:t>
              </a:r>
              <a:r>
                <a:rPr lang="zh-CN" altLang="en-US" sz="2800" dirty="0">
                  <a:latin typeface="隶书" pitchFamily="49" charset="-122"/>
                </a:rPr>
                <a:t>：指发动机通过曲轴或飞轮对外输出的功率，通常用</a:t>
              </a:r>
              <a:r>
                <a:rPr lang="en-US" altLang="zh-CN" sz="2800" dirty="0">
                  <a:latin typeface="隶书" pitchFamily="49" charset="-122"/>
                </a:rPr>
                <a:t>P</a:t>
              </a:r>
              <a:r>
                <a:rPr lang="en-US" altLang="zh-CN" sz="2800" baseline="-30000" dirty="0">
                  <a:latin typeface="隶书" pitchFamily="49" charset="-122"/>
                </a:rPr>
                <a:t>e</a:t>
              </a:r>
              <a:r>
                <a:rPr lang="zh-CN" altLang="en-US" sz="2800" dirty="0">
                  <a:latin typeface="隶书" pitchFamily="49" charset="-122"/>
                </a:rPr>
                <a:t>表示，单位为</a:t>
              </a:r>
              <a:r>
                <a:rPr lang="en-US" altLang="zh-CN" sz="2800" dirty="0">
                  <a:latin typeface="隶书" pitchFamily="49" charset="-122"/>
                </a:rPr>
                <a:t>kW </a:t>
              </a:r>
              <a:endParaRPr lang="en-US" altLang="zh-CN" sz="2800" dirty="0">
                <a:latin typeface="隶书" pitchFamily="49" charset="-122"/>
              </a:endParaRPr>
            </a:p>
          </p:txBody>
        </p:sp>
        <p:pic>
          <p:nvPicPr>
            <p:cNvPr id="3080" name="Picture 11" descr="animbullet1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24" y="2592"/>
              <a:ext cx="144" cy="144"/>
            </a:xfrm>
            <a:prstGeom prst="rect">
              <a:avLst/>
            </a:prstGeom>
            <a:noFill/>
            <a:ln w="9525">
              <a:noFill/>
            </a:ln>
          </p:spPr>
        </p:pic>
      </p:grpSp>
      <p:graphicFrame>
        <p:nvGraphicFramePr>
          <p:cNvPr id="907264" name="Object 2"/>
          <p:cNvGraphicFramePr/>
          <p:nvPr/>
        </p:nvGraphicFramePr>
        <p:xfrm>
          <a:off x="1905000" y="5029200"/>
          <a:ext cx="51054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2501900" imgH="393700" progId="Equation.3">
                  <p:embed/>
                </p:oleObj>
              </mc:Choice>
              <mc:Fallback>
                <p:oleObj name="" r:id="rId2" imgW="2501900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05000" y="5029200"/>
                        <a:ext cx="5105400" cy="7953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07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1605" y="273050"/>
            <a:ext cx="26416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11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升功率</a:t>
            </a:r>
            <a:r>
              <a:rPr kumimoji="0" lang="zh-CN" altLang="en-US" sz="311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zh-CN" altLang="en-US" sz="311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5411" name="AutoShape 3"/>
          <p:cNvSpPr>
            <a:spLocks noGrp="1" noChangeAspect="1"/>
          </p:cNvSpPr>
          <p:nvPr>
            <p:ph idx="1"/>
          </p:nvPr>
        </p:nvSpPr>
        <p:spPr>
          <a:xfrm>
            <a:off x="611188" y="1268413"/>
            <a:ext cx="7848600" cy="1223962"/>
          </a:xfrm>
        </p:spPr>
        <p:txBody>
          <a:bodyPr vert="horz" wrap="square" lIns="91440" tIns="45720" rIns="91440" bIns="45720" anchor="t"/>
          <a:p>
            <a:pPr>
              <a:buClr>
                <a:schemeClr val="tx1"/>
              </a:buClr>
              <a:buFontTx/>
              <a:buNone/>
            </a:pPr>
            <a:r>
              <a:rPr lang="zh-CN" altLang="en-US" sz="3600" dirty="0">
                <a:latin typeface="宋体" panose="02010600030101010101" pitchFamily="2" charset="-122"/>
              </a:rPr>
              <a:t>在标定工况下每升气缸工作容积所发出的有效功率。</a:t>
            </a:r>
            <a:r>
              <a:rPr lang="zh-CN" altLang="en-US" sz="3600" dirty="0"/>
              <a:t> </a:t>
            </a:r>
            <a:endParaRPr lang="zh-CN" altLang="en-US" sz="3600" dirty="0"/>
          </a:p>
        </p:txBody>
      </p:sp>
      <p:pic>
        <p:nvPicPr>
          <p:cNvPr id="39940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2781300"/>
            <a:ext cx="5334000" cy="2038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54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  <p:bldP spid="1454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Rectangle 3074"/>
          <p:cNvSpPr>
            <a:spLocks noGrp="1"/>
          </p:cNvSpPr>
          <p:nvPr>
            <p:ph type="title"/>
          </p:nvPr>
        </p:nvSpPr>
        <p:spPr>
          <a:xfrm>
            <a:off x="381000" y="85090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经济性能指标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883718" name="Text Box 3078"/>
          <p:cNvSpPr txBox="1"/>
          <p:nvPr/>
        </p:nvSpPr>
        <p:spPr>
          <a:xfrm>
            <a:off x="1295400" y="1600200"/>
            <a:ext cx="6858000" cy="1587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隶书" pitchFamily="49" charset="-122"/>
              </a:rPr>
              <a:t>燃油消耗率</a:t>
            </a:r>
            <a:r>
              <a:rPr lang="zh-CN" altLang="en-US" sz="2800" dirty="0">
                <a:latin typeface="隶书" pitchFamily="49" charset="-122"/>
              </a:rPr>
              <a:t>是指发动机每发出</a:t>
            </a:r>
            <a:r>
              <a:rPr lang="en-US" altLang="zh-CN" sz="2800" dirty="0">
                <a:latin typeface="隶书" pitchFamily="49" charset="-122"/>
              </a:rPr>
              <a:t>1kw</a:t>
            </a:r>
            <a:r>
              <a:rPr lang="zh-CN" altLang="en-US" sz="2800" dirty="0">
                <a:latin typeface="隶书" pitchFamily="49" charset="-122"/>
              </a:rPr>
              <a:t>有效功率在</a:t>
            </a:r>
            <a:r>
              <a:rPr lang="en-US" altLang="zh-CN" sz="2800" dirty="0">
                <a:latin typeface="隶书" pitchFamily="49" charset="-122"/>
              </a:rPr>
              <a:t>1</a:t>
            </a:r>
            <a:r>
              <a:rPr lang="zh-CN" altLang="en-US" sz="2800" dirty="0">
                <a:latin typeface="隶书" pitchFamily="49" charset="-122"/>
              </a:rPr>
              <a:t>小时内所消耗的燃油质量</a:t>
            </a:r>
            <a:endParaRPr lang="zh-CN" altLang="en-US" sz="2800" dirty="0">
              <a:latin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燃油消耗率通常用</a:t>
            </a:r>
            <a:r>
              <a:rPr lang="en-US" altLang="zh-CN" sz="2800" dirty="0">
                <a:latin typeface="Arial Black" panose="020B0A04020102020204" pitchFamily="34" charset="0"/>
              </a:rPr>
              <a:t>g</a:t>
            </a:r>
            <a:r>
              <a:rPr lang="en-US" altLang="zh-CN" sz="2800" baseline="-30000" dirty="0">
                <a:latin typeface="Arial Black" panose="020B0A04020102020204" pitchFamily="34" charset="0"/>
              </a:rPr>
              <a:t>e</a:t>
            </a:r>
            <a:r>
              <a:rPr lang="zh-CN" altLang="en-US" sz="2800" dirty="0">
                <a:latin typeface="隶书" pitchFamily="49" charset="-122"/>
              </a:rPr>
              <a:t>表示，单位为</a:t>
            </a:r>
            <a:r>
              <a:rPr lang="en-US" altLang="zh-CN" sz="2800" dirty="0">
                <a:latin typeface="隶书" pitchFamily="49" charset="-122"/>
              </a:rPr>
              <a:t>g/kw</a:t>
            </a:r>
            <a:r>
              <a:rPr lang="en-US" altLang="zh-CN" sz="2800" dirty="0">
                <a:latin typeface="Times New Roman" panose="02020603050405020304" pitchFamily="18" charset="0"/>
              </a:rPr>
              <a:t>·</a:t>
            </a:r>
            <a:r>
              <a:rPr lang="en-US" altLang="zh-CN" sz="2800" dirty="0">
                <a:latin typeface="隶书" pitchFamily="49" charset="-122"/>
              </a:rPr>
              <a:t>h </a:t>
            </a:r>
            <a:endParaRPr lang="en-US" altLang="zh-CN" sz="2800" dirty="0">
              <a:latin typeface="隶书" pitchFamily="49" charset="-122"/>
            </a:endParaRPr>
          </a:p>
        </p:txBody>
      </p:sp>
      <p:grpSp>
        <p:nvGrpSpPr>
          <p:cNvPr id="4101" name="Group 3081"/>
          <p:cNvGrpSpPr/>
          <p:nvPr/>
        </p:nvGrpSpPr>
        <p:grpSpPr>
          <a:xfrm>
            <a:off x="3565525" y="3332163"/>
            <a:ext cx="2003425" cy="2438400"/>
            <a:chOff x="720" y="816"/>
            <a:chExt cx="951" cy="1200"/>
          </a:xfrm>
        </p:grpSpPr>
        <p:graphicFrame>
          <p:nvGraphicFramePr>
            <p:cNvPr id="4098" name="Object 2"/>
            <p:cNvGraphicFramePr/>
            <p:nvPr/>
          </p:nvGraphicFramePr>
          <p:xfrm>
            <a:off x="720" y="1056"/>
            <a:ext cx="951" cy="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1" imgW="1704975" imgH="1485900" progId="PBrush">
                    <p:embed/>
                  </p:oleObj>
                </mc:Choice>
                <mc:Fallback>
                  <p:oleObj name="" r:id="rId1" imgW="1704975" imgH="1485900" progId="PBrush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2"/>
                        <a:srcRect l="12671" t="2423" r="4224" b="1212"/>
                        <a:stretch>
                          <a:fillRect/>
                        </a:stretch>
                      </p:blipFill>
                      <p:spPr>
                        <a:xfrm>
                          <a:off x="720" y="1056"/>
                          <a:ext cx="951" cy="96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02" name="Picture 3083" descr="开采石油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" y="816"/>
              <a:ext cx="835" cy="59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83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排放性能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pic>
        <p:nvPicPr>
          <p:cNvPr id="46083" name="Picture 4" descr="Making engine power is largely a matter of increasing airflow and then matching fuel flow for optimum output.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0" y="1447800"/>
            <a:ext cx="4724400" cy="4173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6789" name="Text Box 5"/>
          <p:cNvSpPr txBox="1"/>
          <p:nvPr/>
        </p:nvSpPr>
        <p:spPr>
          <a:xfrm>
            <a:off x="1295400" y="1181100"/>
            <a:ext cx="3505200" cy="4152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固体颗粒（铅及铅化物、碳烟）</a:t>
            </a:r>
            <a:endParaRPr lang="zh-CN" altLang="en-US" sz="2800" dirty="0">
              <a:latin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一氧化碳（</a:t>
            </a:r>
            <a:r>
              <a:rPr lang="en-US" altLang="zh-CN" sz="2800" dirty="0">
                <a:latin typeface="Arial Black" panose="020B0A04020102020204" pitchFamily="34" charset="0"/>
              </a:rPr>
              <a:t>CO</a:t>
            </a:r>
            <a:r>
              <a:rPr lang="zh-CN" altLang="en-US" sz="2800" dirty="0">
                <a:latin typeface="隶书" pitchFamily="49" charset="-122"/>
              </a:rPr>
              <a:t>） </a:t>
            </a:r>
            <a:endParaRPr lang="zh-CN" altLang="en-US" sz="2800" dirty="0">
              <a:latin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碳氢化合物（</a:t>
            </a:r>
            <a:r>
              <a:rPr lang="en-US" altLang="zh-CN" sz="2800" dirty="0">
                <a:latin typeface="Arial Black" panose="020B0A04020102020204" pitchFamily="34" charset="0"/>
              </a:rPr>
              <a:t>HC</a:t>
            </a:r>
            <a:r>
              <a:rPr lang="zh-CN" altLang="en-US" sz="2800" dirty="0">
                <a:latin typeface="隶书" pitchFamily="49" charset="-122"/>
              </a:rPr>
              <a:t>）</a:t>
            </a:r>
            <a:endParaRPr lang="zh-CN" altLang="en-US" sz="2800" dirty="0">
              <a:latin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氮氧化物（</a:t>
            </a:r>
            <a:r>
              <a:rPr lang="en-US" altLang="zh-CN" sz="2800" dirty="0">
                <a:latin typeface="Arial Black" panose="020B0A04020102020204" pitchFamily="34" charset="0"/>
              </a:rPr>
              <a:t>NO</a:t>
            </a:r>
            <a:r>
              <a:rPr lang="en-US" altLang="zh-CN" sz="2800" baseline="-30000" dirty="0">
                <a:latin typeface="Arial Black" panose="020B0A04020102020204" pitchFamily="34" charset="0"/>
              </a:rPr>
              <a:t>x</a:t>
            </a:r>
            <a:r>
              <a:rPr lang="zh-CN" altLang="en-US" sz="2800" dirty="0">
                <a:latin typeface="隶书" pitchFamily="49" charset="-122"/>
              </a:rPr>
              <a:t>）</a:t>
            </a:r>
            <a:endParaRPr lang="zh-CN" altLang="en-US" sz="2800" dirty="0">
              <a:latin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二氧化硫（</a:t>
            </a:r>
            <a:r>
              <a:rPr lang="en-US" altLang="zh-CN" sz="2800" dirty="0">
                <a:latin typeface="Arial Black" panose="020B0A04020102020204" pitchFamily="34" charset="0"/>
              </a:rPr>
              <a:t>SO</a:t>
            </a:r>
            <a:r>
              <a:rPr lang="en-US" altLang="zh-CN" sz="2800" baseline="-30000" dirty="0">
                <a:latin typeface="Arial Black" panose="020B0A04020102020204" pitchFamily="34" charset="0"/>
              </a:rPr>
              <a:t>2</a:t>
            </a:r>
            <a:r>
              <a:rPr lang="zh-CN" altLang="en-US" sz="2800" dirty="0">
                <a:latin typeface="隶书" pitchFamily="49" charset="-122"/>
              </a:rPr>
              <a:t>）</a:t>
            </a:r>
            <a:endParaRPr lang="zh-CN" altLang="en-US" sz="2800" dirty="0">
              <a:latin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隶书" pitchFamily="49" charset="-122"/>
              </a:rPr>
              <a:t>醛类</a:t>
            </a:r>
            <a:endParaRPr lang="zh-CN" altLang="en-US" sz="2800" dirty="0">
              <a:latin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86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欧洲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排放标准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7107" name="表格占位符 47106"/>
          <p:cNvGraphicFramePr/>
          <p:nvPr>
            <p:ph type="tbl" idx="1"/>
          </p:nvPr>
        </p:nvGraphicFramePr>
        <p:xfrm>
          <a:off x="323850" y="1700213"/>
          <a:ext cx="7488238" cy="2016125"/>
        </p:xfrm>
        <a:graphic>
          <a:graphicData uri="http://schemas.openxmlformats.org/drawingml/2006/table">
            <a:tbl>
              <a:tblPr/>
              <a:tblGrid>
                <a:gridCol w="1079500"/>
                <a:gridCol w="1079500"/>
                <a:gridCol w="1225550"/>
                <a:gridCol w="1295400"/>
                <a:gridCol w="2808288"/>
              </a:tblGrid>
              <a:tr h="431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CO%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HC%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NxO%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PM%</a:t>
                      </a:r>
                      <a:r>
                        <a:rPr lang="zh-CN" altLang="en-US" sz="2000" dirty="0">
                          <a:latin typeface="Times New Roman" panose="02020603050405020304" pitchFamily="18" charset="0"/>
                        </a:rPr>
                        <a:t>（微粒碳烟）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Ⅰ</a:t>
                      </a:r>
                      <a:endParaRPr lang="zh-CN" altLang="en-US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4.5</a:t>
                      </a:r>
                      <a:endParaRPr lang="zh-CN" altLang="en-US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1.1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0.36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Ⅱ</a:t>
                      </a:r>
                      <a:endParaRPr lang="zh-CN" altLang="en-US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4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1.1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7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0.15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Ⅲ</a:t>
                      </a:r>
                      <a:endParaRPr lang="zh-CN" altLang="en-US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2.1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0.66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5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0.1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Ⅳ</a:t>
                      </a:r>
                      <a:endParaRPr lang="zh-CN" altLang="en-US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1.5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0.46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3.5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</a:rPr>
                        <a:t>0.02</a:t>
                      </a:r>
                      <a:endParaRPr lang="en-US" altLang="zh-CN" sz="20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461" name="Text Box 245"/>
          <p:cNvSpPr txBox="1">
            <a:spLocks noChangeArrowheads="1"/>
          </p:cNvSpPr>
          <p:nvPr/>
        </p:nvSpPr>
        <p:spPr bwMode="auto">
          <a:xfrm>
            <a:off x="755650" y="981075"/>
            <a:ext cx="2520950" cy="579438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汽油机</a:t>
            </a:r>
            <a:endParaRPr kumimoji="0" lang="zh-CN" altLang="en-US" sz="3200" kern="1200" cap="none" spc="0" normalizeH="0" baseline="0" noProof="0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37462" name="Text Box 246"/>
          <p:cNvSpPr txBox="1">
            <a:spLocks noChangeArrowheads="1"/>
          </p:cNvSpPr>
          <p:nvPr/>
        </p:nvSpPr>
        <p:spPr bwMode="auto">
          <a:xfrm>
            <a:off x="684213" y="3789363"/>
            <a:ext cx="2232025" cy="579438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柴油机</a:t>
            </a:r>
            <a:endParaRPr kumimoji="0" lang="zh-CN" altLang="en-US" sz="3200" kern="1200" cap="none" spc="0" normalizeH="0" baseline="0" noProof="0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37710" name="Group 494"/>
          <p:cNvGraphicFramePr>
            <a:graphicFrameLocks noGrp="1"/>
          </p:cNvGraphicFramePr>
          <p:nvPr/>
        </p:nvGraphicFramePr>
        <p:xfrm>
          <a:off x="395288" y="4508500"/>
          <a:ext cx="7488238" cy="1981200"/>
        </p:xfrm>
        <a:graphic>
          <a:graphicData uri="http://schemas.openxmlformats.org/drawingml/2006/table">
            <a:tbl>
              <a:tblPr/>
              <a:tblGrid>
                <a:gridCol w="1079500"/>
                <a:gridCol w="1079500"/>
                <a:gridCol w="2493962"/>
                <a:gridCol w="2835275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HC%+NxO%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PM%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（微粒碳烟）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Ⅰ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2.72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1.36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0.196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Ⅱ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1.0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0.9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Ⅲ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0.64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0.56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0.05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Ⅳ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0.5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0.3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0.0025</a:t>
                      </a:r>
                      <a:endParaRPr kumimoji="1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7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nimBg="1"/>
      <p:bldP spid="137461" grpId="0" bldLvl="0" animBg="1"/>
      <p:bldP spid="137462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WPS 演示</Application>
  <PresentationFormat>全屏显示(4:3)</PresentationFormat>
  <Paragraphs>126</Paragraphs>
  <Slides>6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Times New Roman</vt:lpstr>
      <vt:lpstr>Arial Black</vt:lpstr>
      <vt:lpstr>Arial Unicode MS</vt:lpstr>
      <vt:lpstr>楷体</vt:lpstr>
      <vt:lpstr>Office 主题</vt:lpstr>
      <vt:lpstr>Equation.3</vt:lpstr>
      <vt:lpstr>PBrush</vt:lpstr>
      <vt:lpstr>发动机的主要性能指标</vt:lpstr>
      <vt:lpstr>动力性能指标</vt:lpstr>
      <vt:lpstr>升功率 </vt:lpstr>
      <vt:lpstr>经济性能指标</vt:lpstr>
      <vt:lpstr>排放性能</vt:lpstr>
      <vt:lpstr>       欧洲排放标准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32</cp:revision>
  <dcterms:created xsi:type="dcterms:W3CDTF">2018-09-20T09:45:00Z</dcterms:created>
  <dcterms:modified xsi:type="dcterms:W3CDTF">2020-02-22T13:22:33Z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