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wmf" ContentType="image/x-wmf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366" r:id="rId3"/>
    <p:sldId id="369" r:id="rId4"/>
    <p:sldId id="372" r:id="rId5"/>
    <p:sldId id="373" r:id="rId6"/>
    <p:sldId id="364" r:id="rId7"/>
    <p:sldId id="374" r:id="rId8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02"/>
      </p:cViewPr>
      <p:guideLst>
        <p:guide orient="horz" pos="2218"/>
        <p:guide pos="290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.wmf"/><Relationship Id="rId1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2.v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6" Type="http://schemas.openxmlformats.org/officeDocument/2006/relationships/oleObject" Target="../embeddings/oleObject4.bin"/><Relationship Id="rId5" Type="http://schemas.openxmlformats.org/officeDocument/2006/relationships/image" Target="../media/image4.png"/><Relationship Id="rId4" Type="http://schemas.openxmlformats.org/officeDocument/2006/relationships/oleObject" Target="../embeddings/oleObject3.bin"/><Relationship Id="rId3" Type="http://schemas.openxmlformats.org/officeDocument/2006/relationships/image" Target="../media/image3.png"/><Relationship Id="rId2" Type="http://schemas.openxmlformats.org/officeDocument/2006/relationships/oleObject" Target="../embeddings/oleObject2.bin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3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wmf"/><Relationship Id="rId1" Type="http://schemas.openxmlformats.org/officeDocument/2006/relationships/oleObject" Target="../embeddings/oleObject5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GIF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4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wmf"/><Relationship Id="rId1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5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wmf"/><Relationship Id="rId1" Type="http://schemas.openxmlformats.org/officeDocument/2006/relationships/oleObject" Target="../embeddings/oleObject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pPr algn="l"/>
            <a:r>
              <a:rPr lang="en-US" altLang="zh-CN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1.4.1.5</a:t>
            </a:r>
            <a:r>
              <a:rPr lang="zh-CN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活塞的组成</a:t>
            </a:r>
            <a:endParaRPr lang="zh-CN" alt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graphicFrame>
        <p:nvGraphicFramePr>
          <p:cNvPr id="10" name="对象 9"/>
          <p:cNvGraphicFramePr/>
          <p:nvPr/>
        </p:nvGraphicFramePr>
        <p:xfrm>
          <a:off x="1129665" y="1595120"/>
          <a:ext cx="5847080" cy="40455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" name="" r:id="rId1" imgW="4829175" imgH="3190875" progId="Paint.Picture">
                  <p:embed/>
                </p:oleObj>
              </mc:Choice>
              <mc:Fallback>
                <p:oleObj name="" r:id="rId1" imgW="4829175" imgH="3190875" progId="Paint.Picture">
                  <p:embed/>
                  <p:pic>
                    <p:nvPicPr>
                      <p:cNvPr id="0" name="图片 10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129665" y="1595120"/>
                        <a:ext cx="5847080" cy="40455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" name="Picture 1029" descr="bb_hdome"/>
          <p:cNvPicPr>
            <a:picLocks noChangeAspect="1"/>
          </p:cNvPicPr>
          <p:nvPr/>
        </p:nvPicPr>
        <p:blipFill>
          <a:blip r:embed="rId1"/>
          <a:srcRect l="5556" t="12164" r="7777" b="14554"/>
          <a:stretch>
            <a:fillRect/>
          </a:stretch>
        </p:blipFill>
        <p:spPr>
          <a:xfrm>
            <a:off x="485140" y="916305"/>
            <a:ext cx="7889875" cy="3473450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8" name="Object 2"/>
          <p:cNvGraphicFramePr/>
          <p:nvPr/>
        </p:nvGraphicFramePr>
        <p:xfrm>
          <a:off x="2958465" y="4499610"/>
          <a:ext cx="2540000" cy="23583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" name="" r:id="rId2" imgW="1971675" imgH="1895475" progId="PBrush">
                  <p:embed/>
                </p:oleObj>
              </mc:Choice>
              <mc:Fallback>
                <p:oleObj name="" r:id="rId2" imgW="1971675" imgH="1895475" progId="PBrush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958465" y="4499610"/>
                        <a:ext cx="2540000" cy="235839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3"/>
          <p:cNvGraphicFramePr/>
          <p:nvPr/>
        </p:nvGraphicFramePr>
        <p:xfrm>
          <a:off x="485140" y="4499610"/>
          <a:ext cx="2473325" cy="2301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" name="" r:id="rId4" imgW="1819275" imgH="1952625" progId="PBrush">
                  <p:embed/>
                </p:oleObj>
              </mc:Choice>
              <mc:Fallback>
                <p:oleObj name="" r:id="rId4" imgW="1819275" imgH="1952625" progId="PBrush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85140" y="4499610"/>
                        <a:ext cx="2473325" cy="23018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4"/>
          <p:cNvGraphicFramePr/>
          <p:nvPr/>
        </p:nvGraphicFramePr>
        <p:xfrm>
          <a:off x="5497830" y="4499610"/>
          <a:ext cx="2876550" cy="23577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" name="" r:id="rId6" imgW="2085975" imgH="2009775" progId="PBrush">
                  <p:embed/>
                </p:oleObj>
              </mc:Choice>
              <mc:Fallback>
                <p:oleObj name="" r:id="rId6" imgW="2085975" imgH="2009775" progId="PBrush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497830" y="4499610"/>
                        <a:ext cx="2876550" cy="235775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22555" y="-12382"/>
            <a:ext cx="7772400" cy="1143000"/>
          </a:xfrm>
        </p:spPr>
        <p:txBody>
          <a:bodyPr vert="horz" wrap="square" lIns="91440" tIns="45720" rIns="91440" bIns="45720" numCol="1" rtlCol="0" anchor="ctr" anchorCtr="0" compatLnSpc="1">
            <a:norm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erdana" panose="020B0604030504040204" pitchFamily="34" charset="0"/>
                <a:ea typeface="隶书" pitchFamily="49" charset="-122"/>
                <a:cs typeface="+mj-cs"/>
              </a:rPr>
              <a:t>活塞顶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Verdana" panose="020B0604030504040204" pitchFamily="34" charset="0"/>
              <a:ea typeface="隶书" pitchFamily="49" charset="-122"/>
              <a:cs typeface="+mj-cs"/>
            </a:endParaRPr>
          </a:p>
        </p:txBody>
      </p:sp>
      <p:sp>
        <p:nvSpPr>
          <p:cNvPr id="139269" name="Text Box 5"/>
          <p:cNvSpPr txBox="1">
            <a:spLocks noChangeArrowheads="1"/>
          </p:cNvSpPr>
          <p:nvPr/>
        </p:nvSpPr>
        <p:spPr bwMode="auto">
          <a:xfrm>
            <a:off x="1623378" y="209233"/>
            <a:ext cx="7786688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fontAlgn="auto"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活塞顶厚度取决于燃烧压力。在汽油发动机中活塞顶平坦或稍微凸起。但是也有的活塞带有用于改善混合气涡流的凸起和凹坑。 </a:t>
            </a:r>
            <a:endParaRPr kumimoji="0" lang="zh-CN" altLang="en-US" sz="2000" b="1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  <a:cs typeface="+mn-cs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485140" y="4131310"/>
            <a:ext cx="8429625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隶书" pitchFamily="49" charset="-122"/>
                <a:ea typeface="隶书" pitchFamily="49" charset="-122"/>
                <a:cs typeface="+mn-cs"/>
                <a:sym typeface="Monotype Sorts" charset="0"/>
              </a:rPr>
              <a:t>易热裂、压碎，要求加工应光洁，材料应阻热。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隶书" pitchFamily="49" charset="-122"/>
                <a:ea typeface="隶书" pitchFamily="49" charset="-122"/>
                <a:cs typeface="+mn-cs"/>
                <a:sym typeface="Monotype Sorts" charset="0"/>
              </a:rPr>
              <a:t>...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隶书" pitchFamily="49" charset="-122"/>
              <a:ea typeface="隶书" pitchFamily="49" charset="-122"/>
              <a:cs typeface="+mn-cs"/>
              <a:sym typeface="Monotype Sorts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9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9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251460" y="4871720"/>
            <a:ext cx="8550275" cy="1430655"/>
          </a:xfrm>
          <a:prstGeom prst="wedgeRoundRectCallout">
            <a:avLst>
              <a:gd name="adj1" fmla="val -15663"/>
              <a:gd name="adj2" fmla="val -4740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隶书" pitchFamily="49" charset="-122"/>
                <a:ea typeface="隶书" pitchFamily="49" charset="-122"/>
                <a:cs typeface="+mn-cs"/>
              </a:rPr>
              <a:t>火力岸是活塞顶与第一个活塞环之间的部分。其作用是保护第一个活塞环。活塞环区域用于实现运动密封。其高度视活塞环数量和高度而定。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隶书" pitchFamily="49" charset="-122"/>
              <a:ea typeface="隶书" pitchFamily="49" charset="-122"/>
              <a:cs typeface="+mn-cs"/>
            </a:endParaRPr>
          </a:p>
        </p:txBody>
      </p:sp>
      <p:sp>
        <p:nvSpPr>
          <p:cNvPr id="15365" name="Rectangle 1026"/>
          <p:cNvSpPr>
            <a:spLocks noGrp="1"/>
          </p:cNvSpPr>
          <p:nvPr>
            <p:ph type="title"/>
          </p:nvPr>
        </p:nvSpPr>
        <p:spPr>
          <a:xfrm>
            <a:off x="251143" y="113665"/>
            <a:ext cx="7772400" cy="1143000"/>
          </a:xfrm>
        </p:spPr>
        <p:txBody>
          <a:bodyPr vert="horz" wrap="square" lIns="91440" tIns="45720" rIns="91440" bIns="45720" anchor="ctr"/>
          <a:p>
            <a:pPr algn="l"/>
            <a:r>
              <a:rPr lang="zh-CN" altLang="en-US" sz="2800" b="1" dirty="0">
                <a:solidFill>
                  <a:srgbClr val="0000CC"/>
                </a:solidFill>
                <a:latin typeface="Verdana" panose="020B0604030504040204" pitchFamily="34" charset="0"/>
                <a:ea typeface="隶书" pitchFamily="49" charset="-122"/>
              </a:rPr>
              <a:t>火力岸和活塞环区域</a:t>
            </a:r>
            <a:endParaRPr lang="zh-CN" altLang="en-US" sz="2800" b="1" dirty="0">
              <a:solidFill>
                <a:srgbClr val="0000CC"/>
              </a:solidFill>
              <a:latin typeface="Verdana" panose="020B0604030504040204" pitchFamily="34" charset="0"/>
              <a:ea typeface="隶书" pitchFamily="49" charset="-122"/>
            </a:endParaRPr>
          </a:p>
        </p:txBody>
      </p:sp>
      <p:graphicFrame>
        <p:nvGraphicFramePr>
          <p:cNvPr id="3" name="对象 2"/>
          <p:cNvGraphicFramePr/>
          <p:nvPr/>
        </p:nvGraphicFramePr>
        <p:xfrm>
          <a:off x="1772920" y="1475105"/>
          <a:ext cx="5772785" cy="2849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" name="" r:id="rId1" imgW="4371975" imgH="2400300" progId="Paint.Picture">
                  <p:embed/>
                </p:oleObj>
              </mc:Choice>
              <mc:Fallback>
                <p:oleObj name="" r:id="rId1" imgW="4371975" imgH="2400300" progId="Paint.Picture">
                  <p:embed/>
                  <p:pic>
                    <p:nvPicPr>
                      <p:cNvPr id="0" name="图片 3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772920" y="1475105"/>
                        <a:ext cx="5772785" cy="28498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Picture 20" descr="ppt_a_1009_1"/>
          <p:cNvSpPr>
            <a:spLocks noChangeAspect="1"/>
          </p:cNvSpPr>
          <p:nvPr/>
        </p:nvSpPr>
        <p:spPr>
          <a:xfrm>
            <a:off x="0" y="0"/>
            <a:ext cx="9144000" cy="68564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7411" name="Picture 17" descr="lastscan"/>
          <p:cNvSpPr>
            <a:spLocks noChangeAspect="1"/>
          </p:cNvSpPr>
          <p:nvPr/>
        </p:nvSpPr>
        <p:spPr>
          <a:xfrm>
            <a:off x="6477000" y="152400"/>
            <a:ext cx="838200" cy="7604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7412" name="Text Box 15"/>
          <p:cNvSpPr txBox="1"/>
          <p:nvPr/>
        </p:nvSpPr>
        <p:spPr>
          <a:xfrm>
            <a:off x="-92075" y="6324600"/>
            <a:ext cx="54927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Calibri" panose="020F0502020204030204" pitchFamily="34" charset="0"/>
            </a:endParaRPr>
          </a:p>
        </p:txBody>
      </p:sp>
      <p:sp>
        <p:nvSpPr>
          <p:cNvPr id="274445" name="Rectangle 13"/>
          <p:cNvSpPr>
            <a:spLocks noChangeArrowheads="1"/>
          </p:cNvSpPr>
          <p:nvPr/>
        </p:nvSpPr>
        <p:spPr bwMode="auto">
          <a:xfrm>
            <a:off x="323850" y="304165"/>
            <a:ext cx="26289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活塞裙部</a:t>
            </a:r>
            <a:endParaRPr kumimoji="0" lang="zh-CN" sz="4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74444" name="Rectangle 12"/>
          <p:cNvSpPr/>
          <p:nvPr/>
        </p:nvSpPr>
        <p:spPr>
          <a:xfrm>
            <a:off x="240030" y="1130935"/>
            <a:ext cx="8664575" cy="1223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>
              <a:spcBef>
                <a:spcPct val="20000"/>
              </a:spcBef>
              <a:buClr>
                <a:srgbClr val="FF9966"/>
              </a:buClr>
              <a:buFont typeface="Wingdings" panose="05000000000000000000" pitchFamily="2" charset="2"/>
              <a:buNone/>
            </a:pPr>
            <a:r>
              <a:rPr lang="zh-CN" altLang="en-US" sz="2400" b="1" dirty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对活塞在气缸内的往复运动起导向作用，并承受侧压力        </a:t>
            </a:r>
            <a:endParaRPr lang="zh-CN" altLang="en-US" sz="2400" dirty="0">
              <a:solidFill>
                <a:srgbClr val="000099"/>
              </a:solidFill>
              <a:latin typeface="楷体_GB2312" pitchFamily="49" charset="-12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9966"/>
              </a:buClr>
              <a:buFont typeface="Wingdings" panose="05000000000000000000" pitchFamily="2" charset="2"/>
              <a:buNone/>
            </a:pPr>
            <a:r>
              <a:rPr lang="zh-CN" altLang="en-US" sz="2400" b="1" dirty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      防治破坏油膜。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  <p:sp>
        <p:nvSpPr>
          <p:cNvPr id="274443" name="AutoShape 11"/>
          <p:cNvSpPr/>
          <p:nvPr/>
        </p:nvSpPr>
        <p:spPr>
          <a:xfrm>
            <a:off x="1295400" y="4392613"/>
            <a:ext cx="304800" cy="1031875"/>
          </a:xfrm>
          <a:prstGeom prst="leftBrace">
            <a:avLst>
              <a:gd name="adj1" fmla="val 28211"/>
              <a:gd name="adj2" fmla="val 50000"/>
            </a:avLst>
          </a:prstGeom>
          <a:noFill/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Calibri" panose="020F0502020204030204" pitchFamily="34" charset="0"/>
            </a:endParaRPr>
          </a:p>
        </p:txBody>
      </p:sp>
      <p:grpSp>
        <p:nvGrpSpPr>
          <p:cNvPr id="2" name="Group 3"/>
          <p:cNvGrpSpPr/>
          <p:nvPr/>
        </p:nvGrpSpPr>
        <p:grpSpPr>
          <a:xfrm>
            <a:off x="609600" y="3276600"/>
            <a:ext cx="2754313" cy="2401888"/>
            <a:chOff x="288" y="2496"/>
            <a:chExt cx="1735" cy="1513"/>
          </a:xfrm>
        </p:grpSpPr>
        <p:sp>
          <p:nvSpPr>
            <p:cNvPr id="17419" name="Text Box 10"/>
            <p:cNvSpPr txBox="1"/>
            <p:nvPr/>
          </p:nvSpPr>
          <p:spPr>
            <a:xfrm>
              <a:off x="288" y="2928"/>
              <a:ext cx="576" cy="336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endParaRPr lang="zh-CN" altLang="zh-CN" dirty="0">
                <a:latin typeface="Arial" panose="020B0604020202020204" pitchFamily="34" charset="0"/>
              </a:endParaRPr>
            </a:p>
          </p:txBody>
        </p:sp>
        <p:sp>
          <p:nvSpPr>
            <p:cNvPr id="17420" name="Text Box 9"/>
            <p:cNvSpPr txBox="1"/>
            <p:nvPr/>
          </p:nvSpPr>
          <p:spPr>
            <a:xfrm>
              <a:off x="288" y="2496"/>
              <a:ext cx="57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endParaRPr lang="zh-CN" altLang="zh-CN" dirty="0">
                <a:latin typeface="Arial" panose="020B0604020202020204" pitchFamily="34" charset="0"/>
              </a:endParaRPr>
            </a:p>
          </p:txBody>
        </p:sp>
        <p:sp>
          <p:nvSpPr>
            <p:cNvPr id="17421" name="Text Box 8"/>
            <p:cNvSpPr txBox="1"/>
            <p:nvPr/>
          </p:nvSpPr>
          <p:spPr>
            <a:xfrm>
              <a:off x="288" y="3552"/>
              <a:ext cx="576" cy="336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endParaRPr lang="zh-CN" altLang="zh-CN" dirty="0">
                <a:latin typeface="Arial" panose="020B0604020202020204" pitchFamily="34" charset="0"/>
              </a:endParaRPr>
            </a:p>
          </p:txBody>
        </p:sp>
        <p:pic>
          <p:nvPicPr>
            <p:cNvPr id="17422" name="Picture 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16" y="2544"/>
              <a:ext cx="1207" cy="146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7423" name="Line 6"/>
            <p:cNvSpPr/>
            <p:nvPr/>
          </p:nvSpPr>
          <p:spPr>
            <a:xfrm flipH="1">
              <a:off x="672" y="2592"/>
              <a:ext cx="432" cy="0"/>
            </a:xfrm>
            <a:prstGeom prst="line">
              <a:avLst/>
            </a:prstGeom>
            <a:ln w="9525">
              <a:noFill/>
            </a:ln>
          </p:spPr>
        </p:sp>
        <p:sp>
          <p:nvSpPr>
            <p:cNvPr id="17424" name="Line 5"/>
            <p:cNvSpPr/>
            <p:nvPr/>
          </p:nvSpPr>
          <p:spPr>
            <a:xfrm flipH="1">
              <a:off x="672" y="3696"/>
              <a:ext cx="528" cy="0"/>
            </a:xfrm>
            <a:prstGeom prst="line">
              <a:avLst/>
            </a:prstGeom>
            <a:ln w="9525">
              <a:noFill/>
            </a:ln>
          </p:spPr>
        </p:sp>
        <p:sp>
          <p:nvSpPr>
            <p:cNvPr id="17425" name="Line 4"/>
            <p:cNvSpPr/>
            <p:nvPr/>
          </p:nvSpPr>
          <p:spPr>
            <a:xfrm flipH="1">
              <a:off x="672" y="3072"/>
              <a:ext cx="384" cy="0"/>
            </a:xfrm>
            <a:prstGeom prst="line">
              <a:avLst/>
            </a:prstGeom>
            <a:ln w="9525">
              <a:noFill/>
            </a:ln>
          </p:spPr>
        </p:sp>
      </p:grpSp>
      <p:sp>
        <p:nvSpPr>
          <p:cNvPr id="274434" name="Rectangle 2"/>
          <p:cNvSpPr/>
          <p:nvPr/>
        </p:nvSpPr>
        <p:spPr>
          <a:xfrm>
            <a:off x="762000" y="4545013"/>
            <a:ext cx="490538" cy="822325"/>
          </a:xfrm>
          <a:prstGeom prst="rect">
            <a:avLst/>
          </a:prstGeom>
          <a:noFill/>
          <a:ln w="12700">
            <a:noFill/>
          </a:ln>
        </p:spPr>
        <p:txBody>
          <a:bodyPr wrap="none">
            <a:spAutoFit/>
          </a:bodyPr>
          <a:p>
            <a:pPr algn="ctr"/>
            <a:r>
              <a:rPr lang="zh-CN" altLang="en-US" sz="2400" b="1" dirty="0">
                <a:solidFill>
                  <a:srgbClr val="000099"/>
                </a:solidFill>
                <a:latin typeface="Times New Roman" panose="02020603050405020304" pitchFamily="18" charset="0"/>
                <a:ea typeface="楷体_GB2312" pitchFamily="49" charset="-122"/>
              </a:rPr>
              <a:t>裙 </a:t>
            </a:r>
            <a:endParaRPr lang="zh-CN" altLang="en-US" dirty="0">
              <a:latin typeface="Arial" panose="020B0604020202020204" pitchFamily="34" charset="0"/>
            </a:endParaRPr>
          </a:p>
          <a:p>
            <a:pPr algn="ctr"/>
            <a:r>
              <a:rPr lang="zh-CN" altLang="en-US" sz="2400" b="1" dirty="0">
                <a:solidFill>
                  <a:srgbClr val="000099"/>
                </a:solidFill>
                <a:latin typeface="Times New Roman" panose="02020603050405020304" pitchFamily="18" charset="0"/>
                <a:ea typeface="楷体_GB2312" pitchFamily="49" charset="-122"/>
              </a:rPr>
              <a:t>部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274433" name="Picture 1" descr="ceyali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200" y="2133600"/>
            <a:ext cx="4876800" cy="4267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44">
                                            <p:txEl>
                                              <p:charRg st="0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74444">
                                            <p:txEl>
                                              <p:charRg st="0" end="3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44">
                                            <p:txEl>
                                              <p:charRg st="36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274444">
                                            <p:txEl>
                                              <p:charRg st="36" end="5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74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74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74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4444" grpId="0" build="p"/>
      <p:bldP spid="274443" grpId="0" bldLvl="0" animBg="1"/>
      <p:bldP spid="2744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188640"/>
            <a:ext cx="7772400" cy="533400"/>
          </a:xfrm>
          <a:solidFill>
            <a:srgbClr val="FFFFFF"/>
          </a:solidFill>
        </p:spPr>
        <p:txBody>
          <a:bodyPr vert="horz" wrap="square" lIns="91440" tIns="45720" rIns="91440" bIns="45720" numCol="1" rtlCol="0" anchor="t" anchorCtr="0" compatLnSpc="1">
            <a:normAutofit fontScale="90000"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 </a:t>
            </a:r>
            <a:r>
              <a:rPr lang="zh-CN" altLang="en-US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活塞销孔</a:t>
            </a:r>
            <a:endParaRPr lang="zh-CN" altLang="en-US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</a:endParaRPr>
          </a:p>
        </p:txBody>
      </p:sp>
      <p:sp>
        <p:nvSpPr>
          <p:cNvPr id="145411" name="AutoShape 3"/>
          <p:cNvSpPr>
            <a:spLocks noGrp="1" noChangeAspect="1"/>
          </p:cNvSpPr>
          <p:nvPr>
            <p:ph idx="1"/>
          </p:nvPr>
        </p:nvSpPr>
        <p:spPr>
          <a:xfrm>
            <a:off x="323215" y="1700530"/>
            <a:ext cx="3018155" cy="3178810"/>
          </a:xfrm>
        </p:spPr>
        <p:txBody>
          <a:bodyPr vert="horz" wrap="square" lIns="91440" tIns="45720" rIns="91440" bIns="45720" anchor="t"/>
          <a:lstStyle/>
          <a:p>
            <a:pPr>
              <a:buClr>
                <a:schemeClr val="tx1"/>
              </a:buClr>
              <a:buFontTx/>
              <a:buNone/>
            </a:pPr>
            <a:r>
              <a:rPr lang="en-US" altLang="zh-CN" b="1" dirty="0" smtClean="0">
                <a:solidFill>
                  <a:srgbClr val="3F0CB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     </a:t>
            </a:r>
            <a:r>
              <a:rPr lang="zh-CN" altLang="en-US" b="1" dirty="0" smtClean="0">
                <a:solidFill>
                  <a:srgbClr val="3F0CB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活塞销孔将作用力从活塞传递到活塞销上。因此相对活塞顶和活塞裙来说支撑牢固。</a:t>
            </a:r>
            <a:endParaRPr lang="zh-CN" altLang="en-US" b="1" dirty="0" smtClean="0">
              <a:solidFill>
                <a:srgbClr val="3F0CB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</a:endParaRPr>
          </a:p>
        </p:txBody>
      </p:sp>
      <p:graphicFrame>
        <p:nvGraphicFramePr>
          <p:cNvPr id="3" name="对象 2"/>
          <p:cNvGraphicFramePr/>
          <p:nvPr/>
        </p:nvGraphicFramePr>
        <p:xfrm>
          <a:off x="4062095" y="1323340"/>
          <a:ext cx="3719830" cy="40805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" name="" r:id="rId1" imgW="1971675" imgH="2952750" progId="Paint.Picture">
                  <p:embed/>
                </p:oleObj>
              </mc:Choice>
              <mc:Fallback>
                <p:oleObj name="" r:id="rId1" imgW="1971675" imgH="2952750" progId="Paint.Picture">
                  <p:embed/>
                  <p:pic>
                    <p:nvPicPr>
                      <p:cNvPr id="0" name="图片 3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062095" y="1323340"/>
                        <a:ext cx="3719830" cy="40805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0" grpId="0" bldLvl="0" animBg="1"/>
      <p:bldP spid="1454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4" name="对象 3"/>
          <p:cNvGraphicFramePr/>
          <p:nvPr/>
        </p:nvGraphicFramePr>
        <p:xfrm>
          <a:off x="1458595" y="1167765"/>
          <a:ext cx="5363210" cy="47282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" name="" r:id="rId1" imgW="4933950" imgH="4343400" progId="Paint.Picture">
                  <p:embed/>
                </p:oleObj>
              </mc:Choice>
              <mc:Fallback>
                <p:oleObj name="" r:id="rId1" imgW="4933950" imgH="4343400" progId="Paint.Picture">
                  <p:embed/>
                  <p:pic>
                    <p:nvPicPr>
                      <p:cNvPr id="0" name="图片 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458595" y="1167765"/>
                        <a:ext cx="5363210" cy="47282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3441700" y="654050"/>
            <a:ext cx="16249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000">
                <a:solidFill>
                  <a:srgbClr val="FF0000"/>
                </a:solidFill>
              </a:rPr>
              <a:t>280</a:t>
            </a:r>
            <a:r>
              <a:rPr lang="en-US" altLang="zh-CN" sz="4000" baseline="30000">
                <a:solidFill>
                  <a:srgbClr val="FF0000"/>
                </a:solidFill>
              </a:rPr>
              <a:t>0</a:t>
            </a:r>
            <a:r>
              <a:rPr lang="en-US" altLang="zh-CN" sz="4000">
                <a:solidFill>
                  <a:srgbClr val="FF0000"/>
                </a:solidFill>
              </a:rPr>
              <a:t>C</a:t>
            </a:r>
            <a:endParaRPr lang="en-US" altLang="zh-CN" sz="4000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447790" y="2564765"/>
            <a:ext cx="159321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000">
                <a:solidFill>
                  <a:srgbClr val="FF0000"/>
                </a:solidFill>
              </a:rPr>
              <a:t>240</a:t>
            </a:r>
            <a:r>
              <a:rPr lang="en-US" altLang="zh-CN" sz="4000" baseline="30000">
                <a:solidFill>
                  <a:srgbClr val="FF0000"/>
                </a:solidFill>
              </a:rPr>
              <a:t>0</a:t>
            </a:r>
            <a:r>
              <a:rPr lang="en-US" altLang="zh-CN" sz="4000">
                <a:solidFill>
                  <a:srgbClr val="FF0000"/>
                </a:solidFill>
              </a:rPr>
              <a:t>C</a:t>
            </a:r>
            <a:endParaRPr lang="en-US" altLang="zh-CN" sz="4000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508115" y="4247515"/>
            <a:ext cx="165227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000">
                <a:solidFill>
                  <a:srgbClr val="FF0000"/>
                </a:solidFill>
              </a:rPr>
              <a:t>120</a:t>
            </a:r>
            <a:r>
              <a:rPr lang="en-US" altLang="zh-CN" sz="4000" baseline="30000">
                <a:solidFill>
                  <a:srgbClr val="FF0000"/>
                </a:solidFill>
              </a:rPr>
              <a:t>0</a:t>
            </a:r>
            <a:r>
              <a:rPr lang="en-US" altLang="zh-CN" sz="4000">
                <a:solidFill>
                  <a:srgbClr val="FF0000"/>
                </a:solidFill>
              </a:rPr>
              <a:t>C</a:t>
            </a:r>
            <a:endParaRPr lang="en-US" altLang="zh-CN" sz="4000">
              <a:solidFill>
                <a:srgbClr val="FF0000"/>
              </a:solidFill>
            </a:endParaRPr>
          </a:p>
        </p:txBody>
      </p:sp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188640"/>
            <a:ext cx="7772400" cy="533400"/>
          </a:xfrm>
          <a:solidFill>
            <a:srgbClr val="FFFFFF"/>
          </a:solidFill>
        </p:spPr>
        <p:txBody>
          <a:bodyPr vert="horz" wrap="square" lIns="91440" tIns="45720" rIns="91440" bIns="45720" numCol="1" rtlCol="0" anchor="t" anchorCtr="0" compatLnSpc="1">
            <a:normAutofit fontScale="90000"/>
          </a:bodyPr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 </a:t>
            </a:r>
            <a:r>
              <a:rPr lang="zh-CN" altLang="en-US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活塞温度分布</a:t>
            </a:r>
            <a:endParaRPr lang="zh-CN" altLang="en-US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0" grpId="0" bldLvl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288</Words>
  <Application>WPS 演示</Application>
  <PresentationFormat>全屏显示(4:3)</PresentationFormat>
  <Paragraphs>32</Paragraphs>
  <Slides>6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7</vt:i4>
      </vt:variant>
      <vt:variant>
        <vt:lpstr>幻灯片标题</vt:lpstr>
      </vt:variant>
      <vt:variant>
        <vt:i4>6</vt:i4>
      </vt:variant>
    </vt:vector>
  </HeadingPairs>
  <TitlesOfParts>
    <vt:vector size="28" baseType="lpstr">
      <vt:lpstr>Arial</vt:lpstr>
      <vt:lpstr>宋体</vt:lpstr>
      <vt:lpstr>Wingdings</vt:lpstr>
      <vt:lpstr>Calibri</vt:lpstr>
      <vt:lpstr>黑体</vt:lpstr>
      <vt:lpstr>Verdana</vt:lpstr>
      <vt:lpstr>隶书</vt:lpstr>
      <vt:lpstr>微软雅黑</vt:lpstr>
      <vt:lpstr>Monotype Sorts</vt:lpstr>
      <vt:lpstr>楷体_GB2312</vt:lpstr>
      <vt:lpstr>新宋体</vt:lpstr>
      <vt:lpstr>Times New Roman</vt:lpstr>
      <vt:lpstr>Arial Unicode MS</vt:lpstr>
      <vt:lpstr>Wingdings</vt:lpstr>
      <vt:lpstr>Office 主题</vt:lpstr>
      <vt:lpstr>Paint.Picture</vt:lpstr>
      <vt:lpstr>PBrush</vt:lpstr>
      <vt:lpstr>PBrush</vt:lpstr>
      <vt:lpstr>PBrush</vt:lpstr>
      <vt:lpstr>Paint.Picture</vt:lpstr>
      <vt:lpstr>Paint.Picture</vt:lpstr>
      <vt:lpstr>Paint.Picture</vt:lpstr>
      <vt:lpstr>1.4.1.5活塞的结构形式</vt:lpstr>
      <vt:lpstr>活塞顶</vt:lpstr>
      <vt:lpstr>火力岸和活塞环区域</vt:lpstr>
      <vt:lpstr>PowerPoint 演示文稿</vt:lpstr>
      <vt:lpstr> 活塞销孔</vt:lpstr>
      <vt:lpstr> 活塞温度分布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49</cp:revision>
  <dcterms:created xsi:type="dcterms:W3CDTF">2018-09-20T09:45:00Z</dcterms:created>
  <dcterms:modified xsi:type="dcterms:W3CDTF">2020-02-19T07:04:49Z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