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3"/>
    <p:sldId id="262" r:id="rId4"/>
    <p:sldId id="263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59"/>
        <p:guide pos="385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wmf"/><Relationship Id="rId1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9.wmf"/><Relationship Id="rId2" Type="http://schemas.openxmlformats.org/officeDocument/2006/relationships/oleObject" Target="../embeddings/oleObject5.bin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3699" name="矩形 413698"/>
          <p:cNvSpPr/>
          <p:nvPr/>
        </p:nvSpPr>
        <p:spPr>
          <a:xfrm>
            <a:off x="5397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0" name="矩形 413699"/>
          <p:cNvSpPr/>
          <p:nvPr/>
        </p:nvSpPr>
        <p:spPr>
          <a:xfrm>
            <a:off x="5664200" y="1562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1" name="矩形 413700"/>
          <p:cNvSpPr/>
          <p:nvPr/>
        </p:nvSpPr>
        <p:spPr>
          <a:xfrm>
            <a:off x="10439400" y="1824673"/>
            <a:ext cx="127000" cy="338455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3702" name="矩形 413701"/>
          <p:cNvSpPr/>
          <p:nvPr/>
        </p:nvSpPr>
        <p:spPr>
          <a:xfrm>
            <a:off x="5918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3" name="矩形 413702"/>
          <p:cNvSpPr/>
          <p:nvPr/>
        </p:nvSpPr>
        <p:spPr>
          <a:xfrm>
            <a:off x="5080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4" name="矩形 413703"/>
          <p:cNvSpPr/>
          <p:nvPr/>
        </p:nvSpPr>
        <p:spPr>
          <a:xfrm>
            <a:off x="5473700" y="13462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5" name="矩形 413704"/>
          <p:cNvSpPr/>
          <p:nvPr/>
        </p:nvSpPr>
        <p:spPr>
          <a:xfrm>
            <a:off x="6210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6" name="矩形 413705"/>
          <p:cNvSpPr/>
          <p:nvPr/>
        </p:nvSpPr>
        <p:spPr>
          <a:xfrm>
            <a:off x="8128000" y="1841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8" name="矩形 413707"/>
          <p:cNvSpPr/>
          <p:nvPr/>
        </p:nvSpPr>
        <p:spPr>
          <a:xfrm>
            <a:off x="7594600" y="1257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09" name="矩形 413708"/>
          <p:cNvSpPr/>
          <p:nvPr/>
        </p:nvSpPr>
        <p:spPr>
          <a:xfrm>
            <a:off x="7315200" y="901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10" name="矩形 413709"/>
          <p:cNvSpPr/>
          <p:nvPr/>
        </p:nvSpPr>
        <p:spPr>
          <a:xfrm>
            <a:off x="6692900" y="10160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3711" name="矩形 413710"/>
          <p:cNvSpPr/>
          <p:nvPr/>
        </p:nvSpPr>
        <p:spPr>
          <a:xfrm>
            <a:off x="342900" y="1841500"/>
            <a:ext cx="4527550" cy="381254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defTabSz="914400">
              <a:tabLst>
                <a:tab pos="158750" algn="l"/>
              </a:tabLst>
            </a:pPr>
            <a:r>
              <a:rPr lang="zh-CN" altLang="de-DE" sz="2200" dirty="0">
                <a:latin typeface="BMWTypeRegular" panose="020B0604020202020204" pitchFamily="34" charset="0"/>
                <a:ea typeface="汉仪大黑简" panose="02010609000101010101" pitchFamily="49" charset="-122"/>
              </a:rPr>
              <a:t>气缸盖罩执行以下任务：</a:t>
            </a:r>
            <a:endParaRPr lang="zh-CN" altLang="de-DE" sz="2200" dirty="0">
              <a:latin typeface="BMWTypeRegular" panose="020B0604020202020204" pitchFamily="34" charset="0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密封气缸盖顶端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隔音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提供曲轴箱排气口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固定机油分离系统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固定曲轴箱通风调压阀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固定传感器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固定电缆导管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95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防止点火线圈产生的电磁波向外辐射（电磁兼容性 </a:t>
            </a:r>
            <a:r>
              <a:rPr lang="de-DE" altLang="zh-CN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EMV</a:t>
            </a:r>
            <a:r>
              <a:rPr lang="zh-CN" altLang="de-DE" sz="1800" dirty="0">
                <a:latin typeface="汉仪大黑简" panose="02010609000101010101" pitchFamily="49" charset="-122"/>
                <a:ea typeface="汉仪大黑简" panose="02010609000101010101" pitchFamily="49" charset="-122"/>
              </a:rPr>
              <a:t>）。</a:t>
            </a:r>
            <a:endParaRPr lang="zh-CN" altLang="de-DE" sz="1800" dirty="0"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413713" name="矩形 413712"/>
          <p:cNvSpPr/>
          <p:nvPr/>
        </p:nvSpPr>
        <p:spPr>
          <a:xfrm>
            <a:off x="172085" y="821055"/>
            <a:ext cx="4907915" cy="80264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1.3</a:t>
            </a:r>
            <a:r>
              <a:rPr lang="en-US" altLang="zh-CN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.1</a:t>
            </a:r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气缸盖：</a:t>
            </a:r>
            <a:r>
              <a:rPr lang="zh-CN" altLang="en-US" sz="4000" b="0" dirty="0">
                <a:ea typeface="汉仪大黑简" panose="02010609000101010101" pitchFamily="49" charset="-122"/>
                <a:sym typeface="+mn-ea"/>
              </a:rPr>
              <a:t> </a:t>
            </a:r>
            <a: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  <a:t>气缸盖罩</a:t>
            </a:r>
            <a:endParaRPr lang="zh-CN" altLang="en-US" sz="2600" b="0" dirty="0">
              <a:solidFill>
                <a:srgbClr val="FF0000"/>
              </a:solidFill>
              <a:ea typeface="汉仪大黑简" panose="0201060900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8715" y="1968500"/>
            <a:ext cx="5607685" cy="330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360" y="20193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Picture 11" descr="ppt_a_1009_1"/>
          <p:cNvSpPr>
            <a:spLocks noChangeAspect="1"/>
          </p:cNvSpPr>
          <p:nvPr/>
        </p:nvSpPr>
        <p:spPr>
          <a:xfrm>
            <a:off x="152400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5299" name="Picture 8" descr="lastscan"/>
          <p:cNvSpPr>
            <a:spLocks noChangeAspect="1"/>
          </p:cNvSpPr>
          <p:nvPr/>
        </p:nvSpPr>
        <p:spPr>
          <a:xfrm>
            <a:off x="8001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5300" name="Text Box 6"/>
          <p:cNvSpPr txBox="1"/>
          <p:nvPr/>
        </p:nvSpPr>
        <p:spPr>
          <a:xfrm>
            <a:off x="1431925" y="6324600"/>
            <a:ext cx="5492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2" name="对象 1"/>
          <p:cNvGraphicFramePr/>
          <p:nvPr/>
        </p:nvGraphicFramePr>
        <p:xfrm>
          <a:off x="930910" y="2205355"/>
          <a:ext cx="7593965" cy="4487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8248650" imgH="4752975" progId="Paint.Picture">
                  <p:embed/>
                </p:oleObj>
              </mc:Choice>
              <mc:Fallback>
                <p:oleObj name="" r:id="rId1" imgW="8248650" imgH="4752975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30910" y="2205355"/>
                        <a:ext cx="7593965" cy="4487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7565" name="矩形 407564"/>
          <p:cNvSpPr/>
          <p:nvPr/>
        </p:nvSpPr>
        <p:spPr>
          <a:xfrm>
            <a:off x="5871845" y="169228"/>
            <a:ext cx="5808980" cy="199898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defTabSz="914400">
              <a:tabLst>
                <a:tab pos="158750" algn="l"/>
              </a:tabLst>
            </a:pPr>
            <a:r>
              <a:rPr lang="zh-CN" altLang="en-US" sz="2200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BMWTypeRegular" panose="020B0604020202020204" pitchFamily="34" charset="0"/>
                <a:ea typeface="汉仪大黑简" panose="02010609000101010101" pitchFamily="49" charset="-122"/>
              </a:rPr>
              <a:t>气缸盖这个部件需要完成多项任务</a:t>
            </a:r>
            <a:endParaRPr lang="zh-CN" altLang="de-DE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  <a:p>
            <a:pPr lvl="1" defTabSz="9144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7030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吸收作用力</a:t>
            </a:r>
            <a:endParaRPr lang="zh-CN" altLang="de-DE" sz="1800" dirty="0">
              <a:solidFill>
                <a:srgbClr val="7030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7030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固定气门机构</a:t>
            </a:r>
            <a:endParaRPr lang="zh-CN" altLang="de-DE" sz="1800" dirty="0">
              <a:solidFill>
                <a:srgbClr val="7030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7030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固定换气通道</a:t>
            </a:r>
            <a:endParaRPr lang="zh-CN" altLang="de-DE" sz="1800" dirty="0">
              <a:solidFill>
                <a:srgbClr val="7030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7030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固定火花塞</a:t>
            </a:r>
            <a:endParaRPr lang="zh-CN" altLang="de-DE" sz="1800" dirty="0">
              <a:solidFill>
                <a:srgbClr val="7030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  <a:p>
            <a:pPr lvl="1" defTabSz="9144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158750" algn="l"/>
              </a:tabLst>
            </a:pPr>
            <a:r>
              <a:rPr lang="zh-CN" altLang="de-DE" sz="1800" dirty="0">
                <a:solidFill>
                  <a:srgbClr val="7030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固定冷却液和润滑油输送通道 </a:t>
            </a:r>
            <a:endParaRPr lang="zh-CN" altLang="de-DE" sz="1800" dirty="0">
              <a:solidFill>
                <a:srgbClr val="7030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360" y="20193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413713" name="矩形 413712"/>
          <p:cNvSpPr/>
          <p:nvPr/>
        </p:nvSpPr>
        <p:spPr>
          <a:xfrm>
            <a:off x="172085" y="821055"/>
            <a:ext cx="4907915" cy="80264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1.3</a:t>
            </a:r>
            <a:r>
              <a:rPr lang="en-US" altLang="zh-CN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.1</a:t>
            </a:r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气缸盖：</a:t>
            </a:r>
            <a:r>
              <a:rPr lang="zh-CN" altLang="en-US" sz="4000" b="0" dirty="0">
                <a:ea typeface="汉仪大黑简" panose="02010609000101010101" pitchFamily="49" charset="-122"/>
                <a:sym typeface="+mn-ea"/>
              </a:rPr>
              <a:t> </a:t>
            </a:r>
            <a: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  <a:t>气缸盖任务</a:t>
            </a:r>
            <a:endParaRPr lang="zh-CN" altLang="en-US" sz="2600" b="0" dirty="0">
              <a:solidFill>
                <a:srgbClr val="FF0000"/>
              </a:solidFill>
              <a:ea typeface="汉仪大黑简" panose="0201060900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3"/>
          <p:cNvSpPr txBox="1"/>
          <p:nvPr/>
        </p:nvSpPr>
        <p:spPr>
          <a:xfrm>
            <a:off x="8809355" y="5499735"/>
            <a:ext cx="2691130" cy="46228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2000" b="1" dirty="0">
                <a:latin typeface="隶书" pitchFamily="49" charset="-122"/>
                <a:ea typeface="隶书" pitchFamily="49" charset="-122"/>
                <a:sym typeface="+mn-ea"/>
              </a:rPr>
              <a:t>能覆盖部分或两个以上气缸的缸盖。</a:t>
            </a:r>
            <a:endParaRPr lang="zh-CN" altLang="en-US" sz="20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20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360" y="20193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413713" name="矩形 413712"/>
          <p:cNvSpPr/>
          <p:nvPr/>
        </p:nvSpPr>
        <p:spPr>
          <a:xfrm>
            <a:off x="172085" y="821055"/>
            <a:ext cx="4907915" cy="80264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1.3</a:t>
            </a:r>
            <a:r>
              <a:rPr lang="en-US" altLang="zh-CN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.1</a:t>
            </a:r>
            <a:r>
              <a:rPr lang="zh-CN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气缸盖：</a:t>
            </a:r>
            <a:r>
              <a:rPr lang="zh-CN" altLang="en-US" sz="4000" b="0" dirty="0">
                <a:ea typeface="汉仪大黑简" panose="02010609000101010101" pitchFamily="49" charset="-122"/>
                <a:sym typeface="+mn-ea"/>
              </a:rPr>
              <a:t> </a:t>
            </a:r>
            <a:r>
              <a:rPr lang="zh-CN" altLang="en-US" sz="2600" b="0" dirty="0">
                <a:solidFill>
                  <a:srgbClr val="FF0000"/>
                </a:solidFill>
                <a:ea typeface="汉仪大黑简" panose="02010609000101010101" pitchFamily="49" charset="-122"/>
              </a:rPr>
              <a:t>气缸盖类型</a:t>
            </a:r>
            <a:endParaRPr lang="zh-CN" altLang="en-US" sz="2600" b="0" dirty="0">
              <a:solidFill>
                <a:srgbClr val="FF0000"/>
              </a:solidFill>
              <a:ea typeface="汉仪大黑简" panose="0201060900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4730" y="1931670"/>
            <a:ext cx="1960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440ECC"/>
                </a:solidFill>
                <a:latin typeface="隶书" pitchFamily="49" charset="-122"/>
                <a:ea typeface="隶书" pitchFamily="49" charset="-122"/>
                <a:sym typeface="+mn-ea"/>
              </a:rPr>
              <a:t>整体气缸盖</a:t>
            </a:r>
            <a:endParaRPr lang="zh-CN" altLang="en-US" sz="2800" b="1" dirty="0">
              <a:solidFill>
                <a:srgbClr val="440ECC"/>
              </a:solidFill>
              <a:latin typeface="隶书" pitchFamily="49" charset="-122"/>
              <a:ea typeface="隶书" pitchFamily="49" charset="-122"/>
              <a:sym typeface="+mn-ea"/>
            </a:endParaRPr>
          </a:p>
        </p:txBody>
      </p:sp>
      <p:graphicFrame>
        <p:nvGraphicFramePr>
          <p:cNvPr id="4" name="对象 3"/>
          <p:cNvGraphicFramePr/>
          <p:nvPr/>
        </p:nvGraphicFramePr>
        <p:xfrm>
          <a:off x="563880" y="2707640"/>
          <a:ext cx="3017520" cy="2287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" imgW="3876675" imgH="2438400" progId="Paint.Picture">
                  <p:embed/>
                </p:oleObj>
              </mc:Choice>
              <mc:Fallback>
                <p:oleObj name="" r:id="rId1" imgW="3876675" imgH="2438400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3880" y="2707640"/>
                        <a:ext cx="3017520" cy="2287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563880" y="5377815"/>
            <a:ext cx="309308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2000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  <a:sym typeface="+mn-ea"/>
              </a:rPr>
              <a:t>能覆盖全部气缸的气缸盖。</a:t>
            </a:r>
            <a:endParaRPr lang="zh-CN" altLang="en-US" sz="2000" b="1" dirty="0">
              <a:solidFill>
                <a:schemeClr val="tx1"/>
              </a:solidFill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10430" y="1931670"/>
            <a:ext cx="1325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440ECC"/>
                </a:solidFill>
                <a:latin typeface="隶书" pitchFamily="49" charset="-122"/>
                <a:ea typeface="隶书" pitchFamily="49" charset="-122"/>
                <a:sym typeface="+mn-ea"/>
              </a:rPr>
              <a:t>单体气缸盖</a:t>
            </a:r>
            <a:endParaRPr lang="zh-CN" altLang="en-US"/>
          </a:p>
        </p:txBody>
      </p:sp>
      <p:graphicFrame>
        <p:nvGraphicFramePr>
          <p:cNvPr id="10" name="对象 9"/>
          <p:cNvGraphicFramePr/>
          <p:nvPr/>
        </p:nvGraphicFramePr>
        <p:xfrm>
          <a:off x="3731260" y="2707640"/>
          <a:ext cx="3791585" cy="2286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4457700" imgH="2800350" progId="Paint.Picture">
                  <p:embed/>
                </p:oleObj>
              </mc:Choice>
              <mc:Fallback>
                <p:oleObj name="" r:id="rId3" imgW="4457700" imgH="2800350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31260" y="2707640"/>
                        <a:ext cx="3791585" cy="2286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3731260" y="5377815"/>
            <a:ext cx="328422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dirty="0">
                <a:latin typeface="隶书" pitchFamily="49" charset="-122"/>
                <a:ea typeface="隶书" pitchFamily="49" charset="-122"/>
                <a:sym typeface="+mn-ea"/>
              </a:rPr>
              <a:t>在多</a:t>
            </a:r>
            <a:r>
              <a:rPr lang="zh-CN" altLang="en-US" sz="2000" b="1" dirty="0">
                <a:latin typeface="隶书" pitchFamily="49" charset="-122"/>
                <a:ea typeface="隶书" pitchFamily="49" charset="-122"/>
                <a:sym typeface="+mn-ea"/>
              </a:rPr>
              <a:t>缸发动机的一列中，只覆盖一个气缸的气缸盖。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276715" y="1931670"/>
            <a:ext cx="1325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440ECC"/>
                </a:solidFill>
                <a:latin typeface="隶书" pitchFamily="49" charset="-122"/>
                <a:ea typeface="隶书" pitchFamily="49" charset="-122"/>
                <a:sym typeface="+mn-ea"/>
              </a:rPr>
              <a:t>块状气缸盖</a:t>
            </a: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7890" y="2602230"/>
            <a:ext cx="3273425" cy="2627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78130" y="3147060"/>
            <a:ext cx="29184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noProof="0" dirty="0">
                <a:solidFill>
                  <a:srgbClr val="1EB22C"/>
                </a:solidFill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气缸盖材料：</a:t>
            </a:r>
            <a:r>
              <a:rPr lang="zh-CN" altLang="en-US" b="1" noProof="0" dirty="0">
                <a:solidFill>
                  <a:srgbClr val="1EB22C"/>
                </a:solidFill>
                <a:latin typeface="隶书" pitchFamily="49" charset="-122"/>
                <a:ea typeface="隶书" pitchFamily="49" charset="-122"/>
                <a:cs typeface="+mj-cs"/>
                <a:sym typeface="+mn-ea"/>
              </a:rPr>
              <a:t>铝合金</a:t>
            </a:r>
            <a:endParaRPr lang="zh-CN" altLang="en-US"/>
          </a:p>
        </p:txBody>
      </p:sp>
      <p:sp>
        <p:nvSpPr>
          <p:cNvPr id="7" name="Rectangle 3"/>
          <p:cNvSpPr txBox="1"/>
          <p:nvPr/>
        </p:nvSpPr>
        <p:spPr>
          <a:xfrm>
            <a:off x="86360" y="4562475"/>
            <a:ext cx="8597900" cy="141097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-342900">
              <a:spcBef>
                <a:spcPts val="0"/>
              </a:spcBef>
            </a:pPr>
            <a:r>
              <a:rPr lang="zh-CN" altLang="en-US" sz="2400" b="1" dirty="0">
                <a:solidFill>
                  <a:srgbClr val="440ECC"/>
                </a:solidFill>
                <a:latin typeface="隶书" pitchFamily="49" charset="-122"/>
                <a:ea typeface="隶书" pitchFamily="49" charset="-122"/>
              </a:rPr>
              <a:t>       优点：导热好，散热快，有利于提高压缩比，密度小，重量轻便于降低整车质量。</a:t>
            </a:r>
            <a:endParaRPr lang="zh-CN" altLang="en-US" sz="24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  <a:p>
            <a:pPr indent="-342900">
              <a:spcBef>
                <a:spcPts val="0"/>
              </a:spcBef>
            </a:pPr>
            <a:r>
              <a:rPr lang="zh-CN" altLang="en-US" sz="2400" b="1" dirty="0">
                <a:solidFill>
                  <a:srgbClr val="440ECC"/>
                </a:solidFill>
                <a:latin typeface="隶书" pitchFamily="49" charset="-122"/>
                <a:ea typeface="隶书" pitchFamily="49" charset="-122"/>
              </a:rPr>
              <a:t>      缺点：刚度低，使用中容易变形。</a:t>
            </a:r>
            <a:endParaRPr lang="zh-CN" altLang="en-US" sz="24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2400" b="1" dirty="0">
              <a:solidFill>
                <a:srgbClr val="440ECC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73800" y="99060"/>
            <a:ext cx="3880485" cy="29222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800" y="2909570"/>
            <a:ext cx="4194175" cy="17856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360" y="20193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8130" y="979805"/>
            <a:ext cx="440753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</a:t>
            </a: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.1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气缸盖：</a:t>
            </a:r>
            <a:r>
              <a:rPr lang="zh-CN" altLang="en-US" sz="2800" dirty="0">
                <a:solidFill>
                  <a:srgbClr val="FF0000"/>
                </a:solidFill>
                <a:ea typeface="汉仪大黑简" panose="02010609000101010101" pitchFamily="49" charset="-122"/>
                <a:sym typeface="+mn-ea"/>
              </a:rPr>
              <a:t>气缸盖工作条件和材料</a:t>
            </a:r>
            <a:endParaRPr lang="zh-CN" altLang="en-US" sz="2800" dirty="0">
              <a:solidFill>
                <a:srgbClr val="FF0000"/>
              </a:solidFill>
              <a:ea typeface="汉仪大黑简" panose="0201060900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5925" y="2172335"/>
            <a:ext cx="45059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dirty="0">
                <a:solidFill>
                  <a:schemeClr val="tx1"/>
                </a:solidFill>
                <a:ea typeface="汉仪大黑简" panose="02010609000101010101" pitchFamily="49" charset="-122"/>
                <a:sym typeface="+mn-ea"/>
              </a:rPr>
              <a:t>气缸盖运行条件：</a:t>
            </a:r>
            <a:r>
              <a:rPr lang="zh-CN" altLang="en-US" b="1" dirty="0">
                <a:solidFill>
                  <a:srgbClr val="EC202F"/>
                </a:solidFill>
                <a:latin typeface="隶书" pitchFamily="49" charset="-122"/>
                <a:ea typeface="隶书" pitchFamily="49" charset="-122"/>
                <a:sym typeface="+mn-ea"/>
              </a:rPr>
              <a:t>高温、高压及化学腐蚀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03" name="矩形 409602"/>
          <p:cNvSpPr/>
          <p:nvPr/>
        </p:nvSpPr>
        <p:spPr>
          <a:xfrm>
            <a:off x="5397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04" name="矩形 409603"/>
          <p:cNvSpPr/>
          <p:nvPr/>
        </p:nvSpPr>
        <p:spPr>
          <a:xfrm>
            <a:off x="5664200" y="1562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05" name="矩形 409604"/>
          <p:cNvSpPr/>
          <p:nvPr/>
        </p:nvSpPr>
        <p:spPr>
          <a:xfrm>
            <a:off x="10439400" y="1824673"/>
            <a:ext cx="127000" cy="338455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06" name="矩形 409605"/>
          <p:cNvSpPr/>
          <p:nvPr/>
        </p:nvSpPr>
        <p:spPr>
          <a:xfrm>
            <a:off x="5918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07" name="矩形 409606"/>
          <p:cNvSpPr/>
          <p:nvPr/>
        </p:nvSpPr>
        <p:spPr>
          <a:xfrm>
            <a:off x="5080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08" name="矩形 409607"/>
          <p:cNvSpPr/>
          <p:nvPr/>
        </p:nvSpPr>
        <p:spPr>
          <a:xfrm>
            <a:off x="5473700" y="13462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09" name="矩形 409608"/>
          <p:cNvSpPr/>
          <p:nvPr/>
        </p:nvSpPr>
        <p:spPr>
          <a:xfrm>
            <a:off x="6210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10" name="矩形 409609"/>
          <p:cNvSpPr/>
          <p:nvPr/>
        </p:nvSpPr>
        <p:spPr>
          <a:xfrm>
            <a:off x="8128000" y="1841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12" name="矩形 409611"/>
          <p:cNvSpPr/>
          <p:nvPr/>
        </p:nvSpPr>
        <p:spPr>
          <a:xfrm>
            <a:off x="7594600" y="1257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13" name="矩形 409612"/>
          <p:cNvSpPr/>
          <p:nvPr/>
        </p:nvSpPr>
        <p:spPr>
          <a:xfrm>
            <a:off x="7315200" y="901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34" name="矩形 409633"/>
          <p:cNvSpPr/>
          <p:nvPr/>
        </p:nvSpPr>
        <p:spPr>
          <a:xfrm>
            <a:off x="210820" y="979170"/>
            <a:ext cx="3864610" cy="36703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/>
            <a:r>
              <a:rPr lang="zh-CN" altLang="en-US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1.3</a:t>
            </a:r>
            <a:r>
              <a:rPr lang="en-US" altLang="zh-CN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.1</a:t>
            </a:r>
            <a:r>
              <a:rPr lang="zh-CN" altLang="en-US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气缸盖：冷却方式</a:t>
            </a:r>
            <a:endParaRPr lang="zh-CN" alt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aphicFrame>
        <p:nvGraphicFramePr>
          <p:cNvPr id="2" name="对象 1"/>
          <p:cNvGraphicFramePr/>
          <p:nvPr/>
        </p:nvGraphicFramePr>
        <p:xfrm>
          <a:off x="4940300" y="845820"/>
          <a:ext cx="4165600" cy="516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4162425" imgH="5162550" progId="Paint.Picture">
                  <p:embed/>
                </p:oleObj>
              </mc:Choice>
              <mc:Fallback>
                <p:oleObj name="" r:id="rId1" imgW="4162425" imgH="516255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40300" y="845820"/>
                        <a:ext cx="4165600" cy="516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24460" y="167640"/>
            <a:ext cx="43573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1.3发动机机体和附件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汉仪大黑简" panose="0201060900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627" name="矩形 410626"/>
          <p:cNvSpPr/>
          <p:nvPr/>
        </p:nvSpPr>
        <p:spPr>
          <a:xfrm>
            <a:off x="5397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28" name="矩形 410627"/>
          <p:cNvSpPr/>
          <p:nvPr/>
        </p:nvSpPr>
        <p:spPr>
          <a:xfrm>
            <a:off x="5664200" y="1562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29" name="矩形 410628"/>
          <p:cNvSpPr/>
          <p:nvPr/>
        </p:nvSpPr>
        <p:spPr>
          <a:xfrm>
            <a:off x="10439400" y="1824673"/>
            <a:ext cx="127000" cy="338455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630" name="矩形 410629"/>
          <p:cNvSpPr/>
          <p:nvPr/>
        </p:nvSpPr>
        <p:spPr>
          <a:xfrm>
            <a:off x="5918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1" name="矩形 410630"/>
          <p:cNvSpPr/>
          <p:nvPr/>
        </p:nvSpPr>
        <p:spPr>
          <a:xfrm>
            <a:off x="5080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2" name="矩形 410631"/>
          <p:cNvSpPr/>
          <p:nvPr/>
        </p:nvSpPr>
        <p:spPr>
          <a:xfrm>
            <a:off x="5473700" y="13462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3" name="矩形 410632"/>
          <p:cNvSpPr/>
          <p:nvPr/>
        </p:nvSpPr>
        <p:spPr>
          <a:xfrm>
            <a:off x="6210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4" name="矩形 410633"/>
          <p:cNvSpPr/>
          <p:nvPr/>
        </p:nvSpPr>
        <p:spPr>
          <a:xfrm>
            <a:off x="8128000" y="1841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6" name="矩形 410635"/>
          <p:cNvSpPr/>
          <p:nvPr/>
        </p:nvSpPr>
        <p:spPr>
          <a:xfrm>
            <a:off x="7594600" y="1257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7" name="矩形 410636"/>
          <p:cNvSpPr/>
          <p:nvPr/>
        </p:nvSpPr>
        <p:spPr>
          <a:xfrm>
            <a:off x="7315200" y="901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638" name="矩形 410637"/>
          <p:cNvSpPr/>
          <p:nvPr/>
        </p:nvSpPr>
        <p:spPr>
          <a:xfrm>
            <a:off x="6692900" y="10160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graphicFrame>
        <p:nvGraphicFramePr>
          <p:cNvPr id="410669" name="内容占位符 410668"/>
          <p:cNvGraphicFramePr/>
          <p:nvPr>
            <p:ph idx="1"/>
            <p:custDataLst>
              <p:tags r:id="rId1"/>
            </p:custDataLst>
          </p:nvPr>
        </p:nvGraphicFramePr>
        <p:xfrm>
          <a:off x="3733483" y="4280218"/>
          <a:ext cx="6832600" cy="1071245"/>
        </p:xfrm>
        <a:graphic>
          <a:graphicData uri="http://schemas.openxmlformats.org/drawingml/2006/table">
            <a:tbl>
              <a:tblPr/>
              <a:tblGrid>
                <a:gridCol w="593725"/>
                <a:gridCol w="3024505"/>
                <a:gridCol w="723900"/>
                <a:gridCol w="2490470"/>
              </a:tblGrid>
              <a:tr h="500380"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algn="ctr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altLang="zh-CN" sz="180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A</a:t>
                      </a:r>
                      <a:endParaRPr lang="en-US" altLang="zh-CN" sz="180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zh-CN" altLang="en-US" sz="1800" dirty="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完全位于活塞内的燃烧室</a:t>
                      </a:r>
                      <a:endParaRPr lang="zh-CN" altLang="en-US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algn="ctr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altLang="zh-CN" sz="180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C</a:t>
                      </a:r>
                      <a:endParaRPr lang="en-US" altLang="zh-CN" sz="180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zh-CN" altLang="en-US" sz="1800" dirty="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气门呈倾斜状的燃烧室</a:t>
                      </a:r>
                      <a:endParaRPr lang="zh-CN" altLang="en-US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570865"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algn="ctr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de-DE" altLang="zh-CN" sz="1800" dirty="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B</a:t>
                      </a:r>
                      <a:endParaRPr lang="de-DE" altLang="zh-CN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defTabSz="91440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zh-CN" altLang="en-US" sz="1800" dirty="0">
                          <a:latin typeface="汉仪大黑简" panose="02010609000101010101" pitchFamily="49" charset="-122"/>
                          <a:ea typeface="汉仪大黑简" panose="02010609000101010101" pitchFamily="49" charset="-122"/>
                        </a:rPr>
                        <a:t>位于活塞和气缸盖内的燃烧室</a:t>
                      </a:r>
                      <a:endParaRPr lang="zh-CN" altLang="en-US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 algn="ctr">
                        <a:buNone/>
                      </a:pPr>
                      <a:endParaRPr lang="zh-CN" altLang="en-US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1pPr>
                      <a:lvl2pPr marL="161925" lvl="1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2pPr>
                      <a:lvl3pPr marL="323850" lvl="2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1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3pPr>
                      <a:lvl4pPr marL="485775" lvl="3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4pPr>
                      <a:lvl5pPr marL="647700" lvl="4" indent="0" algn="l" defTabSz="917575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sz="2000" b="0" i="0" u="none" kern="1200" baseline="0">
                          <a:solidFill>
                            <a:schemeClr val="tx1"/>
                          </a:solidFill>
                          <a:latin typeface="BMWTypeRegular" panose="020B0604020202020204" pitchFamily="34" charset="0"/>
                        </a:defRPr>
                      </a:lvl5pPr>
                    </a:lstStyle>
                    <a:p>
                      <a:pPr lvl="0">
                        <a:buNone/>
                      </a:pPr>
                      <a:endParaRPr lang="zh-CN" altLang="en-US" sz="1800" dirty="0">
                        <a:latin typeface="汉仪大黑简" panose="02010609000101010101" pitchFamily="49" charset="-122"/>
                        <a:ea typeface="汉仪大黑简" panose="02010609000101010101" pitchFamily="49" charset="-122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65" name="矩形 410664"/>
          <p:cNvSpPr/>
          <p:nvPr/>
        </p:nvSpPr>
        <p:spPr>
          <a:xfrm>
            <a:off x="276860" y="201930"/>
            <a:ext cx="6903720" cy="8147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/>
            <a:b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1.3发动机机体和附件</a:t>
            </a:r>
            <a:endParaRPr lang="zh-CN" altLang="en-US" sz="36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aphicFrame>
        <p:nvGraphicFramePr>
          <p:cNvPr id="2" name="对象 1"/>
          <p:cNvGraphicFramePr/>
          <p:nvPr/>
        </p:nvGraphicFramePr>
        <p:xfrm>
          <a:off x="3779520" y="1377950"/>
          <a:ext cx="6786880" cy="274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2" imgW="6781800" imgH="2743200" progId="Paint.Picture">
                  <p:embed/>
                </p:oleObj>
              </mc:Choice>
              <mc:Fallback>
                <p:oleObj name="" r:id="rId2" imgW="6781800" imgH="274320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79520" y="1377950"/>
                        <a:ext cx="6786880" cy="2745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14630" y="1377950"/>
            <a:ext cx="347027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1.3</a:t>
            </a:r>
            <a:r>
              <a:rPr lang="en-US" altLang="zh-CN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.1</a:t>
            </a:r>
            <a:r>
              <a:rPr lang="zh-CN" alt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汉仪大黑简" panose="02010609000101010101" pitchFamily="49" charset="-122"/>
                <a:sym typeface="+mn-ea"/>
              </a:rPr>
              <a:t>气缸盖：</a:t>
            </a:r>
            <a:r>
              <a:rPr lang="zh-CN" altLang="en-US" sz="2800" dirty="0">
                <a:solidFill>
                  <a:srgbClr val="FF0000"/>
                </a:solidFill>
                <a:ea typeface="汉仪大黑简" panose="02010609000101010101" pitchFamily="49" charset="-122"/>
                <a:sym typeface="+mn-ea"/>
              </a:rPr>
              <a:t>燃烧室</a:t>
            </a:r>
            <a:endParaRPr lang="zh-CN" altLang="en-US" sz="2800" dirty="0">
              <a:solidFill>
                <a:srgbClr val="FF0000"/>
              </a:solidFill>
              <a:ea typeface="汉仪大黑简" panose="0201060900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TABLE_BEAUTIFY" val="smartTable{d93b3cd5-326b-4ce3-a722-6ba154c2b7ac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</Words>
  <Application>WPS 演示</Application>
  <PresentationFormat>宽屏</PresentationFormat>
  <Paragraphs>75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6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BMWTypeRegular</vt:lpstr>
      <vt:lpstr>汉仪大黑简</vt:lpstr>
      <vt:lpstr>黑体</vt:lpstr>
      <vt:lpstr>楷体</vt:lpstr>
      <vt:lpstr>Segoe Print</vt:lpstr>
      <vt:lpstr>Calibri</vt:lpstr>
      <vt:lpstr>隶书</vt:lpstr>
      <vt:lpstr>MS PGothic</vt:lpstr>
      <vt:lpstr>Arial Unicode MS</vt:lpstr>
      <vt:lpstr>Office 主题​​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26</cp:revision>
  <dcterms:created xsi:type="dcterms:W3CDTF">2019-06-19T02:08:00Z</dcterms:created>
  <dcterms:modified xsi:type="dcterms:W3CDTF">2020-02-29T02:45:58Z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