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85" r:id="rId3"/>
    <p:sldId id="373" r:id="rId4"/>
    <p:sldId id="374" r:id="rId5"/>
    <p:sldId id="378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5405" y="641985"/>
            <a:ext cx="58343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 dirty="0">
                <a:solidFill>
                  <a:srgbClr val="7030A0"/>
                </a:solidFill>
                <a:ea typeface="汉仪大黑简" panose="02010609000101010101" pitchFamily="49" charset="-122"/>
                <a:sym typeface="+mn-ea"/>
              </a:rPr>
              <a:t>发动机发动机气缸盖功能元件和功能模块</a:t>
            </a:r>
            <a:endParaRPr lang="zh-CN" altLang="en-US" sz="1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364594" name="矩形 364593"/>
          <p:cNvSpPr/>
          <p:nvPr/>
        </p:nvSpPr>
        <p:spPr>
          <a:xfrm>
            <a:off x="206375" y="2045970"/>
            <a:ext cx="7851140" cy="1508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br>
              <a:rPr lang="zh-CN" altLang="en-US" sz="2600" b="0" dirty="0">
                <a:ea typeface="汉仪大黑简" panose="02010609000101010101" pitchFamily="49" charset="-122"/>
              </a:rPr>
            </a:br>
            <a:endParaRPr lang="en-US" altLang="zh-CN" sz="2600" b="0">
              <a:solidFill>
                <a:srgbClr val="999999"/>
              </a:solidFill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3205" y="127000"/>
            <a:ext cx="43573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件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430" y="1007110"/>
            <a:ext cx="5606415" cy="561975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5961380" y="160655"/>
            <a:ext cx="3081655" cy="6554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15Nm2-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20N·m3-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后部齿形传送带护罩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4-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气缸盖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5-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气缸盖螺栓，每次均需更換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6-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挡油板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7-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气缸盖罩密封垫，损坏时更换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8-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加强肋条9气缸盖罩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10-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10N·m11-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集气管上部件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12-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螺母，10N・m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13-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机油加注口盖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14-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密封环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15-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排气壳体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16-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密封垫，损坏时更换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17-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螺母，10N・m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18-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支架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19-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20-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进气管下部件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21-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20N·m22-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进气管密封垫，每次均需更换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23-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螺塞，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15Nm24-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密封环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,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每次均需更换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25-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法兰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26-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10N·m27-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密封垫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28-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螺栓，</a:t>
            </a:r>
            <a:r>
              <a:rPr lang="en-US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" panose="02010609060101010101" charset="-122"/>
              </a:rPr>
              <a:t>20N·m29-</a:t>
            </a:r>
            <a:r>
              <a:rPr lang="zh-CN" sz="1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a typeface="楷体" panose="02010609060101010101" charset="-122"/>
              </a:rPr>
              <a:t>吊耳30气缸盖密封垫</a:t>
            </a:r>
            <a:endParaRPr lang="zh-CN" altLang="en-US" sz="14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23640" y="2381885"/>
            <a:ext cx="5341620" cy="2495550"/>
          </a:xfrm>
          <a:prstGeom prst="rect">
            <a:avLst/>
          </a:prstGeom>
        </p:spPr>
      </p:pic>
      <p:sp>
        <p:nvSpPr>
          <p:cNvPr id="413699" name="矩形 413698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0" name="矩形 413699"/>
          <p:cNvSpPr/>
          <p:nvPr/>
        </p:nvSpPr>
        <p:spPr>
          <a:xfrm>
            <a:off x="4140200" y="1562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1" name="矩形 413700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3702" name="矩形 413701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3" name="矩形 413702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4" name="矩形 413703"/>
          <p:cNvSpPr/>
          <p:nvPr/>
        </p:nvSpPr>
        <p:spPr>
          <a:xfrm>
            <a:off x="3949700" y="13462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5" name="矩形 413704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6" name="矩形 413705"/>
          <p:cNvSpPr/>
          <p:nvPr/>
        </p:nvSpPr>
        <p:spPr>
          <a:xfrm>
            <a:off x="6604000" y="1841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8" name="矩形 413707"/>
          <p:cNvSpPr/>
          <p:nvPr/>
        </p:nvSpPr>
        <p:spPr>
          <a:xfrm>
            <a:off x="6070600" y="1257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9" name="矩形 413708"/>
          <p:cNvSpPr/>
          <p:nvPr/>
        </p:nvSpPr>
        <p:spPr>
          <a:xfrm>
            <a:off x="5791200" y="9017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10" name="矩形 413709"/>
          <p:cNvSpPr/>
          <p:nvPr/>
        </p:nvSpPr>
        <p:spPr>
          <a:xfrm>
            <a:off x="5168900" y="10160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11" name="矩形 413710"/>
          <p:cNvSpPr/>
          <p:nvPr/>
        </p:nvSpPr>
        <p:spPr>
          <a:xfrm>
            <a:off x="0" y="2263140"/>
            <a:ext cx="3784600" cy="273240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defTabSz="914400">
              <a:tabLst>
                <a:tab pos="158750" algn="l"/>
              </a:tabLst>
            </a:pPr>
            <a:r>
              <a:rPr lang="zh-CN" altLang="de-DE" sz="2200" dirty="0">
                <a:latin typeface="BMWTypeRegular" panose="020B0604020202020204" pitchFamily="34" charset="0"/>
                <a:ea typeface="汉仪大黑简" panose="02010609000101010101" pitchFamily="49" charset="-122"/>
              </a:rPr>
              <a:t>气缸盖密封垫</a:t>
            </a:r>
            <a:r>
              <a:rPr lang="zh-CN" altLang="de-DE" sz="2200" dirty="0">
                <a:latin typeface="BMWTypeRegular" panose="020B0604020202020204" pitchFamily="34" charset="0"/>
                <a:ea typeface="汉仪大黑简" panose="02010609000101010101" pitchFamily="49" charset="-122"/>
              </a:rPr>
              <a:t>执行以下任务：</a:t>
            </a:r>
            <a:endParaRPr lang="zh-CN" altLang="de-DE" sz="2200" dirty="0">
              <a:latin typeface="BMWTypeRegular" panose="020B0604020202020204" pitchFamily="34" charset="0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FF000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在进气行程期间不吸入渗入空气。</a:t>
            </a:r>
            <a:endParaRPr lang="zh-CN" altLang="de-DE" sz="1800" dirty="0">
              <a:solidFill>
                <a:srgbClr val="FF000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FF000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在压缩行程和做功行程期间不出现压力损失。</a:t>
            </a:r>
            <a:endParaRPr lang="zh-CN" altLang="de-DE" sz="1800" dirty="0">
              <a:solidFill>
                <a:srgbClr val="FF000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FF000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无冷却液或机油外流和／或进入气缸内。</a:t>
            </a:r>
            <a:endParaRPr lang="zh-CN" altLang="de-DE" sz="1800" dirty="0">
              <a:solidFill>
                <a:srgbClr val="FF000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2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3205" y="12700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3205" y="785495"/>
            <a:ext cx="55079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</a:t>
            </a: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.2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气缸盖密封垫</a:t>
            </a:r>
            <a:endParaRPr lang="zh-CN" altLang="en-US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Picture 11" descr="ppt_a_1009_1"/>
          <p:cNvSpPr>
            <a:spLocks noChangeAspect="1"/>
          </p:cNvSpPr>
          <p:nvPr/>
        </p:nvSpPr>
        <p:spPr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5299" name="Picture 8" descr="lastscan"/>
          <p:cNvSpPr>
            <a:spLocks noChangeAspect="1"/>
          </p:cNvSpPr>
          <p:nvPr/>
        </p:nvSpPr>
        <p:spPr>
          <a:xfrm>
            <a:off x="6477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5300" name="Text Box 6"/>
          <p:cNvSpPr txBox="1"/>
          <p:nvPr/>
        </p:nvSpPr>
        <p:spPr>
          <a:xfrm>
            <a:off x="-92075" y="6324600"/>
            <a:ext cx="549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3205" y="12700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3205" y="785495"/>
            <a:ext cx="55079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</a:t>
            </a: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.2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气缸盖密封垫：</a:t>
            </a:r>
            <a:r>
              <a:rPr lang="zh-CN" altLang="en-US" sz="2800" dirty="0">
                <a:solidFill>
                  <a:srgbClr val="FF0000"/>
                </a:solidFill>
                <a:ea typeface="汉仪大黑简" panose="02010609000101010101" pitchFamily="49" charset="-122"/>
                <a:sym typeface="+mn-ea"/>
              </a:rPr>
              <a:t>组成</a:t>
            </a:r>
            <a:endParaRPr lang="zh-CN" altLang="en-US" sz="2800" dirty="0">
              <a:solidFill>
                <a:srgbClr val="FF0000"/>
              </a:solidFill>
              <a:ea typeface="汉仪大黑简" panose="0201060900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773420" y="2698750"/>
            <a:ext cx="3330575" cy="17335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195" y="127000"/>
            <a:ext cx="3352800" cy="25717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75" y="4432300"/>
            <a:ext cx="3213100" cy="19494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4625" y="1344930"/>
            <a:ext cx="5490845" cy="52006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p>
            <a:pPr algn="l"/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盖板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/>
              <a:t>      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位于外侧的压槽盖板由弹簧钢制成并涂敷有弹性体涂层。在气体、机油通道和螺栓孔处以及外边缘处这些盖板都有压槽。这些盖板对部件和密封垫中间层都有密封作用。压槽起宏观密封作用。它们能适应部件不平度，在一定压紧力作用下可以补偿凹凸不平。压槽使密封垫有很高的回弹能力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弹性体涂层起微观密封作用。它能完全密封表面上受加工所限产生的粗糙之处。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Tx/>
              <a:buSzTx/>
            </a:pP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折叠板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/>
              <a:t>     </a:t>
            </a:r>
            <a:r>
              <a:rPr lang="zh-CN" alt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折叠薄板由不锈钢制成，厚度约0.08-0.15mm。在燃烧室通道处将薄板折叠。通道增加厚度可提高压紧在燃烧室上的压紧力。薄板带有薄弹性体涂层。涂层具有内部密封作用。</a:t>
            </a:r>
            <a:endParaRPr lang="zh-CN" altLang="en-US"/>
          </a:p>
          <a:p>
            <a:r>
              <a:rPr lang="zh-CN" altLang="en-US"/>
              <a:t> </a:t>
            </a: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隔板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隔板由碳钢制成并涂有一层能产生必要安装厚度的防腐金属涂层。安装厚度为0.4-5 mm。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077585" y="3807460"/>
            <a:ext cx="254000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通过控制压紧力实现宏观密封</a:t>
            </a:r>
            <a:endParaRPr lang="zh-CN" altLang="en-US" sz="1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69025" y="5638800"/>
            <a:ext cx="254000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通过弹性体填充凹槽实现微观密封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/>
      <p:bldP spid="10" grpId="1"/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6730" name="Picture 10" descr="imag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825" y="1478280"/>
            <a:ext cx="8295005" cy="3901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43205" y="-6985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3205" y="513715"/>
            <a:ext cx="55079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</a:t>
            </a: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.2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气缸盖密封垫：</a:t>
            </a:r>
            <a:r>
              <a:rPr lang="zh-CN" altLang="en-US" sz="2800" dirty="0">
                <a:solidFill>
                  <a:srgbClr val="FF0000"/>
                </a:solidFill>
                <a:ea typeface="汉仪大黑简" panose="02010609000101010101" pitchFamily="49" charset="-122"/>
                <a:sym typeface="+mn-ea"/>
              </a:rPr>
              <a:t>负荷</a:t>
            </a:r>
            <a:endParaRPr lang="zh-CN" altLang="en-US" sz="2800" dirty="0">
              <a:solidFill>
                <a:srgbClr val="FF0000"/>
              </a:solidFill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5315" y="103568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燃烧压力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2720" y="5212080"/>
            <a:ext cx="2205990" cy="16395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b="1" dirty="0">
                <a:solidFill>
                  <a:srgbClr val="440E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气缸盖密封垫承受剧烈变化的燃烧压力负荷：汽油发动机可达95 bar，柴油发动机90-120 bar，增压柴油发动机130-180bar。</a:t>
            </a:r>
            <a:endParaRPr lang="zh-CN" altLang="en-US" b="1" dirty="0">
              <a:solidFill>
                <a:srgbClr val="440E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30600" y="95631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温度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06980" y="5212080"/>
            <a:ext cx="294513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燃烧室温度达到2600 0C时，燃烧室密封垫边缘温度升高到180-240</a:t>
            </a:r>
            <a:r>
              <a:rPr lang="zh-CN" altLang="en-US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C。气缸盖中未经过冷却的凸缘区域以及发动机缸体区域温度可能达到300</a:t>
            </a:r>
            <a:r>
              <a:rPr lang="en-US" altLang="zh-CN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C。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20665" y="1035685"/>
            <a:ext cx="30429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化学负荷和</a:t>
            </a:r>
            <a:r>
              <a:rPr lang="zh-CN" altLang="en-US" sz="2800" b="1" dirty="0">
                <a:solidFill>
                  <a:srgbClr val="440E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热膨胀</a:t>
            </a:r>
            <a:endParaRPr lang="zh-CN" altLang="en-US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51475" y="5104765"/>
            <a:ext cx="351282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solidFill>
                  <a:srgbClr val="440E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气缸盖密封垫承受由机油、冷却液、燃烧气体以及燃油和润滑剂燃烧反应产物的化学负荷。铝合金气缸盖通过钢制气缸盖螺栓安装在铸铁气缸曲轴箱上，所有这些材料都有不同的热膨胀特性。</a:t>
            </a:r>
            <a:endParaRPr lang="zh-CN" altLang="en-US" b="1" dirty="0">
              <a:solidFill>
                <a:srgbClr val="440E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6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tags/tag1.xml><?xml version="1.0" encoding="utf-8"?>
<p:tagLst xmlns:p="http://schemas.openxmlformats.org/presentationml/2006/main">
  <p:tag name="REFSHAPE" val="112576100"/>
  <p:tag name="KSO_WM_UNIT_PLACING_PICTURE_USER_VIEWPORT" val="{&quot;height&quot;:2850,&quot;width&quot;:54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1026</Words>
  <Application>WPS 演示</Application>
  <PresentationFormat>全屏显示(4:3)</PresentationFormat>
  <Paragraphs>80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汉仪大黑简</vt:lpstr>
      <vt:lpstr>黑体</vt:lpstr>
      <vt:lpstr>BMWTypeRegular</vt:lpstr>
      <vt:lpstr>楷体</vt:lpstr>
      <vt:lpstr>Segoe Print</vt:lpstr>
      <vt:lpstr>隶书</vt:lpstr>
      <vt:lpstr>微软雅黑</vt:lpstr>
      <vt:lpstr>MS PGothic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44</cp:revision>
  <dcterms:created xsi:type="dcterms:W3CDTF">2018-09-20T09:45:00Z</dcterms:created>
  <dcterms:modified xsi:type="dcterms:W3CDTF">2020-02-29T02:46:35Z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