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390" r:id="rId3"/>
    <p:sldId id="391" r:id="rId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5" name="Rectangle 2"/>
          <p:cNvSpPr>
            <a:spLocks noGrp="1"/>
          </p:cNvSpPr>
          <p:nvPr>
            <p:ph type="title"/>
          </p:nvPr>
        </p:nvSpPr>
        <p:spPr>
          <a:xfrm>
            <a:off x="213360" y="0"/>
            <a:ext cx="7772400" cy="1143000"/>
          </a:xfrm>
        </p:spPr>
        <p:txBody>
          <a:bodyPr vert="horz" wrap="square" lIns="91440" tIns="45720" rIns="91440" bIns="45720" anchor="ctr"/>
          <a:p>
            <a:pPr algn="l"/>
            <a:r>
              <a:rPr lang="en-US" altLang="zh-CN"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3</a:t>
            </a:r>
            <a:r>
              <a:rPr lang="zh-CN" altLang="en-US"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发动机冷却系统</a:t>
            </a:r>
            <a:endParaRPr lang="zh-CN" altLang="en-US"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213360" y="941705"/>
            <a:ext cx="8311515" cy="1198880"/>
          </a:xfrm>
          <a:prstGeom prst="rect">
            <a:avLst/>
          </a:prstGeom>
          <a:noFill/>
        </p:spPr>
        <p:txBody>
          <a:bodyPr wrap="square" rtlCol="0" anchor="t">
            <a:spAutoFit/>
          </a:bodyPr>
          <a:p>
            <a:r>
              <a:rPr lang="en-US" altLang="zh-CN"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    </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您是</a:t>
            </a:r>
            <a:r>
              <a:rPr lang="en-US" altLang="zh-CN"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4S</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店服务顾问或是维修技师，客户保修：发动机的温度显示处于警告区域。直接接车后，在客户在场时直观检查发动机的项目有哪些？</a:t>
            </a:r>
            <a:endParaRPr lang="zh-CN" altLang="en-US" sz="2400">
              <a:effectLst>
                <a:outerShdw blurRad="38100" dist="38100" dir="2700000" algn="tl">
                  <a:srgbClr val="000000">
                    <a:alpha val="43137"/>
                  </a:srgbClr>
                </a:outerShdw>
              </a:effectLst>
            </a:endParaRPr>
          </a:p>
        </p:txBody>
      </p:sp>
      <p:sp>
        <p:nvSpPr>
          <p:cNvPr id="3" name="文本框 2"/>
          <p:cNvSpPr txBox="1"/>
          <p:nvPr/>
        </p:nvSpPr>
        <p:spPr>
          <a:xfrm>
            <a:off x="451485" y="2256155"/>
            <a:ext cx="4746625" cy="569595"/>
          </a:xfrm>
          <a:prstGeom prst="rect">
            <a:avLst/>
          </a:prstGeom>
          <a:noFill/>
        </p:spPr>
        <p:txBody>
          <a:bodyPr wrap="square" rtlCol="0" anchor="t">
            <a:spAutoFit/>
          </a:bodyPr>
          <a:p>
            <a:pPr algn="l"/>
            <a:r>
              <a:rPr lang="zh-CN" altLang="en-US" sz="311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sym typeface="+mn-ea"/>
              </a:rPr>
              <a:t>直观检查发动机的项目有</a:t>
            </a:r>
            <a:endParaRPr lang="zh-CN" altLang="en-US"/>
          </a:p>
        </p:txBody>
      </p:sp>
      <p:sp>
        <p:nvSpPr>
          <p:cNvPr id="1403906" name="矩形 1403905"/>
          <p:cNvSpPr/>
          <p:nvPr/>
        </p:nvSpPr>
        <p:spPr>
          <a:xfrm>
            <a:off x="556895" y="3135630"/>
            <a:ext cx="5238115" cy="1323975"/>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冷却液液位是否正常？</a:t>
            </a:r>
            <a:endParaRPr lang="zh-CN" altLang="en-US" sz="2400">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散热器风扇是否开着？</a:t>
            </a:r>
            <a:endParaRPr lang="zh-CN" altLang="en-US" sz="24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散热器是否堵塞？</a:t>
            </a:r>
            <a:endParaRPr lang="zh-CN" altLang="en-US" sz="24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散热器片是否堵塞</a:t>
            </a:r>
            <a:r>
              <a:rPr lang="zh-CN" altLang="en-US" sz="2400">
                <a:solidFill>
                  <a:srgbClr val="FF0000"/>
                </a:solidFill>
                <a:effectLst>
                  <a:outerShdw blurRad="38100" dist="38100" dir="2700000" algn="tl">
                    <a:srgbClr val="000000">
                      <a:alpha val="43137"/>
                    </a:srgbClr>
                  </a:outerShdw>
                </a:effectLst>
                <a:sym typeface="+mn-ea"/>
              </a:rPr>
              <a:t>？</a:t>
            </a:r>
            <a:endParaRPr lang="zh-CN" altLang="en-US" sz="2400">
              <a:solidFill>
                <a:srgbClr val="FF0000"/>
              </a:solidFill>
              <a:effectLst>
                <a:outerShdw blurRad="38100" dist="38100" dir="2700000" algn="tl">
                  <a:srgbClr val="000000">
                    <a:alpha val="43137"/>
                  </a:srgbClr>
                </a:outerShdw>
              </a:effectLst>
              <a:sym typeface="+mn-ea"/>
            </a:endParaRPr>
          </a:p>
          <a:p>
            <a:pPr lvl="0" defTabSz="2095500">
              <a:lnSpc>
                <a:spcPct val="120000"/>
              </a:lnSpc>
              <a:buClr>
                <a:srgbClr val="3333CC"/>
              </a:buClr>
              <a:buFont typeface="Wingdings" panose="05000000000000000000" pitchFamily="2" charset="2"/>
            </a:pPr>
            <a:endParaRPr lang="zh-CN" altLang="en-US" sz="2400">
              <a:solidFill>
                <a:srgbClr val="FF0000"/>
              </a:solidFill>
              <a:effectLst>
                <a:outerShdw blurRad="38100" dist="38100" dir="2700000" algn="tl">
                  <a:srgbClr val="000000">
                    <a:alpha val="43137"/>
                  </a:srgbClr>
                </a:outerShdw>
              </a:effectLst>
            </a:endParaRPr>
          </a:p>
          <a:p>
            <a:pPr lvl="0" defTabSz="2095500">
              <a:lnSpc>
                <a:spcPct val="120000"/>
              </a:lnSpc>
              <a:buClr>
                <a:srgbClr val="3333CC"/>
              </a:buClr>
              <a:buFont typeface="Wingdings" panose="05000000000000000000" pitchFamily="2" charset="2"/>
            </a:pPr>
            <a:endParaRPr lang="zh-CN" altLang="en-US" sz="2400">
              <a:solidFill>
                <a:srgbClr val="FF0000"/>
              </a:solidFill>
              <a:effectLst>
                <a:outerShdw blurRad="38100" dist="38100" dir="2700000" algn="tl">
                  <a:srgbClr val="000000">
                    <a:alpha val="43137"/>
                  </a:srgbClr>
                </a:outerShdw>
              </a:effectLst>
            </a:endParaRPr>
          </a:p>
        </p:txBody>
      </p:sp>
      <p:pic>
        <p:nvPicPr>
          <p:cNvPr id="4100" name="Picture 4" descr="coolov"/>
          <p:cNvPicPr>
            <a:picLocks noChangeAspect="1"/>
          </p:cNvPicPr>
          <p:nvPr/>
        </p:nvPicPr>
        <p:blipFill>
          <a:blip r:embed="rId1"/>
          <a:stretch>
            <a:fillRect/>
          </a:stretch>
        </p:blipFill>
        <p:spPr>
          <a:xfrm>
            <a:off x="5101590" y="1736725"/>
            <a:ext cx="3503930" cy="2628900"/>
          </a:xfrm>
          <a:prstGeom prst="rect">
            <a:avLst/>
          </a:prstGeom>
          <a:noFill/>
          <a:ln w="9525">
            <a:noFill/>
          </a:ln>
        </p:spPr>
      </p:pic>
      <p:pic>
        <p:nvPicPr>
          <p:cNvPr id="9" name="图片 8"/>
          <p:cNvPicPr>
            <a:picLocks noChangeAspect="1"/>
          </p:cNvPicPr>
          <p:nvPr/>
        </p:nvPicPr>
        <p:blipFill>
          <a:blip r:embed="rId2"/>
          <a:stretch>
            <a:fillRect/>
          </a:stretch>
        </p:blipFill>
        <p:spPr>
          <a:xfrm>
            <a:off x="5662295" y="4125595"/>
            <a:ext cx="2672715" cy="264223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4100"/>
                                        </p:tgtEl>
                                        <p:attrNameLst>
                                          <p:attrName>style.visibility</p:attrName>
                                        </p:attrNameLst>
                                      </p:cBhvr>
                                      <p:to>
                                        <p:strVal val="visible"/>
                                      </p:to>
                                    </p:set>
                                    <p:animEffect transition="in" filter="dissolve">
                                      <p:cBhvr>
                                        <p:cTn id="1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5" name="Rectangle 8"/>
          <p:cNvSpPr>
            <a:spLocks noGrp="1"/>
          </p:cNvSpPr>
          <p:nvPr>
            <p:ph type="title"/>
          </p:nvPr>
        </p:nvSpPr>
        <p:spPr>
          <a:xfrm>
            <a:off x="685800" y="38100"/>
            <a:ext cx="7772400" cy="114300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3.1</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冷却系统的任务</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107950" y="1181100"/>
            <a:ext cx="8781415" cy="829945"/>
          </a:xfrm>
          <a:prstGeom prst="rect">
            <a:avLst/>
          </a:prstGeom>
          <a:noFill/>
        </p:spPr>
        <p:txBody>
          <a:bodyPr wrap="square" rtlCol="0" anchor="t">
            <a:spAutoFit/>
          </a:bodyPr>
          <a:p>
            <a:pPr eaLnBrk="1" hangingPunct="1">
              <a:buNone/>
            </a:pPr>
            <a:r>
              <a:rPr lang="en-US" altLang="zh-CN"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   发动机冷却系统使发动机得到适度的冷却，并保持其在最适宜地温度范围内工作。</a:t>
            </a:r>
            <a:r>
              <a:rPr lang="zh-CN" altLang="en-US" dirty="0">
                <a:solidFill>
                  <a:srgbClr val="FF3300"/>
                </a:solidFill>
                <a:latin typeface="楷体_GB2312" pitchFamily="49" charset="-122"/>
                <a:ea typeface="楷体_GB2312" pitchFamily="49" charset="-122"/>
                <a:sym typeface="+mn-ea"/>
              </a:rPr>
              <a:t> </a:t>
            </a:r>
            <a:endParaRPr lang="zh-CN" altLang="en-US"/>
          </a:p>
        </p:txBody>
      </p:sp>
      <p:sp>
        <p:nvSpPr>
          <p:cNvPr id="1403906" name="矩形 1403905"/>
          <p:cNvSpPr/>
          <p:nvPr/>
        </p:nvSpPr>
        <p:spPr>
          <a:xfrm>
            <a:off x="181610" y="2095500"/>
            <a:ext cx="8780780" cy="1323975"/>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000">
                <a:solidFill>
                  <a:srgbClr val="FF0000"/>
                </a:solidFill>
                <a:effectLst>
                  <a:outerShdw blurRad="38100" dist="38100" dir="2700000" algn="tl">
                    <a:srgbClr val="000000">
                      <a:alpha val="43137"/>
                    </a:srgbClr>
                  </a:outerShdw>
                </a:effectLst>
                <a:sym typeface="+mn-ea"/>
              </a:rPr>
              <a:t>使活塞和气缸等发动机部件的热负荷保持在限值范围内且不造成材料损坏</a:t>
            </a:r>
            <a:endParaRPr lang="zh-CN" altLang="en-US" sz="20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a:solidFill>
                  <a:srgbClr val="FF0000"/>
                </a:solidFill>
                <a:effectLst>
                  <a:outerShdw blurRad="38100" dist="38100" dir="2700000" algn="tl">
                    <a:srgbClr val="000000">
                      <a:alpha val="43137"/>
                    </a:srgbClr>
                  </a:outerShdw>
                </a:effectLst>
                <a:sym typeface="+mn-ea"/>
              </a:rPr>
              <a:t>润滑油不被炽热的发动机部件蒸发掉或烧毁且不会因温度过高而丧失其润滑性能</a:t>
            </a:r>
            <a:endParaRPr lang="zh-CN" altLang="en-US" sz="20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a:solidFill>
                  <a:srgbClr val="FF0000"/>
                </a:solidFill>
                <a:effectLst>
                  <a:outerShdw blurRad="38100" dist="38100" dir="2700000" algn="tl">
                    <a:srgbClr val="000000">
                      <a:alpha val="43137"/>
                    </a:srgbClr>
                  </a:outerShdw>
                </a:effectLst>
                <a:sym typeface="+mn-ea"/>
              </a:rPr>
              <a:t>燃油不会因炽热的部件而自燃</a:t>
            </a:r>
            <a:endParaRPr lang="zh-CN" altLang="en-US" sz="2000">
              <a:solidFill>
                <a:srgbClr val="FF0000"/>
              </a:solidFill>
              <a:effectLst>
                <a:outerShdw blurRad="38100" dist="38100" dir="2700000" algn="tl">
                  <a:srgbClr val="000000">
                    <a:alpha val="43137"/>
                  </a:srgbClr>
                </a:outerShdw>
              </a:effectLst>
              <a:sym typeface="+mn-ea"/>
            </a:endParaRPr>
          </a:p>
          <a:p>
            <a:pPr lvl="0" defTabSz="2095500">
              <a:lnSpc>
                <a:spcPct val="120000"/>
              </a:lnSpc>
              <a:buClr>
                <a:srgbClr val="3333CC"/>
              </a:buClr>
              <a:buFont typeface="Wingdings" panose="05000000000000000000" pitchFamily="2" charset="2"/>
            </a:pPr>
            <a:endParaRPr lang="zh-CN" altLang="en-US" sz="2000">
              <a:solidFill>
                <a:srgbClr val="FF0000"/>
              </a:solidFill>
              <a:effectLst>
                <a:outerShdw blurRad="38100" dist="38100" dir="2700000" algn="tl">
                  <a:srgbClr val="000000">
                    <a:alpha val="43137"/>
                  </a:srgbClr>
                </a:outerShdw>
              </a:effectLst>
            </a:endParaRPr>
          </a:p>
          <a:p>
            <a:pPr lvl="0" defTabSz="2095500">
              <a:lnSpc>
                <a:spcPct val="120000"/>
              </a:lnSpc>
              <a:buClr>
                <a:srgbClr val="3333CC"/>
              </a:buClr>
              <a:buFont typeface="Wingdings" panose="05000000000000000000" pitchFamily="2" charset="2"/>
            </a:pPr>
            <a:endParaRPr lang="zh-CN" altLang="en-US" sz="2000">
              <a:solidFill>
                <a:srgbClr val="FF0000"/>
              </a:solidFill>
              <a:effectLst>
                <a:outerShdw blurRad="38100" dist="38100" dir="2700000" algn="tl">
                  <a:srgbClr val="000000">
                    <a:alpha val="43137"/>
                  </a:srgbClr>
                </a:outerShdw>
              </a:effectLst>
            </a:endParaRPr>
          </a:p>
        </p:txBody>
      </p:sp>
      <p:pic>
        <p:nvPicPr>
          <p:cNvPr id="6" name="图片 5"/>
          <p:cNvPicPr>
            <a:picLocks noChangeAspect="1"/>
          </p:cNvPicPr>
          <p:nvPr/>
        </p:nvPicPr>
        <p:blipFill>
          <a:blip r:embed="rId1"/>
          <a:stretch>
            <a:fillRect/>
          </a:stretch>
        </p:blipFill>
        <p:spPr>
          <a:xfrm>
            <a:off x="464820" y="3590290"/>
            <a:ext cx="3316605" cy="3079750"/>
          </a:xfrm>
          <a:prstGeom prst="rect">
            <a:avLst/>
          </a:prstGeom>
        </p:spPr>
      </p:pic>
      <p:pic>
        <p:nvPicPr>
          <p:cNvPr id="7" name="图片 6"/>
          <p:cNvPicPr>
            <a:picLocks noChangeAspect="1"/>
          </p:cNvPicPr>
          <p:nvPr/>
        </p:nvPicPr>
        <p:blipFill>
          <a:blip r:embed="rId2"/>
          <a:stretch>
            <a:fillRect/>
          </a:stretch>
        </p:blipFill>
        <p:spPr>
          <a:xfrm>
            <a:off x="4704080" y="3679825"/>
            <a:ext cx="2657475" cy="27813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Words>
  <Application>WPS 演示</Application>
  <PresentationFormat>全屏显示(4:3)</PresentationFormat>
  <Paragraphs>23</Paragraphs>
  <Slides>2</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vt:i4>
      </vt:variant>
    </vt:vector>
  </HeadingPairs>
  <TitlesOfParts>
    <vt:vector size="19" baseType="lpstr">
      <vt:lpstr>Arial</vt:lpstr>
      <vt:lpstr>宋体</vt:lpstr>
      <vt:lpstr>Wingdings</vt:lpstr>
      <vt:lpstr>Calibri</vt:lpstr>
      <vt:lpstr>BMWTypeRegular</vt:lpstr>
      <vt:lpstr>汉仪大黑简</vt:lpstr>
      <vt:lpstr>黑体</vt:lpstr>
      <vt:lpstr>楷体</vt:lpstr>
      <vt:lpstr>Segoe Print</vt:lpstr>
      <vt:lpstr>MS PGothic</vt:lpstr>
      <vt:lpstr>微软雅黑</vt:lpstr>
      <vt:lpstr>Arial Unicode MS</vt:lpstr>
      <vt:lpstr>楷体_GB2312</vt:lpstr>
      <vt:lpstr>新宋体</vt:lpstr>
      <vt:lpstr>Trebuchet MS</vt:lpstr>
      <vt:lpstr>隶书</vt:lpstr>
      <vt:lpstr>Office 主题</vt:lpstr>
      <vt:lpstr>3发动机冷却系统</vt:lpstr>
      <vt:lpstr>3.1冷却系统的任务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45</cp:revision>
  <dcterms:created xsi:type="dcterms:W3CDTF">2018-09-20T09:45:00Z</dcterms:created>
  <dcterms:modified xsi:type="dcterms:W3CDTF">2020-02-26T14:32:46Z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