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64" r:id="rId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7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35" name="矩形 428034"/>
          <p:cNvSpPr/>
          <p:nvPr/>
        </p:nvSpPr>
        <p:spPr>
          <a:xfrm>
            <a:off x="3873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6" name="矩形 428035"/>
          <p:cNvSpPr/>
          <p:nvPr/>
        </p:nvSpPr>
        <p:spPr>
          <a:xfrm>
            <a:off x="4406900" y="19939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37" name="矩形 428036"/>
          <p:cNvSpPr/>
          <p:nvPr/>
        </p:nvSpPr>
        <p:spPr>
          <a:xfrm>
            <a:off x="4394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8" name="矩形 428037"/>
          <p:cNvSpPr/>
          <p:nvPr/>
        </p:nvSpPr>
        <p:spPr>
          <a:xfrm>
            <a:off x="3556000" y="2070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9" name="矩形 428038"/>
          <p:cNvSpPr/>
          <p:nvPr/>
        </p:nvSpPr>
        <p:spPr>
          <a:xfrm>
            <a:off x="4686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41" name="矩形 428040"/>
          <p:cNvSpPr/>
          <p:nvPr/>
        </p:nvSpPr>
        <p:spPr>
          <a:xfrm>
            <a:off x="0" y="2976563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>
              <a:lnSpc>
                <a:spcPct val="100000"/>
              </a:lnSpc>
            </a:pPr>
            <a:endParaRPr lang="zh-CN" altLang="en-US" sz="2400" dirty="0">
              <a:latin typeface="BMWTypeLight" panose="020B03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71" name="矩形 428070"/>
          <p:cNvSpPr/>
          <p:nvPr/>
        </p:nvSpPr>
        <p:spPr>
          <a:xfrm>
            <a:off x="0" y="78740"/>
            <a:ext cx="3319780" cy="38290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1.4</a:t>
            </a:r>
            <a:r>
              <a:rPr lang="en-US" altLang="zh-CN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  <a:sym typeface="+mn-ea"/>
              </a:rPr>
              <a:t>.</a:t>
            </a:r>
            <a:r>
              <a:rPr lang="en-US" altLang="zh-CN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1.7</a:t>
            </a:r>
            <a:r>
              <a:rPr lang="zh-CN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活塞运行条件</a:t>
            </a: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156210" y="461645"/>
          <a:ext cx="8831580" cy="5864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8815"/>
                <a:gridCol w="3705225"/>
                <a:gridCol w="4447540"/>
              </a:tblGrid>
              <a:tr h="4038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负荷</a:t>
                      </a:r>
                      <a:endParaRPr lang="zh-CN" altLang="en-US" sz="18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运行条件</a:t>
                      </a:r>
                      <a:endParaRPr lang="zh-CN" altLang="en-US" sz="18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后果</a:t>
                      </a:r>
                      <a:endParaRPr lang="zh-CN" altLang="en-US" sz="18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74090"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charset="-122"/>
                          <a:ea typeface="黑体" panose="02010609060101010101" charset="-122"/>
                        </a:rPr>
                        <a:t>压</a:t>
                      </a: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charset="-122"/>
                          <a:ea typeface="黑体" panose="02010609060101010101" charset="-122"/>
                        </a:rPr>
                        <a:t>力</a:t>
                      </a: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在最大燃烧压力下活塞顶承受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较大的负荷，在汽油发动机中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此压力为40-60bar，在柴油发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动机中可达</a:t>
                      </a:r>
                      <a:r>
                        <a:rPr lang="en-US" altLang="zh-CN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OObar</a:t>
                      </a:r>
                      <a:r>
                        <a:rPr lang="zh-CN" altLang="en-US" sz="1400"/>
                        <a:t>。</a:t>
                      </a:r>
                      <a:endParaRPr lang="en-US" altLang="zh-CN" sz="1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1400" b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400" b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作用在活塞上的力使活塞变形。</a:t>
                      </a:r>
                      <a:endParaRPr lang="zh-CN" altLang="en-US" sz="1400" b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231265"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charset="-122"/>
                          <a:ea typeface="黑体" panose="02010609060101010101" charset="-122"/>
                        </a:rPr>
                        <a:t>热</a:t>
                      </a: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charset="-122"/>
                          <a:ea typeface="黑体" panose="02010609060101010101" charset="-122"/>
                        </a:rPr>
                        <a:t>量</a:t>
                      </a: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/>
                        <a:t> </a:t>
                      </a: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燃烧室内温度最高可达2500℃。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对汽油发动机活塞来说，满负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荷时活塞裙温度约为120</a:t>
                      </a:r>
                      <a:r>
                        <a:rPr lang="zh-CN" altLang="en-US" sz="1400" baseline="30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C，火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力岸区域温度约为240</a:t>
                      </a:r>
                      <a:r>
                        <a:rPr lang="zh-CN" altLang="en-US" sz="1400" baseline="30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C，活塞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顶中心温度约为280</a:t>
                      </a:r>
                      <a:r>
                        <a:rPr lang="zh-CN" altLang="en-US" sz="1400" baseline="30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+mn-ea"/>
                        </a:rPr>
                        <a:t>0</a:t>
                      </a: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sym typeface="+mn-ea"/>
                        </a:rPr>
                        <a:t>C</a:t>
                      </a:r>
                      <a:r>
                        <a:rPr lang="zh-CN" altLang="en-US" sz="1400">
                          <a:sym typeface="+mn-ea"/>
                        </a:rPr>
                        <a:t>。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由于温度较高且材料较厚，因此塞顶处的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热膨胀量比活塞裙处大。因此需要足够的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活塞装配间隙。如果此间隙过小，则活塞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膨胀可能导致活塞卡住。这会导致活塞和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气缸壁上产生划痕并磨掉材料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212344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charset="-122"/>
                          <a:ea typeface="黑体" panose="02010609060101010101" charset="-122"/>
                        </a:rPr>
                        <a:t>惯</a:t>
                      </a: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charset="-122"/>
                          <a:ea typeface="黑体" panose="02010609060101010101" charset="-122"/>
                        </a:rPr>
                        <a:t>性</a:t>
                      </a: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charset="-122"/>
                          <a:ea typeface="黑体" panose="02010609060101010101" charset="-122"/>
                        </a:rPr>
                        <a:t>力</a:t>
                      </a: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charset="-122"/>
                          <a:ea typeface="黑体" panose="02010609060101010101" charset="-122"/>
                        </a:rPr>
                        <a:t>和</a:t>
                      </a: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charset="-122"/>
                          <a:ea typeface="黑体" panose="02010609060101010101" charset="-122"/>
                        </a:rPr>
                        <a:t>力</a:t>
                      </a: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charset="-122"/>
                          <a:ea typeface="黑体" panose="02010609060101010101" charset="-122"/>
                        </a:rPr>
                        <a:t>矩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在每个活塞行程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中，活塞都从零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加速到一个最高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速度，然后再减速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至零</a:t>
                      </a:r>
                      <a:r>
                        <a:rPr lang="zh-CN" altLang="en-US" sz="1400">
                          <a:sym typeface="+mn-ea"/>
                        </a:rPr>
                        <a:t>。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/>
                        <a:t> </a:t>
                      </a: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由于活塞加速和减速，因此在上止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点和下止点时出现使发动机沿垂直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方向振动的惯性力和使发动机围绕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重心转动或翻转的力矩。如果不采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取质量平衡措施，惯性力就会导致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振动并发出轰鸣声。活塞质量越大，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惯性力和力矩越大</a:t>
                      </a:r>
                      <a:r>
                        <a:rPr lang="zh-CN" altLang="en-US" sz="1400">
                          <a:sym typeface="+mn-ea"/>
                        </a:rPr>
                        <a:t>。</a:t>
                      </a: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不平衡力矩使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发动机摇摆。用平衡轴可以阻止发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动机摇摆</a:t>
                      </a:r>
                      <a:r>
                        <a:rPr lang="zh-CN" altLang="en-US" sz="1400">
                          <a:sym typeface="+mn-ea"/>
                        </a:rPr>
                        <a:t>。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13157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charset="-122"/>
                          <a:ea typeface="黑体" panose="02010609060101010101" charset="-122"/>
                        </a:rPr>
                        <a:t>摩</a:t>
                      </a: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charset="-122"/>
                          <a:ea typeface="黑体" panose="02010609060101010101" charset="-122"/>
                        </a:rPr>
                        <a:t>擦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活塞裙和活塞环槽承受摩擦负荷。连杆位置倾斜时作用在活塞裙上的侧向力</a:t>
                      </a:r>
                      <a:r>
                        <a:rPr lang="en-US" altLang="zh-CN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</a:t>
                      </a:r>
                      <a:r>
                        <a:rPr lang="en-US" altLang="zh-CN" sz="1400" baseline="-25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</a:t>
                      </a: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造成磨损</a:t>
                      </a:r>
                      <a:r>
                        <a:rPr lang="zh-CN" altLang="en-US" sz="1400">
                          <a:sym typeface="+mn-ea"/>
                        </a:rPr>
                        <a:t>。</a:t>
                      </a:r>
                      <a:endParaRPr lang="en-US" altLang="zh-CN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在润滑不良的情况下（冷起动或过载），有发生金属接触的危险且可能造成活塞环槽咬死和严重磨损</a:t>
                      </a:r>
                      <a:endParaRPr lang="zh-CN" altLang="en-US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4865" y="922020"/>
            <a:ext cx="1066800" cy="9486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250" y="922020"/>
            <a:ext cx="1227455" cy="88836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3605" y="1968500"/>
            <a:ext cx="1111885" cy="9931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7825" y="1870710"/>
            <a:ext cx="895350" cy="91186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5105" y="3173095"/>
            <a:ext cx="1473835" cy="108077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61250" y="3562350"/>
            <a:ext cx="1523365" cy="90424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tags/tag1.xml><?xml version="1.0" encoding="utf-8"?>
<p:tagLst xmlns:p="http://schemas.openxmlformats.org/presentationml/2006/main">
  <p:tag name="KSO_WM_UNIT_TABLE_BEAUTIFY" val="smartTable{1bc35e73-f121-44c3-bc7a-c3c48a94e65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508</Words>
  <Application>WPS 演示</Application>
  <PresentationFormat>全屏显示(4:3)</PresentationFormat>
  <Paragraphs>63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Calibri</vt:lpstr>
      <vt:lpstr>BMWTypeRegular</vt:lpstr>
      <vt:lpstr>BMWTypeLight</vt:lpstr>
      <vt:lpstr>汉仪大黑简</vt:lpstr>
      <vt:lpstr>黑体</vt:lpstr>
      <vt:lpstr>隶书</vt:lpstr>
      <vt:lpstr>微软雅黑</vt:lpstr>
      <vt:lpstr>Segoe Print</vt:lpstr>
      <vt:lpstr>Yu Gothic UI Light</vt:lpstr>
      <vt:lpstr>Arial Unicode MS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50</cp:revision>
  <dcterms:created xsi:type="dcterms:W3CDTF">2018-09-20T09:45:00Z</dcterms:created>
  <dcterms:modified xsi:type="dcterms:W3CDTF">2020-02-19T09:01:37Z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