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7"/>
  </p:notesMasterIdLst>
  <p:sldIdLst>
    <p:sldId id="367" r:id="rId3"/>
    <p:sldId id="375" r:id="rId4"/>
    <p:sldId id="376" r:id="rId5"/>
    <p:sldId id="379" r:id="rId6"/>
    <p:sldId id="378" r:id="rId8"/>
    <p:sldId id="377" r:id="rId9"/>
  </p:sldIdLst>
  <p:sldSz cx="9144000" cy="6858000" type="screen4x3"/>
  <p:notesSz cx="6858000" cy="9144000"/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F0CB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howGuides="1">
      <p:cViewPr varScale="1">
        <p:scale>
          <a:sx n="66" d="100"/>
          <a:sy n="66" d="100"/>
        </p:scale>
        <p:origin x="-1506" y="-102"/>
      </p:cViewPr>
      <p:guideLst>
        <p:guide orient="horz" pos="2208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notesMaster" Target="notesMasters/notesMaster1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2" Type="http://schemas.openxmlformats.org/officeDocument/2006/relationships/tableStyles" Target="tableStyles.xml"/><Relationship Id="rId11" Type="http://schemas.openxmlformats.org/officeDocument/2006/relationships/viewProps" Target="viewProps.xml"/><Relationship Id="rId10" Type="http://schemas.openxmlformats.org/officeDocument/2006/relationships/presProps" Target="presProps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buFont typeface="Arial" panose="020B0604020202020204" pitchFamily="34" charset="0"/>
              <a:buNone/>
              <a:defRPr sz="1200"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buFont typeface="Arial" panose="020B0604020202020204" pitchFamily="34" charset="0"/>
              <a:buNone/>
              <a:defRPr sz="1200">
                <a:latin typeface="Arial" panose="020B0604020202020204" pitchFamily="34" charset="0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956B8FE3-9806-4156-BB2A-E042B922D492}" type="datetimeFigureOut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单击此处编辑母版文本样式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第二级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914400" marR="0" lvl="2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第三级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371600" marR="0" lvl="3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第四级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828800" marR="0" lvl="4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第五级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buFont typeface="Arial" panose="020B0604020202020204" pitchFamily="34" charset="0"/>
              <a:buNone/>
              <a:defRPr sz="1200"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/>
          <a:p>
            <a:pPr lvl="0" algn="r" eaLnBrk="1" hangingPunct="1">
              <a:buNone/>
            </a:pPr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灯片编号占位符 1"/>
          <p:cNvSpPr/>
          <p:nvPr>
            <p:ph type="sldNum" sz="quarter" idx="2"/>
          </p:nvPr>
        </p:nvSpPr>
        <p:spPr/>
        <p:txBody>
          <a:bodyPr/>
          <a:p>
            <a:pPr lvl="0" algn="r"/>
            <a:fld id="{9A0DB2DC-4C9A-4742-B13C-FB6460FD3503}" type="slidenum">
              <a:rPr lang="zh-CN" altLang="en-US" sz="1200" b="0" i="0" dirty="0"/>
            </a:fld>
            <a:endParaRPr lang="zh-CN" altLang="en-US" sz="1200" b="0" i="0" dirty="0"/>
          </a:p>
        </p:txBody>
      </p:sp>
      <p:sp>
        <p:nvSpPr>
          <p:cNvPr id="481282" name="幻灯片图像占位符 481281"/>
          <p:cNvSpPr>
            <a:spLocks noRot="1" noTextEdit="1"/>
          </p:cNvSpPr>
          <p:nvPr>
            <p:ph type="sldImg"/>
          </p:nvPr>
        </p:nvSpPr>
        <p:spPr/>
      </p:sp>
      <p:sp>
        <p:nvSpPr>
          <p:cNvPr id="481283" name="文本占位符 481282"/>
          <p:cNvSpPr>
            <a:spLocks noGrp="1"/>
          </p:cNvSpPr>
          <p:nvPr>
            <p:ph type="body" idx="1"/>
          </p:nvPr>
        </p:nvSpPr>
        <p:spPr/>
        <p:txBody>
          <a:bodyPr/>
          <a:p>
            <a:pPr lvl="0"/>
            <a:r>
              <a:rPr lang="de-DE" altLang="zh-CN" dirty="0">
                <a:solidFill>
                  <a:srgbClr val="000000"/>
                </a:solidFill>
              </a:rPr>
              <a:t>Balancing shafts drive at twice the engine speed. </a:t>
            </a:r>
            <a:endParaRPr lang="de-DE" altLang="zh-CN" dirty="0">
              <a:solidFill>
                <a:srgbClr val="000000"/>
              </a:solidFill>
            </a:endParaRPr>
          </a:p>
          <a:p>
            <a:pPr lvl="0"/>
            <a:r>
              <a:rPr lang="de-DE" altLang="zh-CN" dirty="0">
                <a:solidFill>
                  <a:srgbClr val="000000"/>
                </a:solidFill>
              </a:rPr>
              <a:t>Contra-rotation achieved at the gear drive stage. </a:t>
            </a:r>
            <a:endParaRPr lang="de-DE" altLang="zh-CN" dirty="0">
              <a:solidFill>
                <a:srgbClr val="000000"/>
              </a:solidFill>
            </a:endParaRPr>
          </a:p>
          <a:p>
            <a:pPr lvl="0"/>
            <a:r>
              <a:rPr lang="de-DE" altLang="zh-CN" dirty="0">
                <a:solidFill>
                  <a:srgbClr val="000000"/>
                </a:solidFill>
              </a:rPr>
              <a:t>2nd order mass inertia balanced. </a:t>
            </a:r>
            <a:endParaRPr lang="de-DE" altLang="zh-CN" dirty="0">
              <a:solidFill>
                <a:srgbClr val="000000"/>
              </a:solidFill>
            </a:endParaRPr>
          </a:p>
          <a:p>
            <a:pPr lvl="0"/>
            <a:r>
              <a:rPr lang="de-DE" altLang="zh-CN" dirty="0">
                <a:solidFill>
                  <a:srgbClr val="000000"/>
                </a:solidFill>
              </a:rPr>
              <a:t>2nd order moments of inertia balanced by height offset arrangement in crankcase </a:t>
            </a:r>
            <a:endParaRPr lang="de-DE" altLang="zh-CN" dirty="0">
              <a:solidFill>
                <a:srgbClr val="000000"/>
              </a:solidFill>
            </a:endParaRPr>
          </a:p>
          <a:p>
            <a:pPr lvl="0"/>
            <a:r>
              <a:rPr lang="de-DE" altLang="zh-CN" dirty="0">
                <a:solidFill>
                  <a:srgbClr val="000000"/>
                </a:solidFill>
              </a:rPr>
              <a:t>Advantages of bearings in crankcase: </a:t>
            </a:r>
            <a:endParaRPr lang="de-DE" altLang="zh-CN" dirty="0">
              <a:solidFill>
                <a:srgbClr val="000000"/>
              </a:solidFill>
            </a:endParaRPr>
          </a:p>
          <a:p>
            <a:pPr lvl="0"/>
            <a:r>
              <a:rPr lang="de-DE" altLang="zh-CN" dirty="0">
                <a:solidFill>
                  <a:srgbClr val="000000"/>
                </a:solidFill>
              </a:rPr>
              <a:t>Higher crankcase stiffness, </a:t>
            </a:r>
            <a:endParaRPr lang="de-DE" altLang="zh-CN" dirty="0">
              <a:solidFill>
                <a:srgbClr val="000000"/>
              </a:solidFill>
            </a:endParaRPr>
          </a:p>
          <a:p>
            <a:pPr lvl="0"/>
            <a:r>
              <a:rPr lang="de-DE" altLang="zh-CN" dirty="0">
                <a:solidFill>
                  <a:srgbClr val="000000"/>
                </a:solidFill>
              </a:rPr>
              <a:t>No oil foaming in the sump. </a:t>
            </a:r>
            <a:endParaRPr lang="de-DE" altLang="zh-CN" dirty="0"/>
          </a:p>
          <a:p>
            <a:pPr lvl="0"/>
            <a:endParaRPr lang="en-US" altLang="zh-CN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灯片编号占位符 1"/>
          <p:cNvSpPr/>
          <p:nvPr>
            <p:ph type="sldNum" sz="quarter" idx="2"/>
          </p:nvPr>
        </p:nvSpPr>
        <p:spPr/>
        <p:txBody>
          <a:bodyPr/>
          <a:p>
            <a:pPr lvl="0" algn="r"/>
            <a:fld id="{9A0DB2DC-4C9A-4742-B13C-FB6460FD3503}" type="slidenum">
              <a:rPr lang="zh-CN" altLang="en-US" sz="1200" b="0" i="0" dirty="0"/>
            </a:fld>
            <a:endParaRPr lang="zh-CN" altLang="en-US" sz="1200" b="0" i="0" dirty="0"/>
          </a:p>
        </p:txBody>
      </p:sp>
      <p:sp>
        <p:nvSpPr>
          <p:cNvPr id="480258" name="幻灯片图像占位符 480257"/>
          <p:cNvSpPr>
            <a:spLocks noRot="1" noTextEdit="1"/>
          </p:cNvSpPr>
          <p:nvPr>
            <p:ph type="sldImg"/>
          </p:nvPr>
        </p:nvSpPr>
        <p:spPr/>
      </p:sp>
      <p:sp>
        <p:nvSpPr>
          <p:cNvPr id="480259" name="文本占位符 480258"/>
          <p:cNvSpPr>
            <a:spLocks noGrp="1"/>
          </p:cNvSpPr>
          <p:nvPr>
            <p:ph type="body" idx="1"/>
          </p:nvPr>
        </p:nvSpPr>
        <p:spPr/>
        <p:txBody>
          <a:bodyPr/>
          <a:p>
            <a:pPr lvl="0"/>
            <a:r>
              <a:rPr lang="de-DE" altLang="zh-CN" dirty="0">
                <a:solidFill>
                  <a:srgbClr val="000000"/>
                </a:solidFill>
              </a:rPr>
              <a:t>The protection pipe prevents adulteration of the return oil flow by the rotating balancing shaft. </a:t>
            </a:r>
            <a:endParaRPr lang="de-DE" altLang="zh-CN" dirty="0">
              <a:solidFill>
                <a:srgbClr val="000000"/>
              </a:solidFill>
            </a:endParaRPr>
          </a:p>
          <a:p>
            <a:pPr lvl="0"/>
            <a:r>
              <a:rPr lang="de-DE" altLang="zh-CN" dirty="0">
                <a:solidFill>
                  <a:srgbClr val="000000"/>
                </a:solidFill>
              </a:rPr>
              <a:t>The balancing shafts each have three bearings. </a:t>
            </a:r>
            <a:endParaRPr lang="de-DE" altLang="zh-CN" dirty="0">
              <a:solidFill>
                <a:srgbClr val="000000"/>
              </a:solidFill>
            </a:endParaRPr>
          </a:p>
          <a:p>
            <a:pPr lvl="0"/>
            <a:r>
              <a:rPr lang="de-DE" altLang="zh-CN" dirty="0">
                <a:solidFill>
                  <a:srgbClr val="000000"/>
                </a:solidFill>
              </a:rPr>
              <a:t>The bearing points are supplied with oil by the engine lubrication system.  </a:t>
            </a:r>
            <a:endParaRPr lang="de-DE" altLang="zh-CN" dirty="0"/>
          </a:p>
          <a:p>
            <a:pPr lvl="0"/>
            <a:endParaRPr lang="en-US" altLang="zh-CN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noProof="1" smtClean="0"/>
              <a:t>单击此处编辑母版副标题样式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标题和表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表格占位符 2"/>
          <p:cNvSpPr>
            <a:spLocks noGrp="1"/>
          </p:cNvSpPr>
          <p:nvPr>
            <p:ph type="tbl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1027" name="文本占位符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4.png"/><Relationship Id="rId1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.xml"/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91845" y="3418205"/>
            <a:ext cx="2983230" cy="2742565"/>
          </a:xfrm>
          <a:prstGeom prst="rect">
            <a:avLst/>
          </a:prstGeom>
        </p:spPr>
      </p:pic>
      <p:sp>
        <p:nvSpPr>
          <p:cNvPr id="428071" name="矩形 428070"/>
          <p:cNvSpPr/>
          <p:nvPr/>
        </p:nvSpPr>
        <p:spPr>
          <a:xfrm>
            <a:off x="414655" y="180975"/>
            <a:ext cx="7852410" cy="632460"/>
          </a:xfrm>
          <a:prstGeom prst="rect">
            <a:avLst/>
          </a:prstGeom>
          <a:noFill/>
          <a:ln w="12700">
            <a:noFill/>
          </a:ln>
        </p:spPr>
        <p:txBody>
          <a:bodyPr lIns="0" tIns="0" rIns="0" bIns="0"/>
          <a:lstStyle>
            <a:lvl1pPr marL="0" lvl="0" indent="0" algn="l" defTabSz="897255" rtl="0" eaLnBrk="0" fontAlgn="base" latinLnBrk="0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None/>
              <a:defRPr sz="2400" b="1" u="none" kern="1200" baseline="0">
                <a:solidFill>
                  <a:schemeClr val="tx1"/>
                </a:solidFill>
                <a:latin typeface="BMWTypeRegular" panose="020B0604020202020204" pitchFamily="34" charset="0"/>
              </a:defRPr>
            </a:lvl1pPr>
          </a:lstStyle>
          <a:p>
            <a:pPr lvl="0" defTabSz="914400"/>
            <a:r>
              <a:rPr lang="en-US" altLang="zh-CN" sz="32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汉仪大黑简" panose="02010609000101010101" pitchFamily="49" charset="-122"/>
                <a:ea typeface="汉仪大黑简" panose="02010609000101010101" pitchFamily="49" charset="-122"/>
              </a:rPr>
              <a:t>1.6.2</a:t>
            </a:r>
            <a:r>
              <a:rPr lang="zh-CN" altLang="en-US" sz="32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汉仪大黑简" panose="02010609000101010101" pitchFamily="49" charset="-122"/>
                <a:ea typeface="汉仪大黑简" panose="02010609000101010101" pitchFamily="49" charset="-122"/>
              </a:rPr>
              <a:t>防止发动机扭转振动和摇摆的措施</a:t>
            </a:r>
            <a:endParaRPr lang="zh-CN" altLang="en-US" sz="32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汉仪大黑简" panose="02010609000101010101" pitchFamily="49" charset="-122"/>
              <a:ea typeface="汉仪大黑简" panose="02010609000101010101" pitchFamily="49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558165" y="1139190"/>
            <a:ext cx="2711450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zh-CN" altLang="en-US" sz="2800" b="1" dirty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_GB2312" pitchFamily="49" charset="-122"/>
                <a:ea typeface="楷体_GB2312" pitchFamily="49" charset="-122"/>
              </a:rPr>
              <a:t>1.6.2.1减振器</a:t>
            </a:r>
            <a:endParaRPr lang="zh-CN" altLang="en-US" sz="2800" b="1" dirty="0">
              <a:solidFill>
                <a:srgbClr val="0000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58165" y="1824355"/>
            <a:ext cx="3450590" cy="193802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en-US" altLang="zh-CN" sz="20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</a:t>
            </a:r>
            <a:r>
              <a:rPr lang="zh-CN" altLang="en-US" sz="20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减振器能抑制扭转振动。</a:t>
            </a:r>
            <a:endParaRPr lang="zh-CN" altLang="en-US" sz="20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zh-CN" altLang="en-US" sz="20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减振器代替第一个配重通过四个螺栓拧在曲轴上。</a:t>
            </a:r>
            <a:endParaRPr lang="zh-CN" altLang="en-US" sz="20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zh-CN" altLang="en-US" sz="20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减振通过塑料摩擦元件在整个负荷和转矩范围内实现。</a:t>
            </a:r>
            <a:endParaRPr lang="zh-CN" altLang="en-US" sz="20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zh-CN" altLang="en-US" sz="20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42155" y="1139190"/>
            <a:ext cx="3898265" cy="48736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2530" name="Picture 16" descr="ppt_a_1009_1"/>
          <p:cNvSpPr>
            <a:spLocks noChangeAspect="1"/>
          </p:cNvSpPr>
          <p:nvPr/>
        </p:nvSpPr>
        <p:spPr>
          <a:xfrm>
            <a:off x="0" y="0"/>
            <a:ext cx="9144000" cy="6856413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22531" name="Picture 13" descr="lastscan"/>
          <p:cNvSpPr>
            <a:spLocks noChangeAspect="1"/>
          </p:cNvSpPr>
          <p:nvPr/>
        </p:nvSpPr>
        <p:spPr>
          <a:xfrm>
            <a:off x="6477000" y="152400"/>
            <a:ext cx="838200" cy="760413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22532" name="Text Box 11"/>
          <p:cNvSpPr txBox="1"/>
          <p:nvPr/>
        </p:nvSpPr>
        <p:spPr>
          <a:xfrm>
            <a:off x="-92075" y="6324600"/>
            <a:ext cx="549275" cy="3667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endParaRPr lang="zh-CN" altLang="en-US" dirty="0">
              <a:latin typeface="Calibri" panose="020F0502020204030204" pitchFamily="34" charset="0"/>
            </a:endParaRPr>
          </a:p>
        </p:txBody>
      </p:sp>
      <p:pic>
        <p:nvPicPr>
          <p:cNvPr id="22533" name="Picture 9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692275" y="1989138"/>
            <a:ext cx="3960813" cy="355441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73416" name="AutoShape 8"/>
          <p:cNvSpPr/>
          <p:nvPr/>
        </p:nvSpPr>
        <p:spPr>
          <a:xfrm>
            <a:off x="533400" y="2209800"/>
            <a:ext cx="1295400" cy="490538"/>
          </a:xfrm>
          <a:prstGeom prst="wedgeRoundRectCallout">
            <a:avLst>
              <a:gd name="adj1" fmla="val 112759"/>
              <a:gd name="adj2" fmla="val 6745"/>
              <a:gd name="adj3" fmla="val 16667"/>
            </a:avLst>
          </a:prstGeom>
          <a:solidFill>
            <a:srgbClr val="99FFCC"/>
          </a:solidFill>
          <a:ln w="9525" cap="flat" cmpd="sng">
            <a:solidFill>
              <a:srgbClr val="66FFFF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/>
          <a:p>
            <a:pPr algn="ctr" eaLnBrk="0" hangingPunct="0"/>
            <a:r>
              <a:rPr lang="zh-CN" altLang="en-US" sz="2000" b="1" dirty="0">
                <a:latin typeface="Times New Roman" panose="02020603050405020304" pitchFamily="18" charset="0"/>
                <a:ea typeface="楷体_GB2312" pitchFamily="49" charset="-122"/>
              </a:rPr>
              <a:t>皮带盘</a:t>
            </a:r>
            <a:r>
              <a:rPr lang="zh-CN" altLang="en-US" sz="2000" dirty="0">
                <a:latin typeface="Times New Roman" panose="02020603050405020304" pitchFamily="18" charset="0"/>
                <a:ea typeface="楷体_GB2312" pitchFamily="49" charset="-122"/>
              </a:rPr>
              <a:t> </a:t>
            </a: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273415" name="AutoShape 7"/>
          <p:cNvSpPr/>
          <p:nvPr/>
        </p:nvSpPr>
        <p:spPr>
          <a:xfrm>
            <a:off x="2916238" y="1557338"/>
            <a:ext cx="1371600" cy="460375"/>
          </a:xfrm>
          <a:prstGeom prst="wedgeRoundRectCallout">
            <a:avLst>
              <a:gd name="adj1" fmla="val 43750"/>
              <a:gd name="adj2" fmla="val 185519"/>
              <a:gd name="adj3" fmla="val 16667"/>
            </a:avLst>
          </a:prstGeom>
          <a:solidFill>
            <a:srgbClr val="99FFCC"/>
          </a:solidFill>
          <a:ln w="9525" cap="flat" cmpd="sng">
            <a:solidFill>
              <a:srgbClr val="66FFFF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/>
          <a:p>
            <a:pPr algn="ctr" eaLnBrk="0" hangingPunct="0"/>
            <a:r>
              <a:rPr lang="zh-CN" altLang="en-US" sz="2000" b="1" dirty="0">
                <a:latin typeface="Times New Roman" panose="02020603050405020304" pitchFamily="18" charset="0"/>
                <a:ea typeface="楷体_GB2312" pitchFamily="49" charset="-122"/>
              </a:rPr>
              <a:t>惯性盘</a:t>
            </a:r>
            <a:r>
              <a:rPr lang="zh-CN" altLang="en-US" sz="2000" dirty="0">
                <a:latin typeface="Times New Roman" panose="02020603050405020304" pitchFamily="18" charset="0"/>
                <a:ea typeface="楷体_GB2312" pitchFamily="49" charset="-122"/>
              </a:rPr>
              <a:t> </a:t>
            </a: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273414" name="AutoShape 6"/>
          <p:cNvSpPr/>
          <p:nvPr/>
        </p:nvSpPr>
        <p:spPr>
          <a:xfrm>
            <a:off x="4716463" y="1557338"/>
            <a:ext cx="1219200" cy="457200"/>
          </a:xfrm>
          <a:prstGeom prst="wedgeRoundRectCallout">
            <a:avLst>
              <a:gd name="adj1" fmla="val -62528"/>
              <a:gd name="adj2" fmla="val 147417"/>
              <a:gd name="adj3" fmla="val 16667"/>
            </a:avLst>
          </a:prstGeom>
          <a:solidFill>
            <a:srgbClr val="99FFCC"/>
          </a:solidFill>
          <a:ln w="9525" cap="flat" cmpd="sng">
            <a:solidFill>
              <a:srgbClr val="66FFFF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/>
          <a:p>
            <a:pPr algn="ctr" eaLnBrk="0" hangingPunct="0"/>
            <a:r>
              <a:rPr lang="zh-CN" altLang="en-US" sz="2000" b="1" dirty="0">
                <a:latin typeface="Times New Roman" panose="02020603050405020304" pitchFamily="18" charset="0"/>
                <a:ea typeface="楷体_GB2312" pitchFamily="49" charset="-122"/>
              </a:rPr>
              <a:t>橡胶垫</a:t>
            </a:r>
            <a:r>
              <a:rPr lang="zh-CN" altLang="en-US" sz="2000" dirty="0">
                <a:latin typeface="Times New Roman" panose="02020603050405020304" pitchFamily="18" charset="0"/>
                <a:ea typeface="楷体_GB2312" pitchFamily="49" charset="-122"/>
              </a:rPr>
              <a:t> </a:t>
            </a: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273413" name="AutoShape 5"/>
          <p:cNvSpPr/>
          <p:nvPr/>
        </p:nvSpPr>
        <p:spPr>
          <a:xfrm>
            <a:off x="5867400" y="4953000"/>
            <a:ext cx="1573213" cy="474663"/>
          </a:xfrm>
          <a:prstGeom prst="wedgeRoundRectCallout">
            <a:avLst>
              <a:gd name="adj1" fmla="val -128102"/>
              <a:gd name="adj2" fmla="val -170736"/>
              <a:gd name="adj3" fmla="val 16667"/>
            </a:avLst>
          </a:prstGeom>
          <a:solidFill>
            <a:srgbClr val="99FFCC"/>
          </a:solidFill>
          <a:ln w="9525" cap="flat" cmpd="sng">
            <a:solidFill>
              <a:srgbClr val="66FFFF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/>
          <a:p>
            <a:pPr algn="ctr" eaLnBrk="0" hangingPunct="0"/>
            <a:r>
              <a:rPr lang="zh-CN" altLang="en-US" sz="2000" b="1" dirty="0">
                <a:latin typeface="Times New Roman" panose="02020603050405020304" pitchFamily="18" charset="0"/>
                <a:ea typeface="楷体_GB2312" pitchFamily="49" charset="-122"/>
              </a:rPr>
              <a:t>减振器圆盘</a:t>
            </a:r>
            <a:r>
              <a:rPr lang="zh-CN" altLang="en-US" sz="2000" dirty="0">
                <a:latin typeface="Times New Roman" panose="02020603050405020304" pitchFamily="18" charset="0"/>
                <a:ea typeface="楷体_GB2312" pitchFamily="49" charset="-122"/>
              </a:rPr>
              <a:t> </a:t>
            </a: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273412" name="AutoShape 4"/>
          <p:cNvSpPr/>
          <p:nvPr/>
        </p:nvSpPr>
        <p:spPr>
          <a:xfrm>
            <a:off x="568325" y="5029200"/>
            <a:ext cx="1336675" cy="452438"/>
          </a:xfrm>
          <a:prstGeom prst="wedgeRoundRectCallout">
            <a:avLst>
              <a:gd name="adj1" fmla="val 231843"/>
              <a:gd name="adj2" fmla="val -236940"/>
              <a:gd name="adj3" fmla="val 16667"/>
            </a:avLst>
          </a:prstGeom>
          <a:solidFill>
            <a:srgbClr val="99FFCC"/>
          </a:solidFill>
          <a:ln w="9525" cap="flat" cmpd="sng">
            <a:solidFill>
              <a:srgbClr val="66FFFF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/>
          <a:p>
            <a:pPr algn="ctr" eaLnBrk="0" hangingPunct="0"/>
            <a:r>
              <a:rPr lang="zh-CN" altLang="en-US" sz="2000" b="1" dirty="0">
                <a:latin typeface="Times New Roman" panose="02020603050405020304" pitchFamily="18" charset="0"/>
                <a:ea typeface="楷体_GB2312" pitchFamily="49" charset="-122"/>
              </a:rPr>
              <a:t>皮带轮毂</a:t>
            </a:r>
            <a:r>
              <a:rPr lang="zh-CN" altLang="en-US" sz="2000" dirty="0">
                <a:latin typeface="Times New Roman" panose="02020603050405020304" pitchFamily="18" charset="0"/>
                <a:ea typeface="楷体_GB2312" pitchFamily="49" charset="-122"/>
              </a:rPr>
              <a:t> </a:t>
            </a: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273411" name="AutoShape 3"/>
          <p:cNvSpPr/>
          <p:nvPr/>
        </p:nvSpPr>
        <p:spPr>
          <a:xfrm>
            <a:off x="533400" y="3962400"/>
            <a:ext cx="1322388" cy="501650"/>
          </a:xfrm>
          <a:prstGeom prst="wedgeRoundRectCallout">
            <a:avLst>
              <a:gd name="adj1" fmla="val 254083"/>
              <a:gd name="adj2" fmla="val -96940"/>
              <a:gd name="adj3" fmla="val 16667"/>
            </a:avLst>
          </a:prstGeom>
          <a:solidFill>
            <a:srgbClr val="99FFCC"/>
          </a:solidFill>
          <a:ln w="9525" cap="flat" cmpd="sng">
            <a:solidFill>
              <a:srgbClr val="66FFFF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/>
          <a:p>
            <a:pPr algn="ctr" eaLnBrk="0" hangingPunct="0"/>
            <a:r>
              <a:rPr lang="zh-CN" altLang="en-US" sz="2000" b="1" dirty="0">
                <a:latin typeface="Times New Roman" panose="02020603050405020304" pitchFamily="18" charset="0"/>
                <a:ea typeface="楷体_GB2312" pitchFamily="49" charset="-122"/>
              </a:rPr>
              <a:t>曲轴前端</a:t>
            </a:r>
            <a:r>
              <a:rPr lang="zh-CN" altLang="en-US" sz="2000" dirty="0">
                <a:latin typeface="Times New Roman" panose="02020603050405020304" pitchFamily="18" charset="0"/>
                <a:ea typeface="楷体_GB2312" pitchFamily="49" charset="-122"/>
              </a:rPr>
              <a:t> </a:t>
            </a: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273410" name="AutoShape 2"/>
          <p:cNvSpPr/>
          <p:nvPr/>
        </p:nvSpPr>
        <p:spPr>
          <a:xfrm>
            <a:off x="5795963" y="2276475"/>
            <a:ext cx="2819400" cy="1981200"/>
          </a:xfrm>
          <a:prstGeom prst="wedgeRoundRectCallout">
            <a:avLst>
              <a:gd name="adj1" fmla="val -103940"/>
              <a:gd name="adj2" fmla="val -33171"/>
              <a:gd name="adj3" fmla="val 16667"/>
            </a:avLst>
          </a:prstGeom>
          <a:solidFill>
            <a:srgbClr val="99FFCC"/>
          </a:solidFill>
          <a:ln w="9525" cap="flat" cmpd="sng">
            <a:solidFill>
              <a:srgbClr val="66FFFF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/>
          <a:p>
            <a:pPr eaLnBrk="0" hangingPunct="0"/>
            <a:r>
              <a:rPr lang="zh-CN" altLang="en-US" sz="2000" b="1" dirty="0">
                <a:latin typeface="Times New Roman" panose="02020603050405020304" pitchFamily="18" charset="0"/>
                <a:ea typeface="楷体_GB2312" pitchFamily="49" charset="-122"/>
              </a:rPr>
              <a:t>当曲轴发生扭转振动时，力图保持等速转动的惯性盘便与橡胶层发生了内摩擦，从而消耗了扭转振动的能量，消减了扭振。</a:t>
            </a:r>
            <a:r>
              <a:rPr lang="zh-CN" altLang="en-US" sz="2000" dirty="0">
                <a:latin typeface="Times New Roman" panose="02020603050405020304" pitchFamily="18" charset="0"/>
                <a:ea typeface="楷体_GB2312" pitchFamily="49" charset="-122"/>
              </a:rPr>
              <a:t> </a:t>
            </a: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22541" name="Rectangle 1"/>
          <p:cNvSpPr/>
          <p:nvPr/>
        </p:nvSpPr>
        <p:spPr>
          <a:xfrm>
            <a:off x="93663" y="152400"/>
            <a:ext cx="6383337" cy="519113"/>
          </a:xfrm>
          <a:prstGeom prst="rect">
            <a:avLst/>
          </a:prstGeom>
          <a:noFill/>
          <a:ln w="12700">
            <a:noFill/>
          </a:ln>
        </p:spPr>
        <p:txBody>
          <a:bodyPr>
            <a:spAutoFit/>
          </a:bodyPr>
          <a:p>
            <a:r>
              <a:rPr lang="zh-CN" altLang="en-US" sz="2800" b="1" dirty="0">
                <a:solidFill>
                  <a:srgbClr val="0000CC"/>
                </a:solidFill>
                <a:latin typeface="Times New Roman" panose="02020603050405020304" pitchFamily="18" charset="0"/>
                <a:ea typeface="楷体_GB2312" pitchFamily="49" charset="-122"/>
              </a:rPr>
              <a:t>橡胶摩擦式曲轴扭转减振器结构图</a:t>
            </a:r>
            <a:endParaRPr lang="zh-CN" altLang="en-US" dirty="0">
              <a:solidFill>
                <a:srgbClr val="0000CC"/>
              </a:solidFill>
              <a:latin typeface="Arial" panose="020B0604020202020204" pitchFamily="34" charset="0"/>
            </a:endParaRPr>
          </a:p>
        </p:txBody>
      </p:sp>
      <p:pic>
        <p:nvPicPr>
          <p:cNvPr id="2" name="Picture 9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727200" y="1954213"/>
            <a:ext cx="3960813" cy="355441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" name="AutoShape 8"/>
          <p:cNvSpPr/>
          <p:nvPr/>
        </p:nvSpPr>
        <p:spPr>
          <a:xfrm>
            <a:off x="568325" y="2174875"/>
            <a:ext cx="1295400" cy="490538"/>
          </a:xfrm>
          <a:prstGeom prst="wedgeRoundRectCallout">
            <a:avLst>
              <a:gd name="adj1" fmla="val 112759"/>
              <a:gd name="adj2" fmla="val 6745"/>
              <a:gd name="adj3" fmla="val 16667"/>
            </a:avLst>
          </a:prstGeom>
          <a:solidFill>
            <a:srgbClr val="99FFCC"/>
          </a:solidFill>
          <a:ln w="9525" cap="flat" cmpd="sng">
            <a:solidFill>
              <a:srgbClr val="66FFFF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/>
          <a:p>
            <a:pPr algn="ctr" eaLnBrk="0" hangingPunct="0"/>
            <a:r>
              <a:rPr lang="zh-CN" altLang="en-US" sz="2000" b="1" dirty="0">
                <a:latin typeface="Times New Roman" panose="02020603050405020304" pitchFamily="18" charset="0"/>
                <a:ea typeface="楷体_GB2312" pitchFamily="49" charset="-122"/>
              </a:rPr>
              <a:t>皮带盘</a:t>
            </a:r>
            <a:r>
              <a:rPr lang="zh-CN" altLang="en-US" sz="2000" dirty="0">
                <a:latin typeface="Times New Roman" panose="02020603050405020304" pitchFamily="18" charset="0"/>
                <a:ea typeface="楷体_GB2312" pitchFamily="49" charset="-122"/>
              </a:rPr>
              <a:t> </a:t>
            </a: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4" name="AutoShape 3"/>
          <p:cNvSpPr/>
          <p:nvPr/>
        </p:nvSpPr>
        <p:spPr>
          <a:xfrm>
            <a:off x="568325" y="3927475"/>
            <a:ext cx="1322388" cy="501650"/>
          </a:xfrm>
          <a:prstGeom prst="wedgeRoundRectCallout">
            <a:avLst>
              <a:gd name="adj1" fmla="val 254083"/>
              <a:gd name="adj2" fmla="val -96940"/>
              <a:gd name="adj3" fmla="val 16667"/>
            </a:avLst>
          </a:prstGeom>
          <a:solidFill>
            <a:srgbClr val="99FFCC"/>
          </a:solidFill>
          <a:ln w="9525" cap="flat" cmpd="sng">
            <a:solidFill>
              <a:srgbClr val="66FFFF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/>
          <a:p>
            <a:pPr algn="ctr" eaLnBrk="0" hangingPunct="0"/>
            <a:r>
              <a:rPr lang="zh-CN" altLang="en-US" sz="2000" b="1" dirty="0">
                <a:latin typeface="Times New Roman" panose="02020603050405020304" pitchFamily="18" charset="0"/>
                <a:ea typeface="楷体_GB2312" pitchFamily="49" charset="-122"/>
              </a:rPr>
              <a:t>曲轴前端</a:t>
            </a:r>
            <a:r>
              <a:rPr lang="zh-CN" altLang="en-US" sz="2000" dirty="0">
                <a:latin typeface="Times New Roman" panose="02020603050405020304" pitchFamily="18" charset="0"/>
                <a:ea typeface="楷体_GB2312" pitchFamily="49" charset="-122"/>
              </a:rPr>
              <a:t> </a:t>
            </a: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5" name="AutoShape 4"/>
          <p:cNvSpPr/>
          <p:nvPr/>
        </p:nvSpPr>
        <p:spPr>
          <a:xfrm>
            <a:off x="533400" y="5037455"/>
            <a:ext cx="1336675" cy="452438"/>
          </a:xfrm>
          <a:prstGeom prst="wedgeRoundRectCallout">
            <a:avLst>
              <a:gd name="adj1" fmla="val 231843"/>
              <a:gd name="adj2" fmla="val -236940"/>
              <a:gd name="adj3" fmla="val 16667"/>
            </a:avLst>
          </a:prstGeom>
          <a:solidFill>
            <a:srgbClr val="99FFCC"/>
          </a:solidFill>
          <a:ln w="9525" cap="flat" cmpd="sng">
            <a:solidFill>
              <a:srgbClr val="66FFFF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/>
          <a:p>
            <a:pPr algn="ctr" eaLnBrk="0" hangingPunct="0"/>
            <a:r>
              <a:rPr lang="zh-CN" altLang="en-US" sz="2000" b="1" dirty="0">
                <a:latin typeface="Times New Roman" panose="02020603050405020304" pitchFamily="18" charset="0"/>
                <a:ea typeface="楷体_GB2312" pitchFamily="49" charset="-122"/>
              </a:rPr>
              <a:t>皮带轮毂</a:t>
            </a:r>
            <a:r>
              <a:rPr lang="zh-CN" altLang="en-US" sz="2000" dirty="0">
                <a:latin typeface="Times New Roman" panose="02020603050405020304" pitchFamily="18" charset="0"/>
                <a:ea typeface="楷体_GB2312" pitchFamily="49" charset="-122"/>
              </a:rPr>
              <a:t> </a:t>
            </a:r>
            <a:endParaRPr lang="zh-CN" altLang="en-US" dirty="0">
              <a:latin typeface="Arial" panose="020B0604020202020204" pitchFamily="34" charset="0"/>
            </a:endParaRPr>
          </a:p>
        </p:txBody>
      </p:sp>
      <p:pic>
        <p:nvPicPr>
          <p:cNvPr id="6" name="Picture 9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692275" y="1962468"/>
            <a:ext cx="3960813" cy="355441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7" name="AutoShape 8"/>
          <p:cNvSpPr/>
          <p:nvPr/>
        </p:nvSpPr>
        <p:spPr>
          <a:xfrm>
            <a:off x="533400" y="2183130"/>
            <a:ext cx="1295400" cy="490538"/>
          </a:xfrm>
          <a:prstGeom prst="wedgeRoundRectCallout">
            <a:avLst>
              <a:gd name="adj1" fmla="val 112759"/>
              <a:gd name="adj2" fmla="val 6745"/>
              <a:gd name="adj3" fmla="val 16667"/>
            </a:avLst>
          </a:prstGeom>
          <a:solidFill>
            <a:srgbClr val="99FFCC"/>
          </a:solidFill>
          <a:ln w="9525" cap="flat" cmpd="sng">
            <a:solidFill>
              <a:srgbClr val="66FFFF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/>
          <a:p>
            <a:pPr algn="ctr" eaLnBrk="0" hangingPunct="0"/>
            <a:r>
              <a:rPr lang="zh-CN" altLang="en-US" sz="2000" b="1" dirty="0">
                <a:latin typeface="Times New Roman" panose="02020603050405020304" pitchFamily="18" charset="0"/>
                <a:ea typeface="楷体_GB2312" pitchFamily="49" charset="-122"/>
              </a:rPr>
              <a:t>皮带盘</a:t>
            </a:r>
            <a:r>
              <a:rPr lang="zh-CN" altLang="en-US" sz="2000" dirty="0">
                <a:latin typeface="Times New Roman" panose="02020603050405020304" pitchFamily="18" charset="0"/>
                <a:ea typeface="楷体_GB2312" pitchFamily="49" charset="-122"/>
              </a:rPr>
              <a:t> </a:t>
            </a: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8" name="AutoShape 3"/>
          <p:cNvSpPr/>
          <p:nvPr/>
        </p:nvSpPr>
        <p:spPr>
          <a:xfrm>
            <a:off x="533400" y="3935730"/>
            <a:ext cx="1322388" cy="501650"/>
          </a:xfrm>
          <a:prstGeom prst="wedgeRoundRectCallout">
            <a:avLst>
              <a:gd name="adj1" fmla="val 254083"/>
              <a:gd name="adj2" fmla="val -96940"/>
              <a:gd name="adj3" fmla="val 16667"/>
            </a:avLst>
          </a:prstGeom>
          <a:solidFill>
            <a:srgbClr val="99FFCC"/>
          </a:solidFill>
          <a:ln w="9525" cap="flat" cmpd="sng">
            <a:solidFill>
              <a:srgbClr val="66FFFF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/>
          <a:p>
            <a:pPr algn="ctr" eaLnBrk="0" hangingPunct="0"/>
            <a:r>
              <a:rPr lang="zh-CN" altLang="en-US" sz="2000" b="1" dirty="0">
                <a:latin typeface="Times New Roman" panose="02020603050405020304" pitchFamily="18" charset="0"/>
                <a:ea typeface="楷体_GB2312" pitchFamily="49" charset="-122"/>
              </a:rPr>
              <a:t>曲轴前端</a:t>
            </a:r>
            <a:r>
              <a:rPr lang="zh-CN" altLang="en-US" sz="2000" dirty="0">
                <a:latin typeface="Times New Roman" panose="02020603050405020304" pitchFamily="18" charset="0"/>
                <a:ea typeface="楷体_GB2312" pitchFamily="49" charset="-122"/>
              </a:rPr>
              <a:t> </a:t>
            </a: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9" name="AutoShape 7"/>
          <p:cNvSpPr/>
          <p:nvPr/>
        </p:nvSpPr>
        <p:spPr>
          <a:xfrm>
            <a:off x="2925763" y="1554163"/>
            <a:ext cx="1371600" cy="460375"/>
          </a:xfrm>
          <a:prstGeom prst="wedgeRoundRectCallout">
            <a:avLst>
              <a:gd name="adj1" fmla="val 43750"/>
              <a:gd name="adj2" fmla="val 185519"/>
              <a:gd name="adj3" fmla="val 16667"/>
            </a:avLst>
          </a:prstGeom>
          <a:solidFill>
            <a:srgbClr val="99FFCC"/>
          </a:solidFill>
          <a:ln w="9525" cap="flat" cmpd="sng">
            <a:solidFill>
              <a:srgbClr val="66FFFF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/>
          <a:p>
            <a:pPr algn="ctr" eaLnBrk="0" hangingPunct="0"/>
            <a:r>
              <a:rPr lang="zh-CN" altLang="en-US" sz="2000" b="1" dirty="0">
                <a:latin typeface="Times New Roman" panose="02020603050405020304" pitchFamily="18" charset="0"/>
                <a:ea typeface="楷体_GB2312" pitchFamily="49" charset="-122"/>
              </a:rPr>
              <a:t>惯性盘</a:t>
            </a:r>
            <a:r>
              <a:rPr lang="zh-CN" altLang="en-US" sz="2000" dirty="0">
                <a:latin typeface="Times New Roman" panose="02020603050405020304" pitchFamily="18" charset="0"/>
                <a:ea typeface="楷体_GB2312" pitchFamily="49" charset="-122"/>
              </a:rPr>
              <a:t> </a:t>
            </a:r>
            <a:endParaRPr lang="zh-CN" altLang="en-US" dirty="0">
              <a:latin typeface="Arial" panose="020B0604020202020204" pitchFamily="34" charset="0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701800" y="1959293"/>
            <a:ext cx="3960813" cy="355441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1" name="AutoShape 6"/>
          <p:cNvSpPr/>
          <p:nvPr/>
        </p:nvSpPr>
        <p:spPr>
          <a:xfrm>
            <a:off x="4730433" y="1549083"/>
            <a:ext cx="1219200" cy="457200"/>
          </a:xfrm>
          <a:prstGeom prst="wedgeRoundRectCallout">
            <a:avLst>
              <a:gd name="adj1" fmla="val -62528"/>
              <a:gd name="adj2" fmla="val 147417"/>
              <a:gd name="adj3" fmla="val 16667"/>
            </a:avLst>
          </a:prstGeom>
          <a:solidFill>
            <a:srgbClr val="99FFCC"/>
          </a:solidFill>
          <a:ln w="9525" cap="flat" cmpd="sng">
            <a:solidFill>
              <a:srgbClr val="66FFFF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/>
          <a:p>
            <a:pPr algn="ctr" eaLnBrk="0" hangingPunct="0"/>
            <a:r>
              <a:rPr lang="zh-CN" altLang="en-US" sz="2000" b="1" dirty="0">
                <a:latin typeface="Times New Roman" panose="02020603050405020304" pitchFamily="18" charset="0"/>
                <a:ea typeface="楷体_GB2312" pitchFamily="49" charset="-122"/>
              </a:rPr>
              <a:t>橡胶垫</a:t>
            </a:r>
            <a:r>
              <a:rPr lang="zh-CN" altLang="en-US" sz="2000" dirty="0">
                <a:latin typeface="Times New Roman" panose="02020603050405020304" pitchFamily="18" charset="0"/>
                <a:ea typeface="楷体_GB2312" pitchFamily="49" charset="-122"/>
              </a:rPr>
              <a:t> </a:t>
            </a: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12" name="AutoShape 5"/>
          <p:cNvSpPr/>
          <p:nvPr/>
        </p:nvSpPr>
        <p:spPr>
          <a:xfrm>
            <a:off x="5881370" y="4944745"/>
            <a:ext cx="1573213" cy="474663"/>
          </a:xfrm>
          <a:prstGeom prst="wedgeRoundRectCallout">
            <a:avLst>
              <a:gd name="adj1" fmla="val -128102"/>
              <a:gd name="adj2" fmla="val -170736"/>
              <a:gd name="adj3" fmla="val 16667"/>
            </a:avLst>
          </a:prstGeom>
          <a:solidFill>
            <a:srgbClr val="99FFCC"/>
          </a:solidFill>
          <a:ln w="9525" cap="flat" cmpd="sng">
            <a:solidFill>
              <a:srgbClr val="66FFFF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/>
          <a:p>
            <a:pPr algn="ctr" eaLnBrk="0" hangingPunct="0"/>
            <a:r>
              <a:rPr lang="zh-CN" altLang="en-US" sz="2000" b="1" dirty="0">
                <a:latin typeface="Times New Roman" panose="02020603050405020304" pitchFamily="18" charset="0"/>
                <a:ea typeface="楷体_GB2312" pitchFamily="49" charset="-122"/>
              </a:rPr>
              <a:t>减振器圆盘</a:t>
            </a:r>
            <a:r>
              <a:rPr lang="zh-CN" altLang="en-US" sz="2000" dirty="0">
                <a:latin typeface="Times New Roman" panose="02020603050405020304" pitchFamily="18" charset="0"/>
                <a:ea typeface="楷体_GB2312" pitchFamily="49" charset="-122"/>
              </a:rPr>
              <a:t> </a:t>
            </a: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13" name="AutoShape 2"/>
          <p:cNvSpPr/>
          <p:nvPr/>
        </p:nvSpPr>
        <p:spPr>
          <a:xfrm>
            <a:off x="5809933" y="2268220"/>
            <a:ext cx="2819400" cy="1981200"/>
          </a:xfrm>
          <a:prstGeom prst="wedgeRoundRectCallout">
            <a:avLst>
              <a:gd name="adj1" fmla="val -103940"/>
              <a:gd name="adj2" fmla="val -33171"/>
              <a:gd name="adj3" fmla="val 16667"/>
            </a:avLst>
          </a:prstGeom>
          <a:solidFill>
            <a:srgbClr val="99FFCC"/>
          </a:solidFill>
          <a:ln w="9525" cap="flat" cmpd="sng">
            <a:solidFill>
              <a:srgbClr val="66FFFF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/>
          <a:p>
            <a:pPr eaLnBrk="0" hangingPunct="0"/>
            <a:r>
              <a:rPr lang="zh-CN" altLang="en-US" sz="2000" b="1" dirty="0">
                <a:latin typeface="Times New Roman" panose="02020603050405020304" pitchFamily="18" charset="0"/>
                <a:ea typeface="楷体_GB2312" pitchFamily="49" charset="-122"/>
              </a:rPr>
              <a:t>当曲轴发生扭转振动时，力图保持等速转动的惯性盘便与橡胶层发生了内摩擦，从而消耗了扭转振动的能量，消减了扭振。</a:t>
            </a:r>
            <a:r>
              <a:rPr lang="zh-CN" altLang="en-US" sz="2000" dirty="0">
                <a:latin typeface="Times New Roman" panose="02020603050405020304" pitchFamily="18" charset="0"/>
                <a:ea typeface="楷体_GB2312" pitchFamily="49" charset="-122"/>
              </a:rPr>
              <a:t> </a:t>
            </a: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14" name="AutoShape 4"/>
          <p:cNvSpPr/>
          <p:nvPr/>
        </p:nvSpPr>
        <p:spPr>
          <a:xfrm>
            <a:off x="547370" y="5029200"/>
            <a:ext cx="1336675" cy="452438"/>
          </a:xfrm>
          <a:prstGeom prst="wedgeRoundRectCallout">
            <a:avLst>
              <a:gd name="adj1" fmla="val 231843"/>
              <a:gd name="adj2" fmla="val -236940"/>
              <a:gd name="adj3" fmla="val 16667"/>
            </a:avLst>
          </a:prstGeom>
          <a:solidFill>
            <a:srgbClr val="99FFCC"/>
          </a:solidFill>
          <a:ln w="9525" cap="flat" cmpd="sng">
            <a:solidFill>
              <a:srgbClr val="66FFFF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/>
          <a:p>
            <a:pPr algn="ctr" eaLnBrk="0" hangingPunct="0"/>
            <a:r>
              <a:rPr lang="zh-CN" altLang="en-US" sz="2000" b="1" dirty="0">
                <a:latin typeface="Times New Roman" panose="02020603050405020304" pitchFamily="18" charset="0"/>
                <a:ea typeface="楷体_GB2312" pitchFamily="49" charset="-122"/>
              </a:rPr>
              <a:t>皮带轮毂</a:t>
            </a:r>
            <a:r>
              <a:rPr lang="zh-CN" altLang="en-US" sz="2000" dirty="0">
                <a:latin typeface="Times New Roman" panose="02020603050405020304" pitchFamily="18" charset="0"/>
                <a:ea typeface="楷体_GB2312" pitchFamily="49" charset="-122"/>
              </a:rPr>
              <a:t> </a:t>
            </a: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15" name="AutoShape 7"/>
          <p:cNvSpPr/>
          <p:nvPr/>
        </p:nvSpPr>
        <p:spPr>
          <a:xfrm>
            <a:off x="2939733" y="1545908"/>
            <a:ext cx="1371600" cy="460375"/>
          </a:xfrm>
          <a:prstGeom prst="wedgeRoundRectCallout">
            <a:avLst>
              <a:gd name="adj1" fmla="val 43750"/>
              <a:gd name="adj2" fmla="val 185519"/>
              <a:gd name="adj3" fmla="val 16667"/>
            </a:avLst>
          </a:prstGeom>
          <a:solidFill>
            <a:srgbClr val="99FFCC"/>
          </a:solidFill>
          <a:ln w="9525" cap="flat" cmpd="sng">
            <a:solidFill>
              <a:srgbClr val="66FFFF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/>
          <a:p>
            <a:pPr algn="ctr" eaLnBrk="0" hangingPunct="0"/>
            <a:r>
              <a:rPr lang="zh-CN" altLang="en-US" sz="2000" b="1" dirty="0">
                <a:latin typeface="Times New Roman" panose="02020603050405020304" pitchFamily="18" charset="0"/>
                <a:ea typeface="楷体_GB2312" pitchFamily="49" charset="-122"/>
              </a:rPr>
              <a:t>惯性盘</a:t>
            </a:r>
            <a:r>
              <a:rPr lang="zh-CN" altLang="en-US" sz="2000" dirty="0">
                <a:latin typeface="Times New Roman" panose="02020603050405020304" pitchFamily="18" charset="0"/>
                <a:ea typeface="楷体_GB2312" pitchFamily="49" charset="-122"/>
              </a:rPr>
              <a:t> </a:t>
            </a:r>
            <a:endParaRPr lang="zh-CN" altLang="en-US" dirty="0">
              <a:latin typeface="Arial" panose="020B0604020202020204" pitchFamily="34" charset="0"/>
            </a:endParaRPr>
          </a:p>
        </p:txBody>
      </p:sp>
      <p:pic>
        <p:nvPicPr>
          <p:cNvPr id="16" name="Picture 9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715770" y="1951038"/>
            <a:ext cx="3960813" cy="3554412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7" name="图片 1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3400" y="789940"/>
            <a:ext cx="8165465" cy="60299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3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2734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3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734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3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734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3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734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3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73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3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734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3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32" dur="500"/>
                                        <p:tgtEl>
                                          <p:spTgt spid="273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00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500"/>
                            </p:stCondLst>
                            <p:childTnLst>
                              <p:par>
                                <p:cTn id="4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000"/>
                            </p:stCondLst>
                            <p:childTnLst>
                              <p:par>
                                <p:cTn id="4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500"/>
                            </p:stCondLst>
                            <p:childTnLst>
                              <p:par>
                                <p:cTn id="5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3000"/>
                            </p:stCondLst>
                            <p:childTnLst>
                              <p:par>
                                <p:cTn id="5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00"/>
                            </p:stCondLst>
                            <p:childTnLst>
                              <p:par>
                                <p:cTn id="6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7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500"/>
                            </p:stCondLst>
                            <p:childTnLst>
                              <p:par>
                                <p:cTn id="7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1000"/>
                            </p:stCondLst>
                            <p:childTnLst>
                              <p:par>
                                <p:cTn id="7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3416" grpId="0" bldLvl="0" animBg="1"/>
      <p:bldP spid="273415" grpId="0" bldLvl="0" animBg="1"/>
      <p:bldP spid="273414" grpId="0" bldLvl="0" animBg="1"/>
      <p:bldP spid="273413" grpId="0" bldLvl="0" animBg="1"/>
      <p:bldP spid="273412" grpId="0" bldLvl="0" animBg="1"/>
      <p:bldP spid="273411" grpId="0" bldLvl="0" animBg="1"/>
      <p:bldP spid="273410" grpId="0" bldLvl="0" animBg="1"/>
      <p:bldP spid="3" grpId="0" bldLvl="0" animBg="1"/>
      <p:bldP spid="4" grpId="0" bldLvl="0" animBg="1"/>
      <p:bldP spid="5" grpId="0" bldLvl="0" animBg="1"/>
      <p:bldP spid="7" grpId="0" bldLvl="0" animBg="1"/>
      <p:bldP spid="8" grpId="0" bldLvl="0" animBg="1"/>
      <p:bldP spid="9" grpId="0" bldLvl="0" animBg="1"/>
      <p:bldP spid="11" grpId="0" bldLvl="0" animBg="1"/>
      <p:bldP spid="12" grpId="0" bldLvl="0" animBg="1"/>
      <p:bldP spid="13" grpId="0" bldLvl="0" animBg="1"/>
      <p:bldP spid="14" grpId="0" bldLvl="0" animBg="1"/>
      <p:bldP spid="15" grpId="0" bldLvl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9" name="图片 8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976245" y="3608705"/>
            <a:ext cx="3719830" cy="3153410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317500" y="632460"/>
            <a:ext cx="2711450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zh-CN" altLang="en-US" sz="2800" b="1" dirty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_GB2312" pitchFamily="49" charset="-122"/>
                <a:ea typeface="楷体_GB2312" pitchFamily="49" charset="-122"/>
              </a:rPr>
              <a:t>1.6.2.</a:t>
            </a:r>
            <a:r>
              <a:rPr lang="en-US" altLang="zh-CN" sz="2800" b="1" dirty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_GB2312" pitchFamily="49" charset="-122"/>
                <a:ea typeface="楷体_GB2312" pitchFamily="49" charset="-122"/>
              </a:rPr>
              <a:t>2</a:t>
            </a:r>
            <a:r>
              <a:rPr lang="zh-CN" altLang="en-US" sz="2800" b="1" dirty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_GB2312" pitchFamily="49" charset="-122"/>
                <a:ea typeface="楷体_GB2312" pitchFamily="49" charset="-122"/>
              </a:rPr>
              <a:t>平衡轴</a:t>
            </a:r>
            <a:endParaRPr lang="zh-CN" altLang="en-US" sz="2800" b="1" dirty="0">
              <a:solidFill>
                <a:srgbClr val="0000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428071" name="矩形 428070"/>
          <p:cNvSpPr/>
          <p:nvPr/>
        </p:nvSpPr>
        <p:spPr>
          <a:xfrm>
            <a:off x="415290" y="0"/>
            <a:ext cx="7852410" cy="632460"/>
          </a:xfrm>
          <a:prstGeom prst="rect">
            <a:avLst/>
          </a:prstGeom>
          <a:noFill/>
          <a:ln w="12700">
            <a:noFill/>
          </a:ln>
        </p:spPr>
        <p:txBody>
          <a:bodyPr lIns="0" tIns="0" rIns="0" bIns="0"/>
          <a:lstStyle>
            <a:lvl1pPr marL="0" lvl="0" indent="0" algn="l" defTabSz="897255" rtl="0" eaLnBrk="0" fontAlgn="base" latinLnBrk="0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None/>
              <a:defRPr sz="2400" b="1" u="none" kern="1200" baseline="0">
                <a:solidFill>
                  <a:schemeClr val="tx1"/>
                </a:solidFill>
                <a:latin typeface="BMWTypeRegular" panose="020B0604020202020204" pitchFamily="34" charset="0"/>
              </a:defRPr>
            </a:lvl1pPr>
          </a:lstStyle>
          <a:p>
            <a:pPr lvl="0" defTabSz="914400"/>
            <a:r>
              <a:rPr lang="en-US" altLang="zh-CN" sz="32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汉仪大黑简" panose="02010609000101010101" pitchFamily="49" charset="-122"/>
                <a:ea typeface="汉仪大黑简" panose="02010609000101010101" pitchFamily="49" charset="-122"/>
              </a:rPr>
              <a:t>1.6.2</a:t>
            </a:r>
            <a:r>
              <a:rPr lang="zh-CN" altLang="en-US" sz="32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汉仪大黑简" panose="02010609000101010101" pitchFamily="49" charset="-122"/>
                <a:ea typeface="汉仪大黑简" panose="02010609000101010101" pitchFamily="49" charset="-122"/>
              </a:rPr>
              <a:t>防止发动机扭转振动和摇摆的措施</a:t>
            </a:r>
            <a:endParaRPr lang="zh-CN" altLang="en-US" sz="32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汉仪大黑简" panose="02010609000101010101" pitchFamily="49" charset="-122"/>
              <a:ea typeface="汉仪大黑简" panose="02010609000101010101" pitchFamily="49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5290" y="3124200"/>
            <a:ext cx="2764155" cy="3293745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89535" y="1350010"/>
            <a:ext cx="4987925" cy="14763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zh-CN" alt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平衡轴用于平衡活塞和连杆惯性力产生的力矩。平衡轴有两个彼此错开180</a:t>
            </a:r>
            <a:r>
              <a:rPr lang="zh-CN" altLang="en-US" baseline="300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0</a:t>
            </a:r>
            <a:r>
              <a:rPr lang="zh-CN" alt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布置的平衡重块。它由曲轴通过一个链条驱动，转动方向与曲轴相反。发动机力矩通过相反的转动方向和平衡重块来平衡。运行时不发生摇摆。</a:t>
            </a:r>
            <a:endParaRPr lang="zh-CN" alt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30900" y="554990"/>
            <a:ext cx="2753995" cy="347091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78210" name="标题 478209"/>
          <p:cNvSpPr>
            <a:spLocks noGrp="1"/>
          </p:cNvSpPr>
          <p:nvPr>
            <p:ph type="title"/>
          </p:nvPr>
        </p:nvSpPr>
        <p:spPr>
          <a:xfrm>
            <a:off x="53340" y="52388"/>
            <a:ext cx="8229600" cy="1143000"/>
          </a:xfrm>
        </p:spPr>
        <p:txBody>
          <a:bodyPr lIns="360000" tIns="442800" rIns="360000" bIns="0"/>
          <a:p>
            <a:pPr algn="l"/>
            <a:r>
              <a:rPr lang="zh-CN" altLang="en-US" sz="2800" b="1" dirty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_GB2312" pitchFamily="49" charset="-122"/>
                <a:ea typeface="楷体_GB2312" pitchFamily="49" charset="-122"/>
                <a:cs typeface="+mn-cs"/>
              </a:rPr>
              <a:t>平衡轴驱动</a:t>
            </a:r>
            <a:endParaRPr lang="zh-CN" altLang="en-US" sz="2800" b="1" dirty="0">
              <a:solidFill>
                <a:srgbClr val="0000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楷体_GB2312" pitchFamily="49" charset="-122"/>
              <a:ea typeface="楷体_GB2312" pitchFamily="49" charset="-122"/>
              <a:cs typeface="+mn-cs"/>
            </a:endParaRPr>
          </a:p>
        </p:txBody>
      </p:sp>
      <p:pic>
        <p:nvPicPr>
          <p:cNvPr id="478213" name="图片 478212" descr="Bild_05_AGW_Kettentrieb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258888" y="1195388"/>
            <a:ext cx="7200900" cy="540226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78214" name="文本框 478213"/>
          <p:cNvSpPr txBox="1"/>
          <p:nvPr/>
        </p:nvSpPr>
        <p:spPr>
          <a:xfrm>
            <a:off x="303213" y="4170363"/>
            <a:ext cx="1141412" cy="27463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spcBef>
                <a:spcPct val="0"/>
              </a:spcBef>
            </a:pPr>
            <a:r>
              <a:rPr lang="zh-CN" altLang="en-GB" sz="1200" b="0" i="0" dirty="0">
                <a:solidFill>
                  <a:srgbClr val="000000"/>
                </a:solidFill>
                <a:ea typeface="宋体" panose="02010600030101010101" pitchFamily="2" charset="-122"/>
              </a:rPr>
              <a:t>拧入式张紧器 </a:t>
            </a:r>
            <a:endParaRPr lang="zh-CN" altLang="en-GB" sz="1200" b="0" i="0" dirty="0">
              <a:solidFill>
                <a:schemeClr val="tx2"/>
              </a:solidFill>
              <a:ea typeface="宋体" panose="02010600030101010101" pitchFamily="2" charset="-122"/>
            </a:endParaRPr>
          </a:p>
        </p:txBody>
      </p:sp>
      <p:sp>
        <p:nvSpPr>
          <p:cNvPr id="478215" name="文本框 478214"/>
          <p:cNvSpPr txBox="1"/>
          <p:nvPr/>
        </p:nvSpPr>
        <p:spPr>
          <a:xfrm>
            <a:off x="792163" y="4962525"/>
            <a:ext cx="684212" cy="274638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spcBef>
                <a:spcPct val="0"/>
              </a:spcBef>
            </a:pPr>
            <a:r>
              <a:rPr lang="zh-CN" altLang="en-GB" sz="1200" b="0" i="0" dirty="0">
                <a:solidFill>
                  <a:srgbClr val="000000"/>
                </a:solidFill>
                <a:ea typeface="宋体" panose="02010600030101010101" pitchFamily="2" charset="-122"/>
              </a:rPr>
              <a:t>张紧轨 </a:t>
            </a:r>
            <a:endParaRPr lang="zh-CN" altLang="en-GB" sz="1200" b="0" i="0" dirty="0">
              <a:solidFill>
                <a:schemeClr val="tx2"/>
              </a:solidFill>
              <a:ea typeface="宋体" panose="02010600030101010101" pitchFamily="2" charset="-122"/>
            </a:endParaRPr>
          </a:p>
        </p:txBody>
      </p:sp>
      <p:sp>
        <p:nvSpPr>
          <p:cNvPr id="478216" name="文本框 478215"/>
          <p:cNvSpPr txBox="1"/>
          <p:nvPr/>
        </p:nvSpPr>
        <p:spPr>
          <a:xfrm>
            <a:off x="2168525" y="5970588"/>
            <a:ext cx="531813" cy="27463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spcBef>
                <a:spcPct val="0"/>
              </a:spcBef>
            </a:pPr>
            <a:r>
              <a:rPr lang="zh-CN" altLang="en-GB" sz="1200" b="0" i="0" dirty="0">
                <a:solidFill>
                  <a:srgbClr val="000000"/>
                </a:solidFill>
                <a:ea typeface="宋体" panose="02010600030101010101" pitchFamily="2" charset="-122"/>
              </a:rPr>
              <a:t>齿轮 </a:t>
            </a:r>
            <a:endParaRPr lang="zh-CN" altLang="en-GB" sz="1200" b="0" i="0" dirty="0">
              <a:solidFill>
                <a:schemeClr val="tx2"/>
              </a:solidFill>
              <a:ea typeface="宋体" panose="02010600030101010101" pitchFamily="2" charset="-122"/>
            </a:endParaRPr>
          </a:p>
        </p:txBody>
      </p:sp>
      <p:sp>
        <p:nvSpPr>
          <p:cNvPr id="478217" name="文本框 478216"/>
          <p:cNvSpPr txBox="1"/>
          <p:nvPr/>
        </p:nvSpPr>
        <p:spPr>
          <a:xfrm>
            <a:off x="5992813" y="5754688"/>
            <a:ext cx="531812" cy="27463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spcBef>
                <a:spcPct val="0"/>
              </a:spcBef>
            </a:pPr>
            <a:r>
              <a:rPr lang="zh-CN" altLang="en-GB" sz="1200" b="0" i="0" dirty="0">
                <a:solidFill>
                  <a:srgbClr val="000000"/>
                </a:solidFill>
                <a:ea typeface="宋体" panose="02010600030101010101" pitchFamily="2" charset="-122"/>
              </a:rPr>
              <a:t>没轨 </a:t>
            </a:r>
            <a:endParaRPr lang="zh-CN" altLang="en-GB" sz="1200" b="0" i="0" dirty="0">
              <a:solidFill>
                <a:schemeClr val="tx2"/>
              </a:solidFill>
              <a:ea typeface="宋体" panose="02010600030101010101" pitchFamily="2" charset="-122"/>
            </a:endParaRPr>
          </a:p>
        </p:txBody>
      </p:sp>
      <p:sp>
        <p:nvSpPr>
          <p:cNvPr id="478218" name="文本框 478217"/>
          <p:cNvSpPr txBox="1"/>
          <p:nvPr/>
        </p:nvSpPr>
        <p:spPr>
          <a:xfrm>
            <a:off x="5992813" y="4889500"/>
            <a:ext cx="531812" cy="274638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spcBef>
                <a:spcPct val="0"/>
              </a:spcBef>
            </a:pPr>
            <a:r>
              <a:rPr lang="zh-CN" altLang="en-GB" sz="1200" b="0" i="0" dirty="0">
                <a:solidFill>
                  <a:srgbClr val="000000"/>
                </a:solidFill>
                <a:ea typeface="宋体" panose="02010600030101010101" pitchFamily="2" charset="-122"/>
              </a:rPr>
              <a:t>齿链 </a:t>
            </a:r>
            <a:endParaRPr lang="zh-CN" altLang="en-GB" sz="1200" b="0" i="0" dirty="0">
              <a:solidFill>
                <a:schemeClr val="tx2"/>
              </a:solidFill>
              <a:ea typeface="宋体" panose="02010600030101010101" pitchFamily="2" charset="-122"/>
            </a:endParaRPr>
          </a:p>
        </p:txBody>
      </p:sp>
      <p:sp>
        <p:nvSpPr>
          <p:cNvPr id="478219" name="文本框 478218"/>
          <p:cNvSpPr txBox="1"/>
          <p:nvPr/>
        </p:nvSpPr>
        <p:spPr>
          <a:xfrm>
            <a:off x="5848350" y="4313238"/>
            <a:ext cx="836613" cy="27463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spcBef>
                <a:spcPct val="0"/>
              </a:spcBef>
            </a:pPr>
            <a:r>
              <a:rPr lang="zh-CN" altLang="en-GB" sz="1200" b="0" i="0" dirty="0">
                <a:solidFill>
                  <a:srgbClr val="000000"/>
                </a:solidFill>
                <a:ea typeface="宋体" panose="02010600030101010101" pitchFamily="2" charset="-122"/>
              </a:rPr>
              <a:t>齿轮传动 </a:t>
            </a:r>
            <a:endParaRPr lang="zh-CN" altLang="en-GB" sz="1200" b="0" i="0" dirty="0">
              <a:solidFill>
                <a:schemeClr val="tx2"/>
              </a:solidFill>
              <a:ea typeface="宋体" panose="02010600030101010101" pitchFamily="2" charset="-122"/>
            </a:endParaRPr>
          </a:p>
        </p:txBody>
      </p:sp>
      <p:sp>
        <p:nvSpPr>
          <p:cNvPr id="478220" name="文本框 478219"/>
          <p:cNvSpPr txBox="1"/>
          <p:nvPr/>
        </p:nvSpPr>
        <p:spPr>
          <a:xfrm>
            <a:off x="4787900" y="2298700"/>
            <a:ext cx="684213" cy="274638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spcBef>
                <a:spcPct val="0"/>
              </a:spcBef>
            </a:pPr>
            <a:r>
              <a:rPr lang="zh-CN" altLang="en-GB" sz="1200" b="0" i="0" dirty="0">
                <a:solidFill>
                  <a:srgbClr val="000000"/>
                </a:solidFill>
                <a:ea typeface="宋体" panose="02010600030101010101" pitchFamily="2" charset="-122"/>
              </a:rPr>
              <a:t>平衡轴 </a:t>
            </a:r>
            <a:endParaRPr lang="zh-CN" altLang="en-GB" sz="1200" b="0" i="0" dirty="0">
              <a:solidFill>
                <a:schemeClr val="tx2"/>
              </a:solidFill>
              <a:ea typeface="宋体" panose="02010600030101010101" pitchFamily="2" charset="-122"/>
            </a:endParaRPr>
          </a:p>
        </p:txBody>
      </p:sp>
      <p:sp>
        <p:nvSpPr>
          <p:cNvPr id="478221" name="文本框 478220"/>
          <p:cNvSpPr txBox="1"/>
          <p:nvPr/>
        </p:nvSpPr>
        <p:spPr>
          <a:xfrm>
            <a:off x="1958975" y="1362075"/>
            <a:ext cx="531813" cy="274638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spcBef>
                <a:spcPct val="0"/>
              </a:spcBef>
            </a:pPr>
            <a:r>
              <a:rPr lang="zh-CN" altLang="en-GB" sz="1200" b="0" i="0" dirty="0">
                <a:solidFill>
                  <a:srgbClr val="000000"/>
                </a:solidFill>
                <a:ea typeface="宋体" panose="02010600030101010101" pitchFamily="2" charset="-122"/>
              </a:rPr>
              <a:t>导轨 </a:t>
            </a:r>
            <a:endParaRPr lang="zh-CN" altLang="en-GB" sz="1200" b="0" i="0" dirty="0">
              <a:solidFill>
                <a:schemeClr val="tx2"/>
              </a:solidFill>
              <a:ea typeface="宋体" panose="02010600030101010101" pitchFamily="2" charset="-122"/>
            </a:endParaRPr>
          </a:p>
        </p:txBody>
      </p:sp>
      <p:sp>
        <p:nvSpPr>
          <p:cNvPr id="478222" name="直接连接符 478221"/>
          <p:cNvSpPr/>
          <p:nvPr/>
        </p:nvSpPr>
        <p:spPr>
          <a:xfrm rot="6113319" flipH="1" flipV="1">
            <a:off x="1158875" y="3508375"/>
            <a:ext cx="465138" cy="995363"/>
          </a:xfrm>
          <a:prstGeom prst="line">
            <a:avLst/>
          </a:prstGeom>
          <a:ln w="69850" cap="flat" cmpd="sng">
            <a:solidFill>
              <a:srgbClr val="FFFFFF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478223" name="直接连接符 478222"/>
          <p:cNvSpPr/>
          <p:nvPr/>
        </p:nvSpPr>
        <p:spPr>
          <a:xfrm rot="6113319" flipH="1" flipV="1">
            <a:off x="1158875" y="3508375"/>
            <a:ext cx="465138" cy="995363"/>
          </a:xfrm>
          <a:prstGeom prst="line">
            <a:avLst/>
          </a:prstGeom>
          <a:ln w="19050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478224" name="直接连接符 478223"/>
          <p:cNvSpPr/>
          <p:nvPr/>
        </p:nvSpPr>
        <p:spPr>
          <a:xfrm rot="6113319" flipH="1" flipV="1">
            <a:off x="2530475" y="5383213"/>
            <a:ext cx="1008063" cy="514350"/>
          </a:xfrm>
          <a:prstGeom prst="line">
            <a:avLst/>
          </a:prstGeom>
          <a:ln w="69850" cap="flat" cmpd="sng">
            <a:solidFill>
              <a:srgbClr val="FFFFFF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478225" name="直接连接符 478224"/>
          <p:cNvSpPr/>
          <p:nvPr/>
        </p:nvSpPr>
        <p:spPr>
          <a:xfrm rot="6113319" flipH="1" flipV="1">
            <a:off x="2530475" y="5383213"/>
            <a:ext cx="1008063" cy="514350"/>
          </a:xfrm>
          <a:prstGeom prst="line">
            <a:avLst/>
          </a:prstGeom>
          <a:ln w="19050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478226" name="直接连接符 478225"/>
          <p:cNvSpPr/>
          <p:nvPr/>
        </p:nvSpPr>
        <p:spPr>
          <a:xfrm rot="6113319" flipH="1" flipV="1">
            <a:off x="5067300" y="5102225"/>
            <a:ext cx="271463" cy="1581150"/>
          </a:xfrm>
          <a:prstGeom prst="line">
            <a:avLst/>
          </a:prstGeom>
          <a:ln w="69850" cap="flat" cmpd="sng">
            <a:solidFill>
              <a:srgbClr val="FFFFFF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478227" name="直接连接符 478226"/>
          <p:cNvSpPr/>
          <p:nvPr/>
        </p:nvSpPr>
        <p:spPr>
          <a:xfrm rot="6113319" flipH="1" flipV="1">
            <a:off x="5067300" y="5102225"/>
            <a:ext cx="271463" cy="1581150"/>
          </a:xfrm>
          <a:prstGeom prst="line">
            <a:avLst/>
          </a:prstGeom>
          <a:ln w="19050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478228" name="直接连接符 478227"/>
          <p:cNvSpPr/>
          <p:nvPr/>
        </p:nvSpPr>
        <p:spPr>
          <a:xfrm rot="6113319" flipH="1">
            <a:off x="5375275" y="4267200"/>
            <a:ext cx="228600" cy="993775"/>
          </a:xfrm>
          <a:prstGeom prst="line">
            <a:avLst/>
          </a:prstGeom>
          <a:ln w="69850" cap="flat" cmpd="sng">
            <a:solidFill>
              <a:srgbClr val="FFFFFF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478229" name="直接连接符 478228"/>
          <p:cNvSpPr/>
          <p:nvPr/>
        </p:nvSpPr>
        <p:spPr>
          <a:xfrm rot="6113319" flipH="1">
            <a:off x="5375275" y="4267200"/>
            <a:ext cx="228600" cy="993775"/>
          </a:xfrm>
          <a:prstGeom prst="line">
            <a:avLst/>
          </a:prstGeom>
          <a:ln w="19050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478230" name="直接连接符 478229"/>
          <p:cNvSpPr/>
          <p:nvPr/>
        </p:nvSpPr>
        <p:spPr>
          <a:xfrm rot="6113319" flipH="1" flipV="1">
            <a:off x="5465763" y="3978275"/>
            <a:ext cx="84137" cy="769938"/>
          </a:xfrm>
          <a:prstGeom prst="line">
            <a:avLst/>
          </a:prstGeom>
          <a:ln w="69850" cap="flat" cmpd="sng">
            <a:solidFill>
              <a:srgbClr val="FFFFFF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478231" name="直接连接符 478230"/>
          <p:cNvSpPr/>
          <p:nvPr/>
        </p:nvSpPr>
        <p:spPr>
          <a:xfrm rot="6113319" flipH="1" flipV="1">
            <a:off x="5465763" y="3978275"/>
            <a:ext cx="84137" cy="769938"/>
          </a:xfrm>
          <a:prstGeom prst="line">
            <a:avLst/>
          </a:prstGeom>
          <a:ln w="19050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478232" name="直接连接符 478231"/>
          <p:cNvSpPr/>
          <p:nvPr/>
        </p:nvSpPr>
        <p:spPr>
          <a:xfrm rot="6113319" flipH="1">
            <a:off x="4822825" y="2836863"/>
            <a:ext cx="987425" cy="769937"/>
          </a:xfrm>
          <a:prstGeom prst="line">
            <a:avLst/>
          </a:prstGeom>
          <a:ln w="69850" cap="flat" cmpd="sng">
            <a:solidFill>
              <a:srgbClr val="FFFFFF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478233" name="直接连接符 478232"/>
          <p:cNvSpPr/>
          <p:nvPr/>
        </p:nvSpPr>
        <p:spPr>
          <a:xfrm rot="6113319" flipH="1">
            <a:off x="4822825" y="2836863"/>
            <a:ext cx="987425" cy="769937"/>
          </a:xfrm>
          <a:prstGeom prst="line">
            <a:avLst/>
          </a:prstGeom>
          <a:ln w="19050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478234" name="直接连接符 478233"/>
          <p:cNvSpPr/>
          <p:nvPr/>
        </p:nvSpPr>
        <p:spPr>
          <a:xfrm rot="6113319" flipH="1" flipV="1">
            <a:off x="4133850" y="1916113"/>
            <a:ext cx="204788" cy="1109662"/>
          </a:xfrm>
          <a:prstGeom prst="line">
            <a:avLst/>
          </a:prstGeom>
          <a:ln w="69850" cap="flat" cmpd="sng">
            <a:solidFill>
              <a:srgbClr val="FFFFFF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478235" name="直接连接符 478234"/>
          <p:cNvSpPr/>
          <p:nvPr/>
        </p:nvSpPr>
        <p:spPr>
          <a:xfrm rot="6113319" flipH="1" flipV="1">
            <a:off x="4133850" y="1916113"/>
            <a:ext cx="204788" cy="1109662"/>
          </a:xfrm>
          <a:prstGeom prst="line">
            <a:avLst/>
          </a:prstGeom>
          <a:ln w="19050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478236" name="直接连接符 478235"/>
          <p:cNvSpPr/>
          <p:nvPr/>
        </p:nvSpPr>
        <p:spPr>
          <a:xfrm rot="6113319" flipV="1">
            <a:off x="2198688" y="1824038"/>
            <a:ext cx="1368425" cy="1189037"/>
          </a:xfrm>
          <a:prstGeom prst="line">
            <a:avLst/>
          </a:prstGeom>
          <a:ln w="69850" cap="flat" cmpd="sng">
            <a:solidFill>
              <a:srgbClr val="FFFFFF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478237" name="直接连接符 478236"/>
          <p:cNvSpPr/>
          <p:nvPr/>
        </p:nvSpPr>
        <p:spPr>
          <a:xfrm rot="6113319" flipV="1">
            <a:off x="2198688" y="1824038"/>
            <a:ext cx="1368425" cy="1189037"/>
          </a:xfrm>
          <a:prstGeom prst="line">
            <a:avLst/>
          </a:prstGeom>
          <a:ln w="19050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478238" name="直接连接符 478237"/>
          <p:cNvSpPr/>
          <p:nvPr/>
        </p:nvSpPr>
        <p:spPr>
          <a:xfrm rot="6113319" flipH="1" flipV="1">
            <a:off x="1547813" y="4214813"/>
            <a:ext cx="900112" cy="860425"/>
          </a:xfrm>
          <a:prstGeom prst="line">
            <a:avLst/>
          </a:prstGeom>
          <a:ln w="69850" cap="flat" cmpd="sng">
            <a:solidFill>
              <a:srgbClr val="FFFFFF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478239" name="直接连接符 478238"/>
          <p:cNvSpPr/>
          <p:nvPr/>
        </p:nvSpPr>
        <p:spPr>
          <a:xfrm rot="6113319" flipH="1" flipV="1">
            <a:off x="1547813" y="4214813"/>
            <a:ext cx="900112" cy="860425"/>
          </a:xfrm>
          <a:prstGeom prst="line">
            <a:avLst/>
          </a:prstGeom>
          <a:ln w="19050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sp>
    </p:spTree>
  </p:cSld>
  <p:clrMapOvr>
    <a:masterClrMapping/>
  </p:clrMapOvr>
  <p:transition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79234" name="标题 479233"/>
          <p:cNvSpPr>
            <a:spLocks noGrp="1"/>
          </p:cNvSpPr>
          <p:nvPr>
            <p:ph type="title"/>
          </p:nvPr>
        </p:nvSpPr>
        <p:spPr>
          <a:xfrm>
            <a:off x="457200" y="274955"/>
            <a:ext cx="5746750" cy="447040"/>
          </a:xfrm>
        </p:spPr>
        <p:txBody>
          <a:bodyPr lIns="360000" tIns="442800" rIns="360000" bIns="0"/>
          <a:p>
            <a:pPr algn="l"/>
            <a:r>
              <a:rPr lang="zh-CN" altLang="en-US" sz="2800" b="1" dirty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_GB2312" pitchFamily="49" charset="-122"/>
                <a:ea typeface="楷体_GB2312" pitchFamily="49" charset="-122"/>
                <a:cs typeface="+mn-cs"/>
              </a:rPr>
              <a:t>平衡轴在曲轴箱上的布置</a:t>
            </a:r>
            <a:endParaRPr lang="zh-CN" altLang="en-US" sz="2800" b="1" dirty="0">
              <a:solidFill>
                <a:srgbClr val="0000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楷体_GB2312" pitchFamily="49" charset="-122"/>
              <a:ea typeface="楷体_GB2312" pitchFamily="49" charset="-122"/>
              <a:cs typeface="+mn-cs"/>
            </a:endParaRPr>
          </a:p>
        </p:txBody>
      </p:sp>
      <p:pic>
        <p:nvPicPr>
          <p:cNvPr id="479237" name="图片 479236" descr="Bild_06a ZKG-AGW-RE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466590" y="2108835"/>
            <a:ext cx="4032250" cy="302101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79238" name="图片 479237" descr="Bild_06b ZKG-AGW-LI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" y="1700213"/>
            <a:ext cx="4405313" cy="330358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79239" name="直接连接符 479238"/>
          <p:cNvSpPr/>
          <p:nvPr/>
        </p:nvSpPr>
        <p:spPr>
          <a:xfrm rot="6113319" flipH="1" flipV="1">
            <a:off x="61913" y="3362325"/>
            <a:ext cx="2376487" cy="1003300"/>
          </a:xfrm>
          <a:prstGeom prst="line">
            <a:avLst/>
          </a:prstGeom>
          <a:ln w="69850" cap="flat" cmpd="sng">
            <a:solidFill>
              <a:srgbClr val="FFFFFF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479240" name="直接连接符 479239"/>
          <p:cNvSpPr/>
          <p:nvPr/>
        </p:nvSpPr>
        <p:spPr>
          <a:xfrm rot="6113319" flipH="1" flipV="1">
            <a:off x="61913" y="3362325"/>
            <a:ext cx="2376487" cy="1003300"/>
          </a:xfrm>
          <a:prstGeom prst="line">
            <a:avLst/>
          </a:prstGeom>
          <a:ln w="19050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479241" name="直接连接符 479240"/>
          <p:cNvSpPr/>
          <p:nvPr/>
        </p:nvSpPr>
        <p:spPr>
          <a:xfrm rot="6113319" flipV="1">
            <a:off x="1633538" y="3576638"/>
            <a:ext cx="2160587" cy="1524000"/>
          </a:xfrm>
          <a:prstGeom prst="line">
            <a:avLst/>
          </a:prstGeom>
          <a:ln w="69850" cap="flat" cmpd="sng">
            <a:solidFill>
              <a:srgbClr val="FFFFFF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479242" name="直接连接符 479241"/>
          <p:cNvSpPr/>
          <p:nvPr/>
        </p:nvSpPr>
        <p:spPr>
          <a:xfrm rot="6113319" flipV="1">
            <a:off x="1633538" y="3576638"/>
            <a:ext cx="2160587" cy="1524000"/>
          </a:xfrm>
          <a:prstGeom prst="line">
            <a:avLst/>
          </a:prstGeom>
          <a:ln w="19050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479243" name="文本框 479242"/>
          <p:cNvSpPr txBox="1"/>
          <p:nvPr/>
        </p:nvSpPr>
        <p:spPr>
          <a:xfrm>
            <a:off x="158750" y="5178425"/>
            <a:ext cx="836613" cy="274638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spcBef>
                <a:spcPct val="0"/>
              </a:spcBef>
            </a:pPr>
            <a:r>
              <a:rPr lang="zh-CN" altLang="en-GB" sz="1200" b="0" i="0" dirty="0">
                <a:solidFill>
                  <a:srgbClr val="000000"/>
                </a:solidFill>
                <a:ea typeface="宋体" panose="02010600030101010101" pitchFamily="2" charset="-122"/>
              </a:rPr>
              <a:t>机油回油 </a:t>
            </a:r>
            <a:endParaRPr lang="zh-CN" altLang="en-GB" sz="1200" b="0" i="0" dirty="0">
              <a:solidFill>
                <a:schemeClr val="tx2"/>
              </a:solidFill>
              <a:ea typeface="宋体" panose="02010600030101010101" pitchFamily="2" charset="-122"/>
            </a:endParaRPr>
          </a:p>
        </p:txBody>
      </p:sp>
      <p:sp>
        <p:nvSpPr>
          <p:cNvPr id="479244" name="文本框 479243"/>
          <p:cNvSpPr txBox="1"/>
          <p:nvPr/>
        </p:nvSpPr>
        <p:spPr>
          <a:xfrm>
            <a:off x="2824163" y="5681663"/>
            <a:ext cx="1133475" cy="27463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spcBef>
                <a:spcPct val="0"/>
              </a:spcBef>
            </a:pPr>
            <a:r>
              <a:rPr lang="zh-CN" altLang="en-GB" sz="1200" b="0" i="0" dirty="0">
                <a:solidFill>
                  <a:srgbClr val="000000"/>
                </a:solidFill>
                <a:ea typeface="宋体" panose="02010600030101010101" pitchFamily="2" charset="-122"/>
              </a:rPr>
              <a:t>保护管 </a:t>
            </a:r>
            <a:r>
              <a:rPr lang="en-GB" altLang="zh-CN" sz="1200" b="0" i="0">
                <a:solidFill>
                  <a:srgbClr val="000000"/>
                </a:solidFill>
                <a:ea typeface="宋体" panose="02010600030101010101" pitchFamily="2" charset="-122"/>
              </a:rPr>
              <a:t>(</a:t>
            </a:r>
            <a:r>
              <a:rPr lang="zh-CN" altLang="en-GB" sz="1200" b="0" i="0" dirty="0">
                <a:solidFill>
                  <a:srgbClr val="000000"/>
                </a:solidFill>
                <a:ea typeface="宋体" panose="02010600030101010101" pitchFamily="2" charset="-122"/>
              </a:rPr>
              <a:t>侧视</a:t>
            </a:r>
            <a:r>
              <a:rPr lang="en-GB" altLang="zh-CN" sz="1200" b="0" i="0">
                <a:solidFill>
                  <a:srgbClr val="000000"/>
                </a:solidFill>
                <a:ea typeface="宋体" panose="02010600030101010101" pitchFamily="2" charset="-122"/>
              </a:rPr>
              <a:t>) </a:t>
            </a:r>
            <a:endParaRPr lang="en-GB" altLang="zh-CN" sz="1200" b="0" i="0">
              <a:solidFill>
                <a:schemeClr val="tx2"/>
              </a:solidFill>
              <a:ea typeface="宋体" panose="02010600030101010101" pitchFamily="2" charset="-122"/>
            </a:endParaRPr>
          </a:p>
        </p:txBody>
      </p:sp>
      <p:sp>
        <p:nvSpPr>
          <p:cNvPr id="479245" name="动作按钮: 自定义 479244"/>
          <p:cNvSpPr/>
          <p:nvPr/>
        </p:nvSpPr>
        <p:spPr>
          <a:xfrm>
            <a:off x="8464550" y="6572250"/>
            <a:ext cx="571500" cy="204788"/>
          </a:xfrm>
          <a:prstGeom prst="actionButtonBlank">
            <a:avLst/>
          </a:prstGeom>
          <a:noFill/>
          <a:ln w="9525">
            <a:noFill/>
          </a:ln>
        </p:spPr>
        <p:txBody>
          <a:bodyPr wrap="none" lIns="0" tIns="0" rIns="0" bIns="0" anchor="ctr"/>
          <a:p>
            <a:pPr eaLnBrk="0" hangingPunct="0">
              <a:spcBef>
                <a:spcPct val="0"/>
              </a:spcBef>
              <a:spcAft>
                <a:spcPct val="50000"/>
              </a:spcAft>
            </a:pPr>
            <a:r>
              <a:rPr lang="en-GB" altLang="zh-CN" sz="1000" i="0">
                <a:solidFill>
                  <a:srgbClr val="000000"/>
                </a:solidFill>
                <a:ea typeface="宋体" panose="02010600030101010101" pitchFamily="2" charset="-122"/>
                <a:cs typeface="Arial" panose="020B0604020202020204" pitchFamily="34" charset="0"/>
              </a:rPr>
              <a:t>Contents </a:t>
            </a:r>
            <a:endParaRPr lang="en-GB" altLang="zh-CN" sz="1000" i="0">
              <a:ea typeface="Arial" panose="020B0604020202020204" pitchFamily="34" charset="0"/>
            </a:endParaRPr>
          </a:p>
        </p:txBody>
      </p:sp>
      <p:pic>
        <p:nvPicPr>
          <p:cNvPr id="479246" name="图片 479245" descr="Bild2">
            <a:hlinkClick r:id="" action="ppaction://noaction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91500" y="6604000"/>
            <a:ext cx="215900" cy="131763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9" name="图片 8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07975" y="629920"/>
            <a:ext cx="4933950" cy="5248275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403225" y="107950"/>
            <a:ext cx="5487035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zh-CN" altLang="en-US" sz="2800" b="1" dirty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_GB2312" pitchFamily="49" charset="-122"/>
                <a:ea typeface="楷体_GB2312" pitchFamily="49" charset="-122"/>
              </a:rPr>
              <a:t>大众</a:t>
            </a:r>
            <a:r>
              <a:rPr lang="en-US" altLang="zh-CN" sz="2800" b="1" dirty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_GB2312" pitchFamily="49" charset="-122"/>
                <a:ea typeface="楷体_GB2312" pitchFamily="49" charset="-122"/>
              </a:rPr>
              <a:t>2.0T  FSI</a:t>
            </a:r>
            <a:r>
              <a:rPr lang="zh-CN" altLang="en-US" sz="2800" b="1" dirty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_GB2312" pitchFamily="49" charset="-122"/>
                <a:ea typeface="楷体_GB2312" pitchFamily="49" charset="-122"/>
              </a:rPr>
              <a:t>发动机</a:t>
            </a:r>
            <a:r>
              <a:rPr lang="zh-CN" altLang="en-US" sz="2800" b="1" dirty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_GB2312" pitchFamily="49" charset="-122"/>
                <a:ea typeface="楷体_GB2312" pitchFamily="49" charset="-122"/>
              </a:rPr>
              <a:t>平衡轴</a:t>
            </a:r>
            <a:endParaRPr lang="zh-CN" altLang="en-US" sz="2800" b="1" dirty="0">
              <a:solidFill>
                <a:srgbClr val="0000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5331460" y="1167130"/>
            <a:ext cx="3431540" cy="452310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zh-CN" altLang="en-US" sz="240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采用分体驱动链轮</a:t>
            </a:r>
            <a:endParaRPr lang="zh-CN" altLang="en-US" sz="240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zh-CN" altLang="en-US" sz="240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●驱动齿轮与不平衡质量分离有利于提高平衡等级</a:t>
            </a:r>
            <a:endParaRPr lang="zh-CN" altLang="en-US" sz="240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zh-CN" altLang="en-US" sz="240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●采用较宽齿轮的机油泵</a:t>
            </a:r>
            <a:endParaRPr lang="zh-CN" altLang="en-US" sz="240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zh-CN" altLang="en-US" sz="240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●机油控制的机油压力调节阀位于平衡轴壳体上</a:t>
            </a:r>
            <a:endParaRPr lang="zh-CN" altLang="en-US" sz="240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zh-CN" altLang="en-US" sz="240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● 强度优化的压铸壳体</a:t>
            </a:r>
            <a:endParaRPr lang="zh-CN" altLang="en-US" sz="240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zh-CN" altLang="en-US" sz="240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● 轴承直接位于铝合金壳体上</a:t>
            </a:r>
            <a:endParaRPr lang="zh-CN" altLang="en-US" sz="240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601</Words>
  <Application>WPS 演示</Application>
  <PresentationFormat>全屏显示(4:3)</PresentationFormat>
  <Paragraphs>88</Paragraphs>
  <Slides>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24" baseType="lpstr">
      <vt:lpstr>Arial</vt:lpstr>
      <vt:lpstr>宋体</vt:lpstr>
      <vt:lpstr>Wingdings</vt:lpstr>
      <vt:lpstr>Calibri</vt:lpstr>
      <vt:lpstr>楷体_GB2312</vt:lpstr>
      <vt:lpstr>新宋体</vt:lpstr>
      <vt:lpstr>Times New Roman</vt:lpstr>
      <vt:lpstr>BMWTypeRegular</vt:lpstr>
      <vt:lpstr>汉仪大黑简</vt:lpstr>
      <vt:lpstr>BMWTypeLight</vt:lpstr>
      <vt:lpstr>隶书</vt:lpstr>
      <vt:lpstr>微软雅黑</vt:lpstr>
      <vt:lpstr>黑体</vt:lpstr>
      <vt:lpstr>楷体</vt:lpstr>
      <vt:lpstr>Arial Unicode MS</vt:lpstr>
      <vt:lpstr>Segoe Print</vt:lpstr>
      <vt:lpstr>Yu Gothic UI Light</vt:lpstr>
      <vt:lpstr>Office 主题</vt:lpstr>
      <vt:lpstr>PowerPoint 演示文稿</vt:lpstr>
      <vt:lpstr>PowerPoint 演示文稿</vt:lpstr>
      <vt:lpstr>PowerPoint 演示文稿</vt:lpstr>
      <vt:lpstr>平衡轴驱动</vt:lpstr>
      <vt:lpstr>平衡轴在曲轴箱上的布置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jc</dc:creator>
  <cp:lastModifiedBy>范继春</cp:lastModifiedBy>
  <cp:revision>52</cp:revision>
  <dcterms:created xsi:type="dcterms:W3CDTF">2018-09-20T09:45:00Z</dcterms:created>
  <dcterms:modified xsi:type="dcterms:W3CDTF">2020-02-20T08:58:30Z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2052-11.1.0.9440</vt:lpwstr>
  </property>
</Properties>
</file>