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mf" ContentType="image/x-w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368" r:id="rId3"/>
    <p:sldId id="372" r:id="rId4"/>
    <p:sldId id="371" r:id="rId5"/>
    <p:sldId id="374" r:id="rId6"/>
    <p:sldId id="375" r:id="rId7"/>
    <p:sldId id="376" r:id="rId8"/>
    <p:sldId id="377" r:id="rId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5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8071" name="矩形 428070"/>
          <p:cNvSpPr/>
          <p:nvPr/>
        </p:nvSpPr>
        <p:spPr>
          <a:xfrm>
            <a:off x="316865" y="189865"/>
            <a:ext cx="6186170" cy="63246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1.8 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发动机机械机构的检测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3225" y="822325"/>
            <a:ext cx="562102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1.8.1</a:t>
            </a:r>
            <a:r>
              <a:rPr lang="zh-CN" altLang="en-US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气缸盖、气缸体平面度的检测</a:t>
            </a:r>
            <a:endParaRPr lang="zh-CN" altLang="en-US" sz="28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18435" name="Rectangle 2"/>
          <p:cNvSpPr>
            <a:spLocks noGrp="1"/>
          </p:cNvSpPr>
          <p:nvPr/>
        </p:nvSpPr>
        <p:spPr>
          <a:xfrm>
            <a:off x="403225" y="1275715"/>
            <a:ext cx="5091430" cy="71310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b="1" dirty="0">
                <a:solidFill>
                  <a:srgbClr val="000000"/>
                </a:solidFill>
                <a:latin typeface="Trebuchet MS" panose="020B0603020202020204" pitchFamily="34" charset="0"/>
                <a:ea typeface="隶书" pitchFamily="49" charset="-122"/>
              </a:rPr>
              <a:t>气缸体与气缸盖的翘曲变形的原因</a:t>
            </a:r>
            <a:endParaRPr lang="zh-CN" altLang="en-US" sz="2400" b="1" dirty="0">
              <a:solidFill>
                <a:srgbClr val="000000"/>
              </a:solidFill>
              <a:latin typeface="Trebuchet MS" panose="020B0603020202020204" pitchFamily="34" charset="0"/>
              <a:ea typeface="隶书" pitchFamily="49" charset="-122"/>
            </a:endParaRPr>
          </a:p>
        </p:txBody>
      </p:sp>
      <p:graphicFrame>
        <p:nvGraphicFramePr>
          <p:cNvPr id="7" name="对象 6"/>
          <p:cNvGraphicFramePr/>
          <p:nvPr/>
        </p:nvGraphicFramePr>
        <p:xfrm>
          <a:off x="5098415" y="2082165"/>
          <a:ext cx="3285490" cy="382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" name="" r:id="rId1" imgW="2638425" imgH="3009900" progId="Paint.Picture">
                  <p:embed/>
                </p:oleObj>
              </mc:Choice>
              <mc:Fallback>
                <p:oleObj name="" r:id="rId1" imgW="2638425" imgH="3009900" progId="Paint.Picture">
                  <p:embed/>
                  <p:pic>
                    <p:nvPicPr>
                      <p:cNvPr id="0" name="图片 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098415" y="2082165"/>
                        <a:ext cx="3285490" cy="38201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/>
        </p:nvSpPr>
        <p:spPr>
          <a:xfrm>
            <a:off x="163195" y="1893570"/>
            <a:ext cx="5124450" cy="487870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气缸盖工作时受热不均匀</a:t>
            </a:r>
            <a:endParaRPr lang="zh-CN" altLang="en-US" sz="240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装配时气缸盖螺栓扭紧力不均匀</a:t>
            </a:r>
            <a:endParaRPr lang="zh-CN" altLang="en-US" sz="240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拧紧顺序不符合规定</a:t>
            </a:r>
            <a:endParaRPr lang="zh-CN" altLang="en-US" sz="240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zh-CN" altLang="en-US" sz="240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螺纹孔中有污物</a:t>
            </a:r>
            <a:endParaRPr lang="zh-CN" altLang="en-US" sz="240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zh-CN" altLang="en-US" sz="240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气缸衬垫不平</a:t>
            </a:r>
            <a:endParaRPr lang="zh-CN" altLang="en-US" sz="240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en-US" sz="240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各工作零部件的冲击载荷</a:t>
            </a:r>
            <a:endParaRPr kumimoji="0" lang="zh-CN" altLang="en-US" sz="2400" i="0" u="none" strike="noStrike" kern="1200" cap="none" spc="0" normalizeH="0" baseline="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cs typeface="+mn-cs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kumimoji="0" lang="zh-CN" altLang="en-US" sz="2400" b="1" kern="1200" cap="none" spc="0" normalizeH="0" baseline="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cs typeface="+mn-cs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zh-CN" altLang="de-DE" b="0" dirty="0">
              <a:solidFill>
                <a:schemeClr val="tx1"/>
              </a:solidFill>
              <a:ea typeface="汉仪大黑简" panose="0201060900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Picture 5" descr="10_29_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70170" y="951230"/>
            <a:ext cx="3639820" cy="2225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28071" name="矩形 428070"/>
          <p:cNvSpPr/>
          <p:nvPr/>
        </p:nvSpPr>
        <p:spPr>
          <a:xfrm>
            <a:off x="316865" y="189865"/>
            <a:ext cx="6186170" cy="63246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1.8 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发动机机械机构的检查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3225" y="822325"/>
            <a:ext cx="526351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1.8.1</a:t>
            </a:r>
            <a:r>
              <a:rPr lang="zh-CN" altLang="en-US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检查</a:t>
            </a:r>
            <a:r>
              <a:rPr lang="zh-CN" altLang="en-US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气缸盖、气缸体平面度</a:t>
            </a:r>
            <a:endParaRPr lang="zh-CN" altLang="en-US" sz="28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18435" name="Rectangle 2"/>
          <p:cNvSpPr>
            <a:spLocks noGrp="1"/>
          </p:cNvSpPr>
          <p:nvPr/>
        </p:nvSpPr>
        <p:spPr>
          <a:xfrm>
            <a:off x="403225" y="1275715"/>
            <a:ext cx="5091430" cy="71310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b="1" dirty="0">
                <a:solidFill>
                  <a:srgbClr val="000000"/>
                </a:solidFill>
                <a:latin typeface="Trebuchet MS" panose="020B0603020202020204" pitchFamily="34" charset="0"/>
                <a:ea typeface="隶书" pitchFamily="49" charset="-122"/>
              </a:rPr>
              <a:t>气缸体与气缸盖的变形的检测方法</a:t>
            </a:r>
            <a:endParaRPr lang="zh-CN" altLang="en-US" sz="2400" b="1" dirty="0">
              <a:solidFill>
                <a:srgbClr val="000000"/>
              </a:solidFill>
              <a:latin typeface="Trebuchet MS" panose="020B0603020202020204" pitchFamily="34" charset="0"/>
              <a:ea typeface="隶书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3225" y="2144395"/>
            <a:ext cx="437007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  <a:sym typeface="+mn-ea"/>
              </a:rPr>
              <a:t>检测仪器：</a:t>
            </a:r>
            <a:r>
              <a:rPr lang="zh-CN" altLang="en-US" sz="2000" b="1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直尺、塞尺（厚薄规）</a:t>
            </a:r>
            <a:endParaRPr lang="zh-CN" altLang="en-US" sz="2000" b="1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</p:txBody>
      </p:sp>
      <p:pic>
        <p:nvPicPr>
          <p:cNvPr id="832519" name="Picture 7"/>
          <p:cNvPicPr>
            <a:picLocks noChangeAspect="1"/>
          </p:cNvPicPr>
          <p:nvPr/>
        </p:nvPicPr>
        <p:blipFill>
          <a:blip r:embed="rId2"/>
          <a:srcRect l="26537" t="12943" r="24866" b="56885"/>
          <a:stretch>
            <a:fillRect/>
          </a:stretch>
        </p:blipFill>
        <p:spPr>
          <a:xfrm>
            <a:off x="5419090" y="3569335"/>
            <a:ext cx="3309938" cy="1541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73355" y="3091180"/>
            <a:ext cx="5152390" cy="25793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90000"/>
              </a:lnSpc>
              <a:buFontTx/>
              <a:buNone/>
            </a:pPr>
            <a:r>
              <a:rPr lang="en-US" altLang="zh-CN" b="1" dirty="0">
                <a:latin typeface="隶书" pitchFamily="49" charset="-122"/>
                <a:ea typeface="隶书" pitchFamily="49" charset="-122"/>
                <a:sym typeface="+mn-ea"/>
              </a:rPr>
              <a:t>    </a:t>
            </a:r>
            <a:r>
              <a:rPr lang="zh-CN" altLang="en-US" b="1" dirty="0">
                <a:latin typeface="隶书" pitchFamily="49" charset="-122"/>
                <a:ea typeface="隶书" pitchFamily="49" charset="-122"/>
                <a:sym typeface="+mn-ea"/>
              </a:rPr>
              <a:t>气缸体上平面的平面度误差标准：在任意位置，每</a:t>
            </a:r>
            <a:r>
              <a:rPr lang="en-US" altLang="zh-CN" b="1" dirty="0">
                <a:latin typeface="隶书" pitchFamily="49" charset="-122"/>
                <a:ea typeface="隶书" pitchFamily="49" charset="-122"/>
                <a:sym typeface="+mn-ea"/>
              </a:rPr>
              <a:t>50×50</a:t>
            </a:r>
            <a:r>
              <a:rPr lang="zh-CN" altLang="en-US" b="1" dirty="0">
                <a:latin typeface="隶书" pitchFamily="49" charset="-122"/>
                <a:ea typeface="隶书" pitchFamily="49" charset="-122"/>
                <a:sym typeface="+mn-ea"/>
              </a:rPr>
              <a:t>平方毫米的范围内均应不大</a:t>
            </a:r>
            <a:r>
              <a:rPr lang="en-US" altLang="zh-CN" b="1" dirty="0">
                <a:solidFill>
                  <a:srgbClr val="FF3300"/>
                </a:solidFill>
                <a:latin typeface="隶书" pitchFamily="49" charset="-122"/>
                <a:ea typeface="隶书" pitchFamily="49" charset="-122"/>
                <a:sym typeface="+mn-ea"/>
              </a:rPr>
              <a:t>0.05mm</a:t>
            </a:r>
            <a:r>
              <a:rPr lang="zh-CN" altLang="en-US" b="1" dirty="0">
                <a:solidFill>
                  <a:srgbClr val="FF3300"/>
                </a:solidFill>
                <a:latin typeface="隶书" pitchFamily="49" charset="-122"/>
                <a:ea typeface="隶书" pitchFamily="49" charset="-122"/>
                <a:sym typeface="+mn-ea"/>
              </a:rPr>
              <a:t>。</a:t>
            </a:r>
            <a:r>
              <a:rPr lang="zh-CN" altLang="en-US" b="1" dirty="0">
                <a:latin typeface="隶书" pitchFamily="49" charset="-122"/>
                <a:ea typeface="隶书" pitchFamily="49" charset="-122"/>
                <a:sym typeface="+mn-ea"/>
              </a:rPr>
              <a:t>全长小于等于</a:t>
            </a:r>
            <a:r>
              <a:rPr lang="en-US" altLang="zh-CN" b="1" dirty="0">
                <a:latin typeface="隶书" pitchFamily="49" charset="-122"/>
                <a:ea typeface="隶书" pitchFamily="49" charset="-122"/>
                <a:sym typeface="+mn-ea"/>
              </a:rPr>
              <a:t>600mm</a:t>
            </a:r>
            <a:r>
              <a:rPr lang="zh-CN" altLang="en-US" b="1" dirty="0">
                <a:latin typeface="隶书" pitchFamily="49" charset="-122"/>
                <a:ea typeface="隶书" pitchFamily="49" charset="-122"/>
                <a:sym typeface="+mn-ea"/>
              </a:rPr>
              <a:t>的气缸体，其平面度误差不大于</a:t>
            </a:r>
            <a:r>
              <a:rPr lang="en-US" altLang="zh-CN" b="1" dirty="0">
                <a:latin typeface="隶书" pitchFamily="49" charset="-122"/>
                <a:ea typeface="隶书" pitchFamily="49" charset="-122"/>
                <a:sym typeface="+mn-ea"/>
              </a:rPr>
              <a:t>0</a:t>
            </a:r>
            <a:r>
              <a:rPr lang="zh-CN" altLang="en-US" b="1" dirty="0">
                <a:latin typeface="隶书" pitchFamily="49" charset="-122"/>
                <a:ea typeface="隶书" pitchFamily="49" charset="-122"/>
                <a:sym typeface="+mn-ea"/>
              </a:rPr>
              <a:t>．</a:t>
            </a:r>
            <a:r>
              <a:rPr lang="en-US" altLang="zh-CN" b="1" dirty="0">
                <a:latin typeface="隶书" pitchFamily="49" charset="-122"/>
                <a:ea typeface="隶书" pitchFamily="49" charset="-122"/>
                <a:sym typeface="+mn-ea"/>
              </a:rPr>
              <a:t>15mm</a:t>
            </a:r>
            <a:r>
              <a:rPr lang="zh-CN" altLang="en-US" b="1" dirty="0">
                <a:latin typeface="隶书" pitchFamily="49" charset="-122"/>
                <a:ea typeface="隶书" pitchFamily="49" charset="-122"/>
                <a:sym typeface="+mn-ea"/>
              </a:rPr>
              <a:t>；全长大于</a:t>
            </a:r>
            <a:r>
              <a:rPr lang="en-US" altLang="zh-CN" b="1" dirty="0">
                <a:latin typeface="隶书" pitchFamily="49" charset="-122"/>
                <a:ea typeface="隶书" pitchFamily="49" charset="-122"/>
                <a:sym typeface="+mn-ea"/>
              </a:rPr>
              <a:t>600mm</a:t>
            </a:r>
            <a:r>
              <a:rPr lang="zh-CN" altLang="en-US" b="1" dirty="0">
                <a:latin typeface="隶书" pitchFamily="49" charset="-122"/>
                <a:ea typeface="隶书" pitchFamily="49" charset="-122"/>
                <a:sym typeface="+mn-ea"/>
              </a:rPr>
              <a:t>的铸铁气缸体，其平面度误差不大于</a:t>
            </a:r>
            <a:r>
              <a:rPr lang="en-US" altLang="zh-CN" b="1" dirty="0">
                <a:solidFill>
                  <a:srgbClr val="FF3300"/>
                </a:solidFill>
                <a:latin typeface="隶书" pitchFamily="49" charset="-122"/>
                <a:ea typeface="隶书" pitchFamily="49" charset="-122"/>
                <a:sym typeface="+mn-ea"/>
              </a:rPr>
              <a:t>0</a:t>
            </a:r>
            <a:r>
              <a:rPr lang="en-US" altLang="zh-CN" b="1" dirty="0">
                <a:solidFill>
                  <a:srgbClr val="FF3300"/>
                </a:solidFill>
                <a:latin typeface="隶书" pitchFamily="49" charset="-122"/>
                <a:ea typeface="隶书" pitchFamily="49" charset="-122"/>
                <a:sym typeface="+mn-ea"/>
              </a:rPr>
              <a:t>.</a:t>
            </a:r>
            <a:r>
              <a:rPr lang="en-US" altLang="zh-CN" b="1" dirty="0">
                <a:solidFill>
                  <a:srgbClr val="FF3300"/>
                </a:solidFill>
                <a:latin typeface="隶书" pitchFamily="49" charset="-122"/>
                <a:ea typeface="隶书" pitchFamily="49" charset="-122"/>
                <a:sym typeface="+mn-ea"/>
              </a:rPr>
              <a:t>25mm</a:t>
            </a:r>
            <a:r>
              <a:rPr lang="zh-CN" altLang="en-US" b="1" dirty="0">
                <a:latin typeface="隶书" pitchFamily="49" charset="-122"/>
                <a:ea typeface="隶书" pitchFamily="49" charset="-122"/>
                <a:sym typeface="+mn-ea"/>
              </a:rPr>
              <a:t>；全长大于</a:t>
            </a:r>
            <a:r>
              <a:rPr lang="en-US" altLang="zh-CN" b="1" dirty="0">
                <a:latin typeface="隶书" pitchFamily="49" charset="-122"/>
                <a:ea typeface="隶书" pitchFamily="49" charset="-122"/>
                <a:sym typeface="+mn-ea"/>
              </a:rPr>
              <a:t>600mm</a:t>
            </a:r>
            <a:r>
              <a:rPr lang="zh-CN" altLang="en-US" b="1" dirty="0">
                <a:latin typeface="隶书" pitchFamily="49" charset="-122"/>
                <a:ea typeface="隶书" pitchFamily="49" charset="-122"/>
                <a:sym typeface="+mn-ea"/>
              </a:rPr>
              <a:t>的铝合金气缸体，其平面度误差不大于</a:t>
            </a:r>
            <a:r>
              <a:rPr lang="en-US" altLang="zh-CN" b="1" dirty="0">
                <a:solidFill>
                  <a:srgbClr val="FF3300"/>
                </a:solidFill>
                <a:latin typeface="隶书" pitchFamily="49" charset="-122"/>
                <a:ea typeface="隶书" pitchFamily="49" charset="-122"/>
                <a:sym typeface="+mn-ea"/>
              </a:rPr>
              <a:t>0</a:t>
            </a:r>
            <a:r>
              <a:rPr lang="en-US" altLang="zh-CN" b="1" dirty="0">
                <a:solidFill>
                  <a:srgbClr val="FF3300"/>
                </a:solidFill>
                <a:latin typeface="隶书" pitchFamily="49" charset="-122"/>
                <a:ea typeface="隶书" pitchFamily="49" charset="-122"/>
                <a:sym typeface="+mn-ea"/>
              </a:rPr>
              <a:t>.</a:t>
            </a:r>
            <a:r>
              <a:rPr lang="en-US" altLang="zh-CN" b="1" dirty="0">
                <a:solidFill>
                  <a:srgbClr val="FF3300"/>
                </a:solidFill>
                <a:latin typeface="隶书" pitchFamily="49" charset="-122"/>
                <a:ea typeface="隶书" pitchFamily="49" charset="-122"/>
                <a:sym typeface="+mn-ea"/>
              </a:rPr>
              <a:t>35mm</a:t>
            </a:r>
            <a:r>
              <a:rPr lang="zh-CN" altLang="en-US" b="1" dirty="0">
                <a:latin typeface="隶书" pitchFamily="49" charset="-122"/>
                <a:ea typeface="隶书" pitchFamily="49" charset="-122"/>
                <a:sym typeface="+mn-ea"/>
              </a:rPr>
              <a:t>。</a:t>
            </a:r>
            <a:endParaRPr lang="zh-CN" altLang="en-US" b="1" dirty="0">
              <a:latin typeface="隶书" pitchFamily="49" charset="-122"/>
              <a:ea typeface="隶书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 dirty="0">
                <a:latin typeface="隶书" pitchFamily="49" charset="-122"/>
                <a:ea typeface="隶书" pitchFamily="49" charset="-122"/>
                <a:sym typeface="+mn-ea"/>
              </a:rPr>
              <a:t>    气缸盖平面度要求：全长上应不大</a:t>
            </a:r>
            <a:r>
              <a:rPr lang="en-US" altLang="zh-CN" b="1" dirty="0">
                <a:solidFill>
                  <a:srgbClr val="FF3300"/>
                </a:solidFill>
                <a:latin typeface="隶书" pitchFamily="49" charset="-122"/>
                <a:ea typeface="隶书" pitchFamily="49" charset="-122"/>
                <a:sym typeface="+mn-ea"/>
              </a:rPr>
              <a:t>0.05mm</a:t>
            </a:r>
            <a:r>
              <a:rPr lang="zh-CN" altLang="en-US" b="1" dirty="0">
                <a:latin typeface="隶书" pitchFamily="49" charset="-122"/>
                <a:ea typeface="隶书" pitchFamily="49" charset="-122"/>
                <a:sym typeface="+mn-ea"/>
              </a:rPr>
              <a:t>，在</a:t>
            </a:r>
            <a:r>
              <a:rPr lang="en-US" altLang="zh-CN" b="1" dirty="0">
                <a:latin typeface="隶书" pitchFamily="49" charset="-122"/>
                <a:ea typeface="隶书" pitchFamily="49" charset="-122"/>
                <a:sym typeface="+mn-ea"/>
              </a:rPr>
              <a:t>100</a:t>
            </a:r>
            <a:r>
              <a:rPr lang="en-US" altLang="zh-CN" b="1" dirty="0">
                <a:latin typeface="隶书" pitchFamily="49" charset="-122"/>
                <a:ea typeface="隶书" pitchFamily="49" charset="-122"/>
                <a:sym typeface="+mn-ea"/>
              </a:rPr>
              <a:t>mm</a:t>
            </a:r>
            <a:r>
              <a:rPr lang="zh-CN" altLang="en-US" b="1" dirty="0">
                <a:latin typeface="隶书" pitchFamily="49" charset="-122"/>
                <a:ea typeface="隶书" pitchFamily="49" charset="-122"/>
                <a:sym typeface="+mn-ea"/>
              </a:rPr>
              <a:t>长度上应不大于</a:t>
            </a:r>
            <a:r>
              <a:rPr lang="en-US" altLang="zh-CN" b="1" dirty="0">
                <a:latin typeface="隶书" pitchFamily="49" charset="-122"/>
                <a:ea typeface="隶书" pitchFamily="49" charset="-122"/>
                <a:sym typeface="+mn-ea"/>
              </a:rPr>
              <a:t>0</a:t>
            </a:r>
            <a:r>
              <a:rPr lang="zh-CN" altLang="en-US" b="1" dirty="0">
                <a:latin typeface="隶书" pitchFamily="49" charset="-122"/>
                <a:ea typeface="隶书" pitchFamily="49" charset="-122"/>
                <a:sym typeface="+mn-ea"/>
              </a:rPr>
              <a:t>．</a:t>
            </a:r>
            <a:r>
              <a:rPr lang="en-US" altLang="zh-CN" b="1" dirty="0">
                <a:latin typeface="隶书" pitchFamily="49" charset="-122"/>
                <a:ea typeface="隶书" pitchFamily="49" charset="-122"/>
                <a:sym typeface="+mn-ea"/>
              </a:rPr>
              <a:t>03mm</a:t>
            </a:r>
            <a:r>
              <a:rPr lang="zh-CN" altLang="en-US" b="1" dirty="0">
                <a:latin typeface="隶书" pitchFamily="49" charset="-122"/>
                <a:ea typeface="隶书" pitchFamily="49" charset="-122"/>
                <a:sym typeface="+mn-ea"/>
              </a:rPr>
              <a:t>。</a:t>
            </a:r>
            <a:endParaRPr lang="zh-CN" altLang="en-US" b="1" dirty="0">
              <a:latin typeface="隶书" pitchFamily="49" charset="-122"/>
              <a:ea typeface="隶书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 dirty="0">
                <a:latin typeface="隶书" pitchFamily="49" charset="-122"/>
                <a:ea typeface="隶书" pitchFamily="49" charset="-122"/>
                <a:sym typeface="+mn-ea"/>
              </a:rPr>
              <a:t>    如超过平面度允许值，应予以修理或更换</a:t>
            </a:r>
            <a:r>
              <a:rPr lang="zh-CN" altLang="en-US" b="1" dirty="0">
                <a:latin typeface="隶书" pitchFamily="49" charset="-122"/>
                <a:ea typeface="隶书" pitchFamily="49" charset="-122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03906" name="矩形 1403905"/>
          <p:cNvSpPr/>
          <p:nvPr/>
        </p:nvSpPr>
        <p:spPr>
          <a:xfrm>
            <a:off x="33655" y="1584325"/>
            <a:ext cx="4788535" cy="84899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sym typeface="+mn-ea"/>
              </a:rPr>
              <a:t>所需要的专用工具和维修设备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内径精密测量仪 50 - 100 毫米</a:t>
            </a:r>
            <a:endParaRPr lang="zh-CN" altLang="en-US" sz="2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0015" y="220345"/>
            <a:ext cx="31184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1.8.2</a:t>
            </a:r>
            <a:r>
              <a:rPr lang="zh-CN" altLang="en-US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检查气缸内径</a:t>
            </a:r>
            <a:endParaRPr lang="zh-CN" altLang="en-US" sz="28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0015" y="2725420"/>
            <a:ext cx="4788535" cy="84899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sym typeface="+mn-ea"/>
              </a:rPr>
              <a:t>检查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方法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在 3 处位置上以交叉方式沿横向 -A- 和纵向 -B- 测量。</a:t>
            </a:r>
            <a:endParaRPr lang="zh-CN" altLang="en-US" sz="2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0015" y="4244975"/>
            <a:ext cx="4788535" cy="84899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sym typeface="+mn-ea"/>
              </a:rPr>
              <a:t>检查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结果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与额定尺寸的偏差最大 0.08 mm（按制造厂商规定）</a:t>
            </a:r>
            <a:endParaRPr lang="zh-CN" altLang="en-US" sz="20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77790" y="1386840"/>
            <a:ext cx="3341370" cy="473456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96215" y="742315"/>
            <a:ext cx="746950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Magotan 2007  4 缸 1.8 升 4 阀门 涡轮增压发动机的机械机构 - 汽油直接喷射装置为例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906" grpId="0"/>
      <p:bldP spid="1403906" grpId="1"/>
      <p:bldP spid="5" grpId="0"/>
      <p:bldP spid="5" grpId="1"/>
      <p:bldP spid="6" grpId="0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03906" name="矩形 1403905"/>
          <p:cNvSpPr/>
          <p:nvPr/>
        </p:nvSpPr>
        <p:spPr>
          <a:xfrm>
            <a:off x="120015" y="1387475"/>
            <a:ext cx="4788535" cy="84899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sym typeface="+mn-ea"/>
              </a:rPr>
              <a:t>所需要的专用工具和维修设备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千分尺 </a:t>
            </a:r>
            <a:r>
              <a:rPr lang="en-US" altLang="zh-CN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75</a:t>
            </a: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- 100 毫米</a:t>
            </a:r>
            <a:endParaRPr lang="zh-CN" altLang="en-US" sz="2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0015" y="220345"/>
            <a:ext cx="240347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1.8.2</a:t>
            </a:r>
            <a:r>
              <a:rPr lang="zh-CN" altLang="en-US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检查活塞</a:t>
            </a:r>
            <a:endParaRPr lang="zh-CN" altLang="en-US" sz="28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0015" y="2425065"/>
            <a:ext cx="4788535" cy="84899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sym typeface="+mn-ea"/>
              </a:rPr>
              <a:t>检查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方法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测量下边缘约 10 mm 处，与活塞销的轴线错开 90 °。</a:t>
            </a:r>
            <a:endParaRPr lang="zh-CN" altLang="en-US" sz="2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0665" y="3966210"/>
            <a:ext cx="4788535" cy="84899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sym typeface="+mn-ea"/>
              </a:rPr>
              <a:t>检查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结果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与额定尺寸的偏差最大 0.04 mm</a:t>
            </a: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（按制造厂商规定）</a:t>
            </a:r>
            <a:endParaRPr lang="zh-CN" altLang="en-US" sz="20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en-US" sz="20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08550" y="1942465"/>
            <a:ext cx="3940175" cy="258953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96215" y="742315"/>
            <a:ext cx="746950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Magotan 2007  4 缸 1.8 升 4 阀门 涡轮增压发动机的机械机构 - 汽油直接喷射装置为例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906" grpId="0"/>
      <p:bldP spid="1403906" grpId="1"/>
      <p:bldP spid="5" grpId="0"/>
      <p:bldP spid="5" grpId="1"/>
      <p:bldP spid="6" grpId="0"/>
      <p:bldP spid="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03906" name="矩形 1403905"/>
          <p:cNvSpPr/>
          <p:nvPr/>
        </p:nvSpPr>
        <p:spPr>
          <a:xfrm>
            <a:off x="197485" y="647700"/>
            <a:ext cx="5080000" cy="84899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sym typeface="+mn-ea"/>
              </a:rPr>
              <a:t>所需要的专用工具和维修设备</a:t>
            </a:r>
            <a:endParaRPr lang="zh-CN" altLang="en-US" sz="2400">
              <a:solidFill>
                <a:srgbClr val="FF0000"/>
              </a:solidFill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塞尺</a:t>
            </a:r>
            <a:endParaRPr lang="zh-CN" altLang="en-US" sz="20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0015" y="220345"/>
            <a:ext cx="340868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1.8.4</a:t>
            </a:r>
            <a:r>
              <a:rPr lang="zh-CN" altLang="en-US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检查活塞环</a:t>
            </a:r>
            <a:endParaRPr lang="zh-CN" altLang="en-US" sz="28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7485" y="1864995"/>
            <a:ext cx="4788535" cy="84899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sym typeface="+mn-ea"/>
              </a:rPr>
              <a:t>检查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方法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00000"/>
              </a:lnSpc>
              <a:buClr>
                <a:srgbClr val="3333CC"/>
              </a:buClr>
              <a:buFont typeface="Wingdings" panose="05000000000000000000" pitchFamily="2" charset="2"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将环垂直于气缸壁从上推进下面的气缸开口，离气缸边缘约15mm。 推入时使用不带环的活塞。</a:t>
            </a:r>
            <a:r>
              <a:rPr lang="zh-CN" altLang="en-US" sz="2000">
                <a:sym typeface="+mn-ea"/>
              </a:rPr>
              <a:t>。</a:t>
            </a:r>
            <a:endParaRPr lang="zh-CN" altLang="en-US" sz="2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27355" y="1496695"/>
            <a:ext cx="22402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000" b="1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检查活塞环切口间隙</a:t>
            </a:r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38140" y="64770"/>
            <a:ext cx="3200400" cy="253365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27355" y="4121785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 b="1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</a:rPr>
              <a:t>检查活塞环高度间隙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55270" y="4741545"/>
            <a:ext cx="3655060" cy="84899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sym typeface="+mn-ea"/>
              </a:rPr>
              <a:t>检查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方法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00000"/>
              </a:lnSpc>
              <a:buClr>
                <a:srgbClr val="3333CC"/>
              </a:buClr>
              <a:buFont typeface="Wingdings" panose="05000000000000000000" pitchFamily="2" charset="2"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检查前清洁活塞环槽。</a:t>
            </a:r>
            <a:r>
              <a:rPr lang="zh-CN" altLang="en-US" sz="2000">
                <a:sym typeface="+mn-ea"/>
              </a:rPr>
              <a:t>。</a:t>
            </a:r>
            <a:endParaRPr lang="zh-CN" altLang="en-US" sz="2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7055" y="3030855"/>
            <a:ext cx="3171825" cy="184785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97485" y="3176270"/>
            <a:ext cx="1978025" cy="50609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sym typeface="+mn-ea"/>
              </a:rPr>
              <a:t>检查结果</a:t>
            </a: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2000">
                <a:sym typeface="+mn-ea"/>
              </a:rPr>
              <a:t>。</a:t>
            </a:r>
            <a:endParaRPr lang="zh-CN" altLang="en-US" sz="2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aphicFrame>
        <p:nvGraphicFramePr>
          <p:cNvPr id="16" name="表格 15"/>
          <p:cNvGraphicFramePr/>
          <p:nvPr>
            <p:custDataLst>
              <p:tags r:id="rId3"/>
            </p:custDataLst>
          </p:nvPr>
        </p:nvGraphicFramePr>
        <p:xfrm>
          <a:off x="2667635" y="5693410"/>
          <a:ext cx="3397885" cy="1013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3620"/>
                <a:gridCol w="1421130"/>
                <a:gridCol w="953135"/>
              </a:tblGrid>
              <a:tr h="46101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活塞环尺</a:t>
                      </a:r>
                      <a:r>
                        <a:rPr lang="zh-CN" alt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寸</a:t>
                      </a: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（mm）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新的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磨损极限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51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1. 气环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0.04 ∽ 0.08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0.15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67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2. 气环 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0.02 ∽ 0.06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0.15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67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刮油环 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无法测量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7" name="表格 16"/>
          <p:cNvGraphicFramePr/>
          <p:nvPr>
            <p:custDataLst>
              <p:tags r:id="rId4"/>
            </p:custDataLst>
          </p:nvPr>
        </p:nvGraphicFramePr>
        <p:xfrm>
          <a:off x="1979930" y="3133090"/>
          <a:ext cx="3296920" cy="9886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9785"/>
                <a:gridCol w="1361440"/>
                <a:gridCol w="1115695"/>
              </a:tblGrid>
              <a:tr h="47307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活塞环尺寸（mm）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新的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磨损极限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05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气环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0.020∽ 0.040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0.8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256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刮油环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0.25 ∽ 0.50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0.8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矩形 18"/>
          <p:cNvSpPr/>
          <p:nvPr/>
        </p:nvSpPr>
        <p:spPr>
          <a:xfrm>
            <a:off x="427355" y="5840095"/>
            <a:ext cx="1978025" cy="50609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sym typeface="+mn-ea"/>
              </a:rPr>
              <a:t>检查结果</a:t>
            </a: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2000">
                <a:sym typeface="+mn-ea"/>
              </a:rPr>
              <a:t>。</a:t>
            </a:r>
            <a:endParaRPr lang="zh-CN" altLang="en-US" sz="2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906" grpId="0"/>
      <p:bldP spid="1403906" grpId="1"/>
      <p:bldP spid="5" grpId="0"/>
      <p:bldP spid="5" grpId="1"/>
      <p:bldP spid="13" grpId="0"/>
      <p:bldP spid="13" grpId="1"/>
      <p:bldP spid="15" grpId="0"/>
      <p:bldP spid="15" grpId="1"/>
      <p:bldP spid="19" grpId="0"/>
      <p:bldP spid="1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03906" name="矩形 1403905"/>
          <p:cNvSpPr/>
          <p:nvPr/>
        </p:nvSpPr>
        <p:spPr>
          <a:xfrm>
            <a:off x="120015" y="1895475"/>
            <a:ext cx="4788535" cy="84899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sym typeface="+mn-ea"/>
              </a:rPr>
              <a:t>所需要的专用工具和维修设备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通用百分表支架、千分表。</a:t>
            </a:r>
            <a:endParaRPr lang="zh-CN" altLang="en-US" sz="20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0015" y="220345"/>
            <a:ext cx="27609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1.8.5</a:t>
            </a:r>
            <a:r>
              <a:rPr lang="zh-CN" altLang="en-US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曲轴的检测</a:t>
            </a:r>
            <a:endParaRPr lang="zh-CN" altLang="en-US" sz="28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0015" y="2725420"/>
            <a:ext cx="4058285" cy="84899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r>
              <a:rPr lang="zh-CN" altLang="en-US" sz="2400">
                <a:solidFill>
                  <a:srgbClr val="FF0000"/>
                </a:solidFill>
                <a:sym typeface="+mn-ea"/>
              </a:rPr>
              <a:t>工作步骤</a:t>
            </a:r>
            <a:endParaRPr lang="zh-CN" altLang="en-US" sz="2400">
              <a:solidFill>
                <a:srgbClr val="FF0000"/>
              </a:solidFill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160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将千分尺与通用百分表支架固定在气缸体上并与曲柄臂相对放置。</a:t>
            </a:r>
            <a:endParaRPr lang="zh-CN" altLang="en-US" sz="160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160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用手将曲轴压向千分表并将全封闭校表归“0”。</a:t>
            </a:r>
            <a:endParaRPr lang="zh-CN" altLang="en-US" sz="160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160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将曲轴向反向押紧并读取显示值。</a:t>
            </a:r>
            <a:endParaRPr lang="zh-CN" altLang="en-US" sz="160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endParaRPr lang="zh-CN" altLang="en-US" sz="2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6215" y="742315"/>
            <a:ext cx="746950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Magotan 2007  4 缸 1.8 升 4 阀门 涡轮增压发动机的机械机构 - 汽油直接喷射装置为例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7355" y="1496695"/>
            <a:ext cx="2468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000" b="1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测量曲轴的轴向间隙</a:t>
            </a:r>
            <a:endParaRPr lang="zh-CN" altLang="en-US" sz="2000" b="1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7355" y="4842510"/>
            <a:ext cx="340741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轴向间隙：新的：</a:t>
            </a:r>
            <a:r>
              <a:rPr lang="en-US" altLang="zh-CN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0.07∽0.23mm</a:t>
            </a:r>
            <a:endParaRPr lang="en-US" altLang="zh-CN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磨损极限：</a:t>
            </a:r>
            <a:r>
              <a:rPr lang="en-US" altLang="zh-CN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0.30mm</a:t>
            </a:r>
            <a:endParaRPr lang="en-US" altLang="zh-CN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18380" y="2156460"/>
            <a:ext cx="3562350" cy="309499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906" grpId="0"/>
      <p:bldP spid="140390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20015" y="220345"/>
            <a:ext cx="27609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1.8.5</a:t>
            </a:r>
            <a:r>
              <a:rPr lang="zh-CN" altLang="en-US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曲轴的检测</a:t>
            </a:r>
            <a:endParaRPr lang="zh-CN" altLang="en-US" sz="28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6215" y="742315"/>
            <a:ext cx="746950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Magotan 2007  4 缸 1.8 升 4 阀门 涡轮增压发动机的机械机构 - 汽油直接喷射装置为例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7355" y="1496695"/>
            <a:ext cx="2468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000" b="1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测量曲轴的径</a:t>
            </a:r>
            <a:r>
              <a:rPr lang="zh-CN" altLang="en-US" sz="2000" b="1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向间隙</a:t>
            </a:r>
            <a:endParaRPr lang="zh-CN" altLang="en-US" sz="2000" b="1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12135" y="1387475"/>
            <a:ext cx="5438775" cy="48482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3.xml><?xml version="1.0" encoding="utf-8"?>
<p:tagLst xmlns:p="http://schemas.openxmlformats.org/presentationml/2006/main">
  <p:tag name="KSO_WM_UNIT_TABLE_BEAUTIFY" val="smartTable{b5683201-3ece-4615-95e9-5bba2be56286}"/>
</p:tagLst>
</file>

<file path=ppt/tags/tag4.xml><?xml version="1.0" encoding="utf-8"?>
<p:tagLst xmlns:p="http://schemas.openxmlformats.org/presentationml/2006/main">
  <p:tag name="KSO_WM_UNIT_TABLE_BEAUTIFY" val="smartTable{ee920f14-48a4-4ff5-a0b4-834c36b29aed}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1233</Words>
  <Application>WPS 演示</Application>
  <PresentationFormat>全屏显示(4:3)</PresentationFormat>
  <Paragraphs>144</Paragraphs>
  <Slides>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BMWTypeRegular</vt:lpstr>
      <vt:lpstr>汉仪大黑简</vt:lpstr>
      <vt:lpstr>黑体</vt:lpstr>
      <vt:lpstr>Trebuchet MS</vt:lpstr>
      <vt:lpstr>隶书</vt:lpstr>
      <vt:lpstr>微软雅黑</vt:lpstr>
      <vt:lpstr>Segoe Print</vt:lpstr>
      <vt:lpstr>Arial Unicode MS</vt:lpstr>
      <vt:lpstr>楷体</vt:lpstr>
      <vt:lpstr>Office 主题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56</cp:revision>
  <dcterms:created xsi:type="dcterms:W3CDTF">2018-09-20T09:45:00Z</dcterms:created>
  <dcterms:modified xsi:type="dcterms:W3CDTF">2020-02-21T08:20:36Z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