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76" r:id="rId3"/>
    <p:sldId id="379" r:id="rId4"/>
    <p:sldId id="378" r:id="rId6"/>
    <p:sldId id="377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i="0" dirty="0"/>
            </a:fld>
            <a:endParaRPr lang="zh-CN" altLang="en-US" sz="1200" b="0" i="0" dirty="0"/>
          </a:p>
        </p:txBody>
      </p:sp>
      <p:sp>
        <p:nvSpPr>
          <p:cNvPr id="481282" name="幻灯片图像占位符 48128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81283" name="文本占位符 481282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de-DE" altLang="zh-CN" dirty="0">
                <a:solidFill>
                  <a:srgbClr val="000000"/>
                </a:solidFill>
              </a:rPr>
              <a:t>Balancing shafts drive at twice the engine speed.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Contra-rotation achieved at the gear drive stage.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2nd order mass inertia balanced.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2nd order moments of inertia balanced by height offset arrangement in crankcase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Advantages of bearings in crankcase: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Higher crankcase stiffness,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No oil foaming in the sump. </a:t>
            </a:r>
            <a:endParaRPr lang="de-DE" altLang="zh-CN" dirty="0"/>
          </a:p>
          <a:p>
            <a:pPr lvl="0"/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i="0" dirty="0"/>
            </a:fld>
            <a:endParaRPr lang="zh-CN" altLang="en-US" sz="1200" b="0" i="0" dirty="0"/>
          </a:p>
        </p:txBody>
      </p:sp>
      <p:sp>
        <p:nvSpPr>
          <p:cNvPr id="480258" name="幻灯片图像占位符 48025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80259" name="文本占位符 480258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de-DE" altLang="zh-CN" dirty="0">
                <a:solidFill>
                  <a:srgbClr val="000000"/>
                </a:solidFill>
              </a:rPr>
              <a:t>The protection pipe prevents adulteration of the return oil flow by the rotating balancing shaft.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The balancing shafts each have three bearings.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The bearing points are supplied with oil by the engine lubrication system.  </a:t>
            </a:r>
            <a:endParaRPr lang="de-DE" altLang="zh-CN" dirty="0"/>
          </a:p>
          <a:p>
            <a:pPr lvl="0"/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6245" y="3608705"/>
            <a:ext cx="3719830" cy="31534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7500" y="632460"/>
            <a:ext cx="27114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1.6.2.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平衡轴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415290" y="0"/>
            <a:ext cx="7852410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1.6.2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防止发动机扭转振动和摇摆的措施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90" y="3124200"/>
            <a:ext cx="2764155" cy="32937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535" y="1350010"/>
            <a:ext cx="498792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平衡轴用于平衡活塞和连杆惯性力产生的力矩。平衡轴有两个彼此错开180</a:t>
            </a:r>
            <a:r>
              <a:rPr lang="zh-CN" altLang="en-US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布置的平衡重块。它由曲轴通过一个链条驱动，转动方向与曲轴相反。发动机力矩通过相反的转动方向和平衡重块来平衡。运行时不发生摇摆。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900" y="554990"/>
            <a:ext cx="2753995" cy="34709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8210" name="标题 478209"/>
          <p:cNvSpPr>
            <a:spLocks noGrp="1"/>
          </p:cNvSpPr>
          <p:nvPr>
            <p:ph type="title"/>
          </p:nvPr>
        </p:nvSpPr>
        <p:spPr>
          <a:xfrm>
            <a:off x="53340" y="52388"/>
            <a:ext cx="8229600" cy="1143000"/>
          </a:xfrm>
        </p:spPr>
        <p:txBody>
          <a:bodyPr lIns="360000" tIns="442800" rIns="360000" bIns="0"/>
          <a:p>
            <a:pPr algn="l"/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平衡轴驱动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478213" name="图片 478212" descr="Bild_05_AGW_Kettentrie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8888" y="1195388"/>
            <a:ext cx="7200900" cy="5402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8214" name="文本框 478213"/>
          <p:cNvSpPr txBox="1"/>
          <p:nvPr/>
        </p:nvSpPr>
        <p:spPr>
          <a:xfrm>
            <a:off x="303213" y="4170363"/>
            <a:ext cx="1141412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拧入式张紧器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5" name="文本框 478214"/>
          <p:cNvSpPr txBox="1"/>
          <p:nvPr/>
        </p:nvSpPr>
        <p:spPr>
          <a:xfrm>
            <a:off x="792163" y="4962525"/>
            <a:ext cx="684212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张紧轨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6" name="文本框 478215"/>
          <p:cNvSpPr txBox="1"/>
          <p:nvPr/>
        </p:nvSpPr>
        <p:spPr>
          <a:xfrm>
            <a:off x="2168525" y="5970588"/>
            <a:ext cx="531813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齿轮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7" name="文本框 478216"/>
          <p:cNvSpPr txBox="1"/>
          <p:nvPr/>
        </p:nvSpPr>
        <p:spPr>
          <a:xfrm>
            <a:off x="5992813" y="5754688"/>
            <a:ext cx="531812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没轨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8" name="文本框 478217"/>
          <p:cNvSpPr txBox="1"/>
          <p:nvPr/>
        </p:nvSpPr>
        <p:spPr>
          <a:xfrm>
            <a:off x="5992813" y="4889500"/>
            <a:ext cx="531812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齿链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9" name="文本框 478218"/>
          <p:cNvSpPr txBox="1"/>
          <p:nvPr/>
        </p:nvSpPr>
        <p:spPr>
          <a:xfrm>
            <a:off x="5848350" y="4313238"/>
            <a:ext cx="836613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齿轮传动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20" name="文本框 478219"/>
          <p:cNvSpPr txBox="1"/>
          <p:nvPr/>
        </p:nvSpPr>
        <p:spPr>
          <a:xfrm>
            <a:off x="4787900" y="2298700"/>
            <a:ext cx="684213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平衡轴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21" name="文本框 478220"/>
          <p:cNvSpPr txBox="1"/>
          <p:nvPr/>
        </p:nvSpPr>
        <p:spPr>
          <a:xfrm>
            <a:off x="1958975" y="1362075"/>
            <a:ext cx="531813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导轨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22" name="直接连接符 478221"/>
          <p:cNvSpPr/>
          <p:nvPr/>
        </p:nvSpPr>
        <p:spPr>
          <a:xfrm rot="6113319" flipH="1" flipV="1">
            <a:off x="1158875" y="3508375"/>
            <a:ext cx="465138" cy="995363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3" name="直接连接符 478222"/>
          <p:cNvSpPr/>
          <p:nvPr/>
        </p:nvSpPr>
        <p:spPr>
          <a:xfrm rot="6113319" flipH="1" flipV="1">
            <a:off x="1158875" y="3508375"/>
            <a:ext cx="465138" cy="995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4" name="直接连接符 478223"/>
          <p:cNvSpPr/>
          <p:nvPr/>
        </p:nvSpPr>
        <p:spPr>
          <a:xfrm rot="6113319" flipH="1" flipV="1">
            <a:off x="2530475" y="5383213"/>
            <a:ext cx="1008063" cy="51435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5" name="直接连接符 478224"/>
          <p:cNvSpPr/>
          <p:nvPr/>
        </p:nvSpPr>
        <p:spPr>
          <a:xfrm rot="6113319" flipH="1" flipV="1">
            <a:off x="2530475" y="5383213"/>
            <a:ext cx="1008063" cy="51435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6" name="直接连接符 478225"/>
          <p:cNvSpPr/>
          <p:nvPr/>
        </p:nvSpPr>
        <p:spPr>
          <a:xfrm rot="6113319" flipH="1" flipV="1">
            <a:off x="5067300" y="5102225"/>
            <a:ext cx="271463" cy="158115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7" name="直接连接符 478226"/>
          <p:cNvSpPr/>
          <p:nvPr/>
        </p:nvSpPr>
        <p:spPr>
          <a:xfrm rot="6113319" flipH="1" flipV="1">
            <a:off x="5067300" y="5102225"/>
            <a:ext cx="271463" cy="158115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8" name="直接连接符 478227"/>
          <p:cNvSpPr/>
          <p:nvPr/>
        </p:nvSpPr>
        <p:spPr>
          <a:xfrm rot="6113319" flipH="1">
            <a:off x="5375275" y="4267200"/>
            <a:ext cx="228600" cy="993775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9" name="直接连接符 478228"/>
          <p:cNvSpPr/>
          <p:nvPr/>
        </p:nvSpPr>
        <p:spPr>
          <a:xfrm rot="6113319" flipH="1">
            <a:off x="5375275" y="4267200"/>
            <a:ext cx="228600" cy="99377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0" name="直接连接符 478229"/>
          <p:cNvSpPr/>
          <p:nvPr/>
        </p:nvSpPr>
        <p:spPr>
          <a:xfrm rot="6113319" flipH="1" flipV="1">
            <a:off x="5465763" y="3978275"/>
            <a:ext cx="84137" cy="769938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1" name="直接连接符 478230"/>
          <p:cNvSpPr/>
          <p:nvPr/>
        </p:nvSpPr>
        <p:spPr>
          <a:xfrm rot="6113319" flipH="1" flipV="1">
            <a:off x="5465763" y="3978275"/>
            <a:ext cx="84137" cy="769938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2" name="直接连接符 478231"/>
          <p:cNvSpPr/>
          <p:nvPr/>
        </p:nvSpPr>
        <p:spPr>
          <a:xfrm rot="6113319" flipH="1">
            <a:off x="4822825" y="2836863"/>
            <a:ext cx="987425" cy="769937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3" name="直接连接符 478232"/>
          <p:cNvSpPr/>
          <p:nvPr/>
        </p:nvSpPr>
        <p:spPr>
          <a:xfrm rot="6113319" flipH="1">
            <a:off x="4822825" y="2836863"/>
            <a:ext cx="987425" cy="769937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4" name="直接连接符 478233"/>
          <p:cNvSpPr/>
          <p:nvPr/>
        </p:nvSpPr>
        <p:spPr>
          <a:xfrm rot="6113319" flipH="1" flipV="1">
            <a:off x="4133850" y="1916113"/>
            <a:ext cx="204788" cy="1109662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5" name="直接连接符 478234"/>
          <p:cNvSpPr/>
          <p:nvPr/>
        </p:nvSpPr>
        <p:spPr>
          <a:xfrm rot="6113319" flipH="1" flipV="1">
            <a:off x="4133850" y="1916113"/>
            <a:ext cx="204788" cy="11096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6" name="直接连接符 478235"/>
          <p:cNvSpPr/>
          <p:nvPr/>
        </p:nvSpPr>
        <p:spPr>
          <a:xfrm rot="6113319" flipV="1">
            <a:off x="2198688" y="1824038"/>
            <a:ext cx="1368425" cy="1189037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7" name="直接连接符 478236"/>
          <p:cNvSpPr/>
          <p:nvPr/>
        </p:nvSpPr>
        <p:spPr>
          <a:xfrm rot="6113319" flipV="1">
            <a:off x="2198688" y="1824038"/>
            <a:ext cx="1368425" cy="1189037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8" name="直接连接符 478237"/>
          <p:cNvSpPr/>
          <p:nvPr/>
        </p:nvSpPr>
        <p:spPr>
          <a:xfrm rot="6113319" flipH="1" flipV="1">
            <a:off x="1547813" y="4214813"/>
            <a:ext cx="900112" cy="860425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9" name="直接连接符 478238"/>
          <p:cNvSpPr/>
          <p:nvPr/>
        </p:nvSpPr>
        <p:spPr>
          <a:xfrm rot="6113319" flipH="1" flipV="1">
            <a:off x="1547813" y="4214813"/>
            <a:ext cx="900112" cy="86042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9234" name="标题 479233"/>
          <p:cNvSpPr>
            <a:spLocks noGrp="1"/>
          </p:cNvSpPr>
          <p:nvPr>
            <p:ph type="title"/>
          </p:nvPr>
        </p:nvSpPr>
        <p:spPr>
          <a:xfrm>
            <a:off x="457200" y="274955"/>
            <a:ext cx="5746750" cy="447040"/>
          </a:xfrm>
        </p:spPr>
        <p:txBody>
          <a:bodyPr lIns="360000" tIns="442800" rIns="360000" bIns="0"/>
          <a:p>
            <a:pPr algn="l"/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平衡轴在曲轴箱上的布置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479237" name="图片 479236" descr="Bild_06a ZKG-AGW-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6590" y="2108835"/>
            <a:ext cx="4032250" cy="3021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9238" name="图片 479237" descr="Bild_06b ZKG-AGW-L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" y="1700213"/>
            <a:ext cx="4405313" cy="3303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9239" name="直接连接符 479238"/>
          <p:cNvSpPr/>
          <p:nvPr/>
        </p:nvSpPr>
        <p:spPr>
          <a:xfrm rot="6113319" flipH="1" flipV="1">
            <a:off x="61913" y="3362325"/>
            <a:ext cx="2376487" cy="100330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0" name="直接连接符 479239"/>
          <p:cNvSpPr/>
          <p:nvPr/>
        </p:nvSpPr>
        <p:spPr>
          <a:xfrm rot="6113319" flipH="1" flipV="1">
            <a:off x="61913" y="3362325"/>
            <a:ext cx="2376487" cy="10033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1" name="直接连接符 479240"/>
          <p:cNvSpPr/>
          <p:nvPr/>
        </p:nvSpPr>
        <p:spPr>
          <a:xfrm rot="6113319" flipV="1">
            <a:off x="1633538" y="3576638"/>
            <a:ext cx="2160587" cy="152400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2" name="直接连接符 479241"/>
          <p:cNvSpPr/>
          <p:nvPr/>
        </p:nvSpPr>
        <p:spPr>
          <a:xfrm rot="6113319" flipV="1">
            <a:off x="1633538" y="3576638"/>
            <a:ext cx="2160587" cy="15240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3" name="文本框 479242"/>
          <p:cNvSpPr txBox="1"/>
          <p:nvPr/>
        </p:nvSpPr>
        <p:spPr>
          <a:xfrm>
            <a:off x="158750" y="5178425"/>
            <a:ext cx="836613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机油回油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9244" name="文本框 479243"/>
          <p:cNvSpPr txBox="1"/>
          <p:nvPr/>
        </p:nvSpPr>
        <p:spPr>
          <a:xfrm>
            <a:off x="2824163" y="5681663"/>
            <a:ext cx="1133475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保护管 </a:t>
            </a:r>
            <a:r>
              <a:rPr lang="en-GB" altLang="zh-CN" sz="1200" b="0" i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侧视</a:t>
            </a:r>
            <a:r>
              <a:rPr lang="en-GB" altLang="zh-CN" sz="1200" b="0" i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endParaRPr lang="en-GB" altLang="zh-CN" sz="1200" b="0" i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9245" name="动作按钮: 自定义 479244"/>
          <p:cNvSpPr/>
          <p:nvPr/>
        </p:nvSpPr>
        <p:spPr>
          <a:xfrm>
            <a:off x="8464550" y="6572250"/>
            <a:ext cx="571500" cy="204788"/>
          </a:xfrm>
          <a:prstGeom prst="actionButtonBlank">
            <a:avLst/>
          </a:prstGeom>
          <a:noFill/>
          <a:ln w="9525">
            <a:noFill/>
          </a:ln>
        </p:spPr>
        <p:txBody>
          <a:bodyPr wrap="none" lIns="0" tIns="0" rIns="0" bIns="0" anchor="ctr"/>
          <a:p>
            <a:pPr eaLnBrk="0" hangingPunct="0">
              <a:spcBef>
                <a:spcPct val="0"/>
              </a:spcBef>
              <a:spcAft>
                <a:spcPct val="50000"/>
              </a:spcAft>
            </a:pPr>
            <a:r>
              <a:rPr lang="en-GB" altLang="zh-CN" sz="1000" i="0">
                <a:solidFill>
                  <a:srgbClr val="000000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Contents </a:t>
            </a:r>
            <a:endParaRPr lang="en-GB" altLang="zh-CN" sz="1000" i="0">
              <a:ea typeface="Arial" panose="020B0604020202020204" pitchFamily="34" charset="0"/>
            </a:endParaRPr>
          </a:p>
        </p:txBody>
      </p:sp>
      <p:pic>
        <p:nvPicPr>
          <p:cNvPr id="479246" name="图片 479245" descr="Bild2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0" y="6604000"/>
            <a:ext cx="215900" cy="131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975" y="629920"/>
            <a:ext cx="4933950" cy="52482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3225" y="107950"/>
            <a:ext cx="54870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大众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2.0T  FSI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发动机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平衡轴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31460" y="1167130"/>
            <a:ext cx="343154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采用分体驱动链轮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●驱动齿轮与不平衡质量分离有利于提高平衡等级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●采用较宽齿轮的机油泵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●机油控制的机油压力调节阀位于平衡轴壳体上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强度优化的压铸壳体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轴承直接位于铝合金壳体上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WPS 演示</Application>
  <PresentationFormat>全屏显示(4:3)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楷体_GB2312</vt:lpstr>
      <vt:lpstr>新宋体</vt:lpstr>
      <vt:lpstr>Times New Roman</vt:lpstr>
      <vt:lpstr>BMWTypeRegular</vt:lpstr>
      <vt:lpstr>汉仪大黑简</vt:lpstr>
      <vt:lpstr>BMWTypeLight</vt:lpstr>
      <vt:lpstr>隶书</vt:lpstr>
      <vt:lpstr>微软雅黑</vt:lpstr>
      <vt:lpstr>黑体</vt:lpstr>
      <vt:lpstr>楷体</vt:lpstr>
      <vt:lpstr>Arial Unicode MS</vt:lpstr>
      <vt:lpstr>Segoe Print</vt:lpstr>
      <vt:lpstr>Yu Gothic UI Light</vt:lpstr>
      <vt:lpstr>Office 主题</vt:lpstr>
      <vt:lpstr>PowerPoint 演示文稿</vt:lpstr>
      <vt:lpstr>平衡轴驱动</vt:lpstr>
      <vt:lpstr>平衡轴在曲轴箱上的布置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2020-02-20T08:59:15Z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