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408" r:id="rId3"/>
    <p:sldId id="409" r:id="rId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02"/>
        <p:guide pos="29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78435" y="679450"/>
            <a:ext cx="9042400" cy="16300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/>
              <a:t>    </a:t>
            </a:r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在双回路冷却系统中冷却液分别在两个回路循环运行：</a:t>
            </a:r>
            <a:endParaRPr lang="zh-CN" altLang="en-US" sz="2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  <a:p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    三分之一的冷却液流向气缸体内的气缸，三分之二的冷却液流向气缸盖内的燃烧室。</a:t>
            </a:r>
            <a:endParaRPr lang="zh-CN" altLang="en-US" sz="2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  <a:p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    为此需要两个在不同温度时打开的节温器。</a:t>
            </a:r>
            <a:endParaRPr lang="zh-CN" altLang="en-US" sz="2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  <a:p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    冷却液循环回路中集成了废气再循环电磁阀。以此防止温度过高。</a:t>
            </a:r>
            <a:endParaRPr lang="zh-CN" altLang="en-US" sz="2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3075" name="Rectangle 8"/>
          <p:cNvSpPr>
            <a:spLocks noGrp="1"/>
          </p:cNvSpPr>
          <p:nvPr>
            <p:ph type="title"/>
          </p:nvPr>
        </p:nvSpPr>
        <p:spPr>
          <a:xfrm>
            <a:off x="101600" y="51435"/>
            <a:ext cx="6833235" cy="808355"/>
          </a:xfrm>
        </p:spPr>
        <p:txBody>
          <a:bodyPr vert="horz" wrap="square" lIns="91440" tIns="45720" rIns="91440" bIns="45720" anchor="ctr"/>
          <a:p>
            <a:pPr algn="l"/>
            <a:r>
              <a:rPr lang="en-US" altLang="zh-CN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</a:rPr>
              <a:t>3.4   </a:t>
            </a:r>
            <a:r>
              <a:rPr lang="en-US" altLang="zh-CN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双回路冷却系统</a:t>
            </a:r>
            <a:endParaRPr lang="en-US" altLang="zh-CN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87320" y="2355850"/>
            <a:ext cx="6334125" cy="35026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7320" y="2538095"/>
            <a:ext cx="2540000" cy="31381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双回路冷却系统的优点：</a:t>
            </a:r>
            <a:endParaRPr lang="zh-CN" altLang="en-US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①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气缸体升温更快。</a:t>
            </a:r>
            <a:endParaRPr lang="zh-CN" altLang="en-US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②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通过气缸体中的较高温度可以减少曲轴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运转的摩擦。</a:t>
            </a:r>
            <a:endParaRPr lang="zh-CN" altLang="en-US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③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通过气缸盖中较低的温度可以更好地冷却燃烧室。</a:t>
            </a:r>
            <a:endParaRPr lang="zh-CN" altLang="en-US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④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更好的气缸盖冷却可以在改善充气的同时降</a:t>
            </a:r>
            <a:endParaRPr lang="zh-CN" altLang="en-US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低爆燃的危险。</a:t>
            </a:r>
            <a:endParaRPr lang="zh-CN" altLang="en-US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0" y="90805"/>
            <a:ext cx="35356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双回路冷却系统</a:t>
            </a:r>
            <a:r>
              <a:rPr lang="zh-C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控制过程</a:t>
            </a:r>
            <a:endParaRPr lang="zh-CN" alt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8935" y="1708150"/>
            <a:ext cx="2505075" cy="2857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6285" y="1708150"/>
            <a:ext cx="2447925" cy="282892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2080" y="1708150"/>
            <a:ext cx="2409825" cy="283845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8935" y="1104900"/>
            <a:ext cx="2540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温度在87</a:t>
            </a:r>
            <a:r>
              <a:rPr lang="zh-CN" altLang="en-US" sz="2400" b="1" baseline="300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0</a:t>
            </a:r>
            <a:r>
              <a:rPr lang="zh-CN" altLang="en-US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C以下</a:t>
            </a:r>
            <a:endParaRPr lang="zh-CN" altLang="en-US" sz="24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0" y="4565650"/>
            <a:ext cx="2565400" cy="1814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两个节温器处于关闭状态。发动机升温更快。冷却液从冷却液泵流向气缸（燃烧室）再流向冷却液调节器壳体2：</a:t>
            </a:r>
            <a:endParaRPr lang="zh-CN" altLang="en-US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zh-CN" altLang="en-US" sz="1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→</a:t>
            </a:r>
            <a:r>
              <a: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暖风热交换器</a:t>
            </a:r>
            <a:endParaRPr lang="zh-CN" altLang="en-US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zh-CN" altLang="en-US" sz="1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  <a:sym typeface="+mn-ea"/>
              </a:rPr>
              <a:t>→</a:t>
            </a:r>
            <a:r>
              <a: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机油冷却器</a:t>
            </a:r>
            <a:endParaRPr lang="zh-CN" altLang="en-US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zh-CN" altLang="en-US" sz="1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  <a:sym typeface="+mn-ea"/>
              </a:rPr>
              <a:t>→</a:t>
            </a:r>
            <a:r>
              <a: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废气再循环阀+补液罐</a:t>
            </a:r>
            <a:endParaRPr lang="zh-CN" altLang="en-US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zh-CN" altLang="en-US" sz="1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  <a:sym typeface="+mn-ea"/>
              </a:rPr>
              <a:t>→</a:t>
            </a:r>
            <a:r>
              <a: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流向冷却液泵</a:t>
            </a:r>
            <a:endParaRPr lang="zh-CN" altLang="en-US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347720" y="1104900"/>
            <a:ext cx="280543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温度在87</a:t>
            </a:r>
            <a:r>
              <a:rPr lang="zh-CN" altLang="en-US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∽</a:t>
            </a:r>
            <a:r>
              <a:rPr lang="zh-CN" altLang="en-US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105</a:t>
            </a:r>
            <a:r>
              <a:rPr lang="en-US" altLang="zh-CN" sz="2400" b="1" baseline="300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0</a:t>
            </a:r>
            <a:r>
              <a:rPr lang="zh-CN" altLang="en-US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C</a:t>
            </a: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6086475" y="1104900"/>
            <a:ext cx="280543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    </a:t>
            </a:r>
            <a:r>
              <a:rPr lang="zh-CN" altLang="en-US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温度超过</a:t>
            </a:r>
            <a:r>
              <a:rPr lang="zh-CN" altLang="en-US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105</a:t>
            </a:r>
            <a:r>
              <a:rPr lang="en-US" altLang="zh-CN" sz="2400" b="1" baseline="300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0</a:t>
            </a:r>
            <a:r>
              <a:rPr lang="zh-CN" altLang="en-US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C</a:t>
            </a:r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908935" y="4469765"/>
            <a:ext cx="2733675" cy="22453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节温器1打开，节温器2关闭。将气缸盖中的温度控制在87℃，气缸体内的温度继续上升。冷却液从冷却液泵流向气缸盖（燃烧室）再流向冷却液调节器壳体2：</a:t>
            </a:r>
            <a:endParaRPr lang="zh-CN" altLang="en-US" sz="1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zh-CN" alt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  <a:sym typeface="+mn-ea"/>
              </a:rPr>
              <a:t>→</a:t>
            </a:r>
            <a:r>
              <a:rPr lang="zh-CN" altLang="en-US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暖风热交换器</a:t>
            </a:r>
            <a:endParaRPr lang="zh-CN" altLang="en-US" sz="1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zh-CN" alt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  <a:sym typeface="+mn-ea"/>
              </a:rPr>
              <a:t>→</a:t>
            </a:r>
            <a:r>
              <a:rPr lang="zh-CN" altLang="en-US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机油冷却器</a:t>
            </a:r>
            <a:endParaRPr lang="zh-CN" altLang="en-US" sz="1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zh-CN" alt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  <a:sym typeface="+mn-ea"/>
              </a:rPr>
              <a:t>→</a:t>
            </a:r>
            <a:r>
              <a:rPr lang="zh-CN" altLang="en-US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废气再循环阀+补液罐</a:t>
            </a:r>
            <a:endParaRPr lang="zh-CN" altLang="en-US" sz="1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zh-CN" alt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  <a:sym typeface="+mn-ea"/>
              </a:rPr>
              <a:t>→</a:t>
            </a:r>
            <a:r>
              <a:rPr lang="zh-CN" altLang="en-US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散热器</a:t>
            </a:r>
            <a:endParaRPr lang="zh-CN" altLang="en-US" sz="1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zh-CN" alt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  <a:sym typeface="+mn-ea"/>
              </a:rPr>
              <a:t>→</a:t>
            </a:r>
            <a:r>
              <a:rPr lang="zh-CN" altLang="en-US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流向冷却液泵</a:t>
            </a:r>
            <a:endParaRPr lang="zh-CN" altLang="en-US" sz="1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670550" y="4546600"/>
            <a:ext cx="3473450" cy="20916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两个节温器处于打开状态。将气缸中的温度控制在87℃，将气缸体中温度控制在105℃。冷却液从冷却液泵流向气缸盖再流向冷却液调节器壳体2：</a:t>
            </a:r>
            <a:endParaRPr lang="zh-CN" altLang="en-US" sz="1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zh-CN" alt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  <a:sym typeface="+mn-ea"/>
              </a:rPr>
              <a:t>→</a:t>
            </a:r>
            <a:r>
              <a:rPr lang="zh-CN" altLang="en-US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暖风热交换器</a:t>
            </a:r>
            <a:endParaRPr lang="zh-CN" altLang="en-US" sz="1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zh-CN" alt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  <a:sym typeface="+mn-ea"/>
              </a:rPr>
              <a:t>→</a:t>
            </a:r>
            <a:r>
              <a:rPr lang="zh-CN" altLang="en-US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机油冷却器</a:t>
            </a:r>
            <a:endParaRPr lang="zh-CN" altLang="en-US" sz="1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zh-CN" alt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  <a:sym typeface="+mn-ea"/>
              </a:rPr>
              <a:t>→</a:t>
            </a:r>
            <a:r>
              <a:rPr lang="zh-CN" altLang="en-US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废气再循环阀+补液罐</a:t>
            </a:r>
            <a:endParaRPr lang="zh-CN" altLang="en-US" sz="1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ClrTx/>
              <a:buSzTx/>
              <a:buNone/>
            </a:pPr>
            <a:r>
              <a:rPr lang="zh-CN" altLang="en-US" b="1"/>
              <a:t>   </a:t>
            </a:r>
            <a:r>
              <a:rPr lang="zh-CN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  <a:sym typeface="+mn-ea"/>
              </a:rPr>
              <a:t>→</a:t>
            </a:r>
            <a:r>
              <a:rPr lang="zh-CN" altLang="en-US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气缸盖+散热器+冷却液调节器壳体1</a:t>
            </a:r>
            <a:endParaRPr lang="zh-CN" altLang="en-US" sz="1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ClrTx/>
              <a:buSzTx/>
              <a:buNone/>
            </a:pPr>
            <a:r>
              <a:rPr lang="zh-CN" altLang="en-US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zh-CN" alt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  <a:sym typeface="+mn-ea"/>
              </a:rPr>
              <a:t>→</a:t>
            </a:r>
            <a:r>
              <a:rPr lang="zh-CN" altLang="en-US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流向冷却液泵</a:t>
            </a:r>
            <a:endParaRPr lang="zh-CN" altLang="en-US" sz="1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8935" y="1708150"/>
            <a:ext cx="2505075" cy="285750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368935" y="1104900"/>
            <a:ext cx="2540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温度在87</a:t>
            </a:r>
            <a:r>
              <a:rPr lang="zh-CN" altLang="en-US" sz="2400" b="1" baseline="300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0</a:t>
            </a:r>
            <a:r>
              <a:rPr lang="zh-CN" altLang="en-US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C以下</a:t>
            </a:r>
            <a:endParaRPr lang="zh-CN" altLang="en-US" sz="24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0" y="4565650"/>
            <a:ext cx="2565400" cy="1814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两个节温器处于关闭状态。发动机升温更快。冷却液从冷却液泵流向气缸（燃烧室）再流向冷却液调节器壳体2：</a:t>
            </a:r>
            <a:endParaRPr lang="zh-CN" altLang="en-US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zh-CN" altLang="en-US" sz="1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→</a:t>
            </a:r>
            <a:r>
              <a: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暖风热交换器</a:t>
            </a:r>
            <a:endParaRPr lang="zh-CN" altLang="en-US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zh-CN" altLang="en-US" sz="1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  <a:sym typeface="+mn-ea"/>
              </a:rPr>
              <a:t>→</a:t>
            </a:r>
            <a:r>
              <a: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机油冷却器</a:t>
            </a:r>
            <a:endParaRPr lang="zh-CN" altLang="en-US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zh-CN" altLang="en-US" sz="1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  <a:sym typeface="+mn-ea"/>
              </a:rPr>
              <a:t>→</a:t>
            </a:r>
            <a:r>
              <a: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废气再循环阀+补液罐</a:t>
            </a:r>
            <a:endParaRPr lang="zh-CN" altLang="en-US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zh-CN" altLang="en-US" sz="1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  <a:sym typeface="+mn-ea"/>
              </a:rPr>
              <a:t>→</a:t>
            </a:r>
            <a:r>
              <a: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流向冷却液泵</a:t>
            </a:r>
            <a:endParaRPr lang="zh-CN" altLang="en-US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4" grpId="1"/>
      <p:bldP spid="15" grpId="1"/>
      <p:bldP spid="9" grpId="0"/>
      <p:bldP spid="11" grpId="0"/>
      <p:bldP spid="9" grpId="1"/>
      <p:bldP spid="11" grpId="1"/>
      <p:bldP spid="10" grpId="0"/>
      <p:bldP spid="12" grpId="0"/>
      <p:bldP spid="10" grpId="1"/>
      <p:bldP spid="12" grpId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712</Words>
  <Application>WPS 演示</Application>
  <PresentationFormat>全屏显示(4:3)</PresentationFormat>
  <Paragraphs>50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20" baseType="lpstr">
      <vt:lpstr>Arial</vt:lpstr>
      <vt:lpstr>宋体</vt:lpstr>
      <vt:lpstr>Wingdings</vt:lpstr>
      <vt:lpstr>Calibri</vt:lpstr>
      <vt:lpstr>BMWTypeRegular</vt:lpstr>
      <vt:lpstr>汉仪大黑简</vt:lpstr>
      <vt:lpstr>黑体</vt:lpstr>
      <vt:lpstr>楷体</vt:lpstr>
      <vt:lpstr>Segoe Print</vt:lpstr>
      <vt:lpstr>MS PGothic</vt:lpstr>
      <vt:lpstr>微软雅黑</vt:lpstr>
      <vt:lpstr>Arial Unicode MS</vt:lpstr>
      <vt:lpstr>楷体_GB2312</vt:lpstr>
      <vt:lpstr>新宋体</vt:lpstr>
      <vt:lpstr>Trebuchet MS</vt:lpstr>
      <vt:lpstr>隶书</vt:lpstr>
      <vt:lpstr>Times New Roman</vt:lpstr>
      <vt:lpstr>Office 主题</vt:lpstr>
      <vt:lpstr>3.4   双回路冷却系统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55</cp:revision>
  <dcterms:created xsi:type="dcterms:W3CDTF">2018-09-20T09:45:00Z</dcterms:created>
  <dcterms:modified xsi:type="dcterms:W3CDTF">2020-02-26T14:47:39Z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