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0" r:id="rId3"/>
    <p:sldId id="322" r:id="rId4"/>
    <p:sldId id="323" r:id="rId5"/>
    <p:sldId id="321" r:id="rId6"/>
    <p:sldId id="309" r:id="rId7"/>
    <p:sldId id="277" r:id="rId8"/>
    <p:sldId id="318" r:id="rId9"/>
    <p:sldId id="319" r:id="rId10"/>
    <p:sldId id="311" r:id="rId11"/>
    <p:sldId id="312" r:id="rId12"/>
    <p:sldId id="315" r:id="rId13"/>
    <p:sldId id="313" r:id="rId14"/>
    <p:sldId id="308" r:id="rId15"/>
    <p:sldId id="338" r:id="rId16"/>
    <p:sldId id="339" r:id="rId17"/>
    <p:sldId id="324" r:id="rId18"/>
    <p:sldId id="327" r:id="rId19"/>
    <p:sldId id="326" r:id="rId20"/>
    <p:sldId id="328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740" y="-84"/>
      </p:cViewPr>
      <p:guideLst>
        <p:guide orient="horz" pos="221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B8FE3-9806-4156-BB2A-E042B922D49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emf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9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1.bin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hyperlink" Target="Q.M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hyperlink" Target="http://auto.xinmin.cn/new/2007/01/16/132787.html" TargetMode="Externa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jpeg"/><Relationship Id="rId3" Type="http://schemas.openxmlformats.org/officeDocument/2006/relationships/image" Target="../media/image10.jpeg"/><Relationship Id="rId2" Type="http://schemas.openxmlformats.org/officeDocument/2006/relationships/image" Target="../media/image19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3.wmf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Picture 1" descr="qiche 拷贝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1844675"/>
            <a:ext cx="6551612" cy="454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/>
          <p:nvPr/>
        </p:nvSpPr>
        <p:spPr>
          <a:xfrm>
            <a:off x="457200" y="215265"/>
            <a:ext cx="8229600" cy="54991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1.1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认识一下我是汽车的心脏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发动机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" name="Picture 1" descr="184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520" y="1029018"/>
            <a:ext cx="8208963" cy="558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9465"/>
          </a:xfrm>
        </p:spPr>
        <p:txBody>
          <a:bodyPr/>
          <a:p>
            <a:pPr algn="l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气门控制机构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417955"/>
            <a:ext cx="3984625" cy="5342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9696" name="图片 3696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90015"/>
            <a:ext cx="7373620" cy="5370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0737" name="图片 3707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073785"/>
            <a:ext cx="7503795" cy="5686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3396" name="图片 4433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" y="721360"/>
            <a:ext cx="7503795" cy="5836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9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9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35" y="77470"/>
            <a:ext cx="3460115" cy="868680"/>
          </a:xfrm>
        </p:spPr>
        <p:txBody>
          <a:bodyPr/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燃料供给系统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9156" name="Picture 4"/>
          <p:cNvPicPr>
            <a:picLocks noChangeAspect="1"/>
          </p:cNvPicPr>
          <p:nvPr>
            <p:ph sz="half" idx="4294967295"/>
          </p:nvPr>
        </p:nvPicPr>
        <p:blipFill>
          <a:blip r:embed="rId1"/>
          <a:srcRect l="56299" t="10704" r="9351" b="9453"/>
          <a:stretch>
            <a:fillRect/>
          </a:stretch>
        </p:blipFill>
        <p:spPr>
          <a:xfrm>
            <a:off x="2160588" y="1673225"/>
            <a:ext cx="4822825" cy="4154488"/>
          </a:xfrm>
        </p:spPr>
      </p:pic>
      <p:sp>
        <p:nvSpPr>
          <p:cNvPr id="49157" name="Text Box 5"/>
          <p:cNvSpPr txBox="1"/>
          <p:nvPr/>
        </p:nvSpPr>
        <p:spPr>
          <a:xfrm>
            <a:off x="5940425" y="2116138"/>
            <a:ext cx="1216025" cy="2254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废气涡轮增压器模块</a:t>
            </a:r>
            <a:endParaRPr lang="zh-CN" altLang="de-DE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6946900" y="5068888"/>
            <a:ext cx="1470025" cy="3778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集成了增压空气冷却器的</a:t>
            </a:r>
            <a:b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进气管</a:t>
            </a:r>
            <a:endParaRPr lang="zh-CN" altLang="de-DE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3211513" y="5445125"/>
            <a:ext cx="352425" cy="2254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de-DE" altLang="zh-CN" sz="1000" b="1" dirty="0">
                <a:latin typeface="Arial" panose="020B0604020202020204" pitchFamily="34" charset="0"/>
                <a:ea typeface="宋体" panose="02010600030101010101" pitchFamily="2" charset="-122"/>
              </a:rPr>
              <a:t>J338</a:t>
            </a:r>
            <a:endParaRPr lang="de-DE" altLang="zh-CN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Text Box 8"/>
          <p:cNvSpPr txBox="1"/>
          <p:nvPr/>
        </p:nvSpPr>
        <p:spPr>
          <a:xfrm>
            <a:off x="2609850" y="4573588"/>
            <a:ext cx="942975" cy="2254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de-DE" altLang="zh-CN" sz="1000" b="1" dirty="0">
                <a:latin typeface="Arial" panose="020B0604020202020204" pitchFamily="34" charset="0"/>
                <a:ea typeface="宋体" panose="02010600030101010101" pitchFamily="2" charset="-122"/>
              </a:rPr>
              <a:t>G31 </a:t>
            </a: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连同 </a:t>
            </a:r>
            <a:r>
              <a:rPr lang="de-DE" altLang="zh-CN" sz="1000" b="1" dirty="0">
                <a:latin typeface="Arial" panose="020B0604020202020204" pitchFamily="34" charset="0"/>
                <a:ea typeface="宋体" panose="02010600030101010101" pitchFamily="2" charset="-122"/>
              </a:rPr>
              <a:t>G299</a:t>
            </a:r>
            <a:endParaRPr lang="de-DE" altLang="zh-CN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1" name="Text Box 9"/>
          <p:cNvSpPr txBox="1"/>
          <p:nvPr/>
        </p:nvSpPr>
        <p:spPr>
          <a:xfrm>
            <a:off x="2878138" y="3681413"/>
            <a:ext cx="454025" cy="2254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压力管</a:t>
            </a:r>
            <a:endParaRPr lang="zh-CN" altLang="de-DE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2" name="Text Box 10"/>
          <p:cNvSpPr txBox="1"/>
          <p:nvPr/>
        </p:nvSpPr>
        <p:spPr>
          <a:xfrm>
            <a:off x="1535113" y="2852738"/>
            <a:ext cx="708025" cy="225425"/>
          </a:xfrm>
          <a:prstGeom prst="rect">
            <a:avLst/>
          </a:prstGeom>
          <a:noFill/>
          <a:ln w="19050">
            <a:noFill/>
          </a:ln>
        </p:spPr>
        <p:txBody>
          <a:bodyPr wrap="none" lIns="36000" tIns="36000" rIns="36000" bIns="36000">
            <a:spAutoFit/>
          </a:bodyPr>
          <a:p>
            <a:pPr fontAlgn="base">
              <a:lnSpc>
                <a:spcPct val="100000"/>
              </a:lnSpc>
              <a:buSzTx/>
              <a:buFont typeface="Audi Type" pitchFamily="34" charset="0"/>
              <a:buNone/>
            </a:pPr>
            <a:r>
              <a:rPr lang="zh-CN" altLang="de-DE" sz="1000" b="1" dirty="0">
                <a:latin typeface="Arial" panose="020B0604020202020204" pitchFamily="34" charset="0"/>
                <a:ea typeface="宋体" panose="02010600030101010101" pitchFamily="2" charset="-122"/>
              </a:rPr>
              <a:t>空气滤清器</a:t>
            </a:r>
            <a:endParaRPr lang="zh-CN" altLang="de-DE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2" name="Picture 2"/>
          <p:cNvPicPr>
            <a:picLocks noChangeAspect="1"/>
          </p:cNvPicPr>
          <p:nvPr/>
        </p:nvPicPr>
        <p:blipFill>
          <a:blip r:embed="rId2"/>
          <a:srcRect r="2" b="11"/>
          <a:stretch>
            <a:fillRect/>
          </a:stretch>
        </p:blipFill>
        <p:spPr>
          <a:xfrm>
            <a:off x="1116013" y="1376363"/>
            <a:ext cx="6877050" cy="484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/>
      <p:bldP spid="49161" grpId="0"/>
      <p:bldP spid="49160" grpId="0"/>
      <p:bldP spid="49159" grpId="0"/>
      <p:bldP spid="49158" grpId="0"/>
      <p:bldP spid="49157" grpId="0"/>
      <p:bldP spid="49162" grpId="1"/>
      <p:bldP spid="49161" grpId="1"/>
      <p:bldP spid="49160" grpId="1"/>
      <p:bldP spid="49159" grpId="1"/>
      <p:bldP spid="49158" grpId="1"/>
      <p:bldP spid="4915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835" y="111760"/>
            <a:ext cx="3091180" cy="1143000"/>
          </a:xfrm>
        </p:spPr>
        <p:txBody>
          <a:bodyPr/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润滑系统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pic>
        <p:nvPicPr>
          <p:cNvPr id="486405" name="图片 486404" descr="436_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580" y="1984375"/>
            <a:ext cx="1800225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6406" name="图片 486405" descr="436_015"/>
          <p:cNvPicPr>
            <a:picLocks noChangeAspect="1"/>
          </p:cNvPicPr>
          <p:nvPr/>
        </p:nvPicPr>
        <p:blipFill>
          <a:blip r:embed="rId2"/>
          <a:srcRect r="-78" b="101"/>
          <a:stretch>
            <a:fillRect/>
          </a:stretch>
        </p:blipFill>
        <p:spPr>
          <a:xfrm>
            <a:off x="4375468" y="5162550"/>
            <a:ext cx="1944687" cy="99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6407" name="图片 486406" descr="436_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168" y="4094163"/>
            <a:ext cx="1900237" cy="1236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6408" name="图片 486407" descr="zs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1005" y="1912938"/>
            <a:ext cx="2398713" cy="286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7428" name="文本占位符 487427"/>
          <p:cNvPicPr>
            <a:picLocks noChangeAspect="1"/>
          </p:cNvPicPr>
          <p:nvPr>
            <p:ph type="body" idx="1"/>
          </p:nvPr>
        </p:nvPicPr>
        <p:blipFill>
          <a:blip r:embed="rId5"/>
          <a:stretch>
            <a:fillRect/>
          </a:stretch>
        </p:blipFill>
        <p:spPr>
          <a:xfrm>
            <a:off x="733425" y="1161415"/>
            <a:ext cx="6115685" cy="5514340"/>
          </a:xfr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425" y="880110"/>
            <a:ext cx="7423785" cy="541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005" y="154305"/>
            <a:ext cx="3795395" cy="756285"/>
          </a:xfrm>
        </p:spPr>
        <p:txBody>
          <a:bodyPr/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冷却系统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476375"/>
            <a:ext cx="5500370" cy="5289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9520" y="1308100"/>
            <a:ext cx="6516370" cy="485775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21005" y="154305"/>
            <a:ext cx="3795395" cy="756285"/>
          </a:xfrm>
        </p:spPr>
        <p:txBody>
          <a:bodyPr/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起动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890" y="1122680"/>
            <a:ext cx="4619625" cy="2886075"/>
          </a:xfrm>
          <a:prstGeom prst="rect">
            <a:avLst/>
          </a:prstGeom>
        </p:spPr>
      </p:pic>
      <p:graphicFrame>
        <p:nvGraphicFramePr>
          <p:cNvPr id="5" name="对象 4"/>
          <p:cNvGraphicFramePr/>
          <p:nvPr/>
        </p:nvGraphicFramePr>
        <p:xfrm>
          <a:off x="4152900" y="4008755"/>
          <a:ext cx="4895215" cy="2648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4152900" imgH="2286000" progId="Paint.Picture">
                  <p:embed/>
                </p:oleObj>
              </mc:Choice>
              <mc:Fallback>
                <p:oleObj name="" r:id="rId2" imgW="4152900" imgH="228600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52900" y="4008755"/>
                        <a:ext cx="4895215" cy="2648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21005" y="154305"/>
            <a:ext cx="3795395" cy="756285"/>
          </a:xfrm>
        </p:spPr>
        <p:txBody>
          <a:bodyPr/>
          <a:p>
            <a:pPr algn="l"/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点火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系统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28905" y="1853883"/>
            <a:ext cx="1008063" cy="1143000"/>
          </a:xfrm>
        </p:spPr>
        <p:txBody>
          <a:bodyPr vert="horz" wrap="square" lIns="91440" tIns="45720" rIns="91440" bIns="45720" anchor="t"/>
          <a:p>
            <a:pPr algn="l"/>
            <a:r>
              <a:rPr lang="zh-CN" altLang="en-US" sz="3600" b="1" dirty="0">
                <a:latin typeface="华文行楷" pitchFamily="2" charset="-122"/>
                <a:ea typeface="华文行楷" pitchFamily="2" charset="-122"/>
              </a:rPr>
              <a:t>按燃料种类分</a:t>
            </a:r>
            <a:endParaRPr lang="zh-CN" altLang="en-US" sz="3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6387" name="Text Box 4"/>
          <p:cNvSpPr txBox="1"/>
          <p:nvPr/>
        </p:nvSpPr>
        <p:spPr>
          <a:xfrm>
            <a:off x="838200" y="2565400"/>
            <a:ext cx="854075" cy="1871663"/>
          </a:xfrm>
          <a:prstGeom prst="rect">
            <a:avLst/>
          </a:prstGeom>
          <a:noFill/>
          <a:ln w="38100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3333FF"/>
                </a:solidFill>
                <a:latin typeface="Calibri" panose="020F0502020204030204" pitchFamily="34" charset="0"/>
              </a:rPr>
              <a:t>内燃机</a:t>
            </a:r>
            <a:endParaRPr lang="zh-CN" altLang="en-US" sz="4400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AutoShape 5"/>
          <p:cNvSpPr/>
          <p:nvPr/>
        </p:nvSpPr>
        <p:spPr>
          <a:xfrm>
            <a:off x="1692275" y="2133600"/>
            <a:ext cx="287338" cy="3167063"/>
          </a:xfrm>
          <a:prstGeom prst="leftBrace">
            <a:avLst>
              <a:gd name="adj1" fmla="val 91850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2051050" y="1916113"/>
            <a:ext cx="2447925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气体燃料发动机</a:t>
            </a:r>
            <a:endParaRPr kumimoji="0" lang="zh-CN" altLang="en-US" kern="1200" cap="none" spc="0" normalizeH="0" baseline="0" noProof="0" dirty="0"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2051050" y="3429000"/>
            <a:ext cx="2736850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液体燃料发动机</a:t>
            </a:r>
            <a:endParaRPr kumimoji="0" lang="zh-CN" altLang="en-US" kern="1200" cap="none" spc="0" normalizeH="0" baseline="0" noProof="0" dirty="0"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1979613" y="4868863"/>
            <a:ext cx="2808288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多种燃料发动机：</a:t>
            </a:r>
            <a:endParaRPr kumimoji="0" lang="zh-CN" altLang="en-US" kern="1200" cap="none" spc="0" normalizeH="0" baseline="0" noProof="0" dirty="0"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6392" name="AutoShape 9"/>
          <p:cNvSpPr/>
          <p:nvPr/>
        </p:nvSpPr>
        <p:spPr>
          <a:xfrm>
            <a:off x="4427538" y="1628775"/>
            <a:ext cx="215900" cy="1079500"/>
          </a:xfrm>
          <a:prstGeom prst="lef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rgbClr val="3333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393" name="AutoShape 10"/>
          <p:cNvSpPr/>
          <p:nvPr/>
        </p:nvSpPr>
        <p:spPr>
          <a:xfrm>
            <a:off x="4356100" y="2997200"/>
            <a:ext cx="215900" cy="1439863"/>
          </a:xfrm>
          <a:prstGeom prst="leftBrace">
            <a:avLst>
              <a:gd name="adj1" fmla="val 55575"/>
              <a:gd name="adj2" fmla="val 50000"/>
            </a:avLst>
          </a:prstGeom>
          <a:noFill/>
          <a:ln w="38100" cap="flat" cmpd="sng">
            <a:solidFill>
              <a:srgbClr val="3333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4716463" y="1341438"/>
            <a:ext cx="2951163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液化石油（</a:t>
            </a:r>
            <a:r>
              <a:rPr kumimoji="0" lang="en-US" altLang="zh-CN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LPG</a:t>
            </a:r>
            <a:r>
              <a:rPr kumimoji="0" lang="zh-CN" altLang="en-US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）</a:t>
            </a:r>
            <a:endParaRPr kumimoji="0" lang="zh-CN" altLang="en-US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4716463" y="1844675"/>
            <a:ext cx="3168650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压缩天然气（</a:t>
            </a:r>
            <a:r>
              <a:rPr kumimoji="0" lang="en-US" altLang="zh-CN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CNG</a:t>
            </a:r>
            <a:r>
              <a:rPr kumimoji="0" lang="zh-CN" altLang="en-US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）</a:t>
            </a:r>
            <a:endParaRPr kumimoji="0" lang="zh-CN" altLang="en-US" kern="1200" cap="none" spc="0" normalizeH="0" baseline="0" noProof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auto">
          <a:xfrm>
            <a:off x="4572000" y="2420938"/>
            <a:ext cx="1871663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沼气</a:t>
            </a:r>
            <a:endParaRPr kumimoji="0" lang="zh-CN" altLang="en-US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4572000" y="2781300"/>
            <a:ext cx="1728788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柴油机</a:t>
            </a:r>
            <a:endParaRPr kumimoji="0" lang="zh-CN" altLang="en-US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56" name="Text Box 16"/>
          <p:cNvSpPr txBox="1">
            <a:spLocks noChangeArrowheads="1"/>
          </p:cNvSpPr>
          <p:nvPr/>
        </p:nvSpPr>
        <p:spPr bwMode="auto">
          <a:xfrm>
            <a:off x="4500563" y="3644900"/>
            <a:ext cx="1441450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汽油机</a:t>
            </a:r>
            <a:endParaRPr kumimoji="0" lang="zh-CN" altLang="en-US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auto">
          <a:xfrm>
            <a:off x="4572000" y="4149725"/>
            <a:ext cx="1008063" cy="4572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醇类</a:t>
            </a:r>
            <a:endParaRPr kumimoji="0" lang="zh-CN" altLang="en-US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6400" name="AutoShape 18"/>
          <p:cNvSpPr/>
          <p:nvPr/>
        </p:nvSpPr>
        <p:spPr>
          <a:xfrm>
            <a:off x="5651500" y="3716338"/>
            <a:ext cx="215900" cy="430212"/>
          </a:xfrm>
          <a:prstGeom prst="leftBrace">
            <a:avLst>
              <a:gd name="adj1" fmla="val 16605"/>
              <a:gd name="adj2" fmla="val 50000"/>
            </a:avLst>
          </a:prstGeom>
          <a:noFill/>
          <a:ln w="38100" cap="flat" cmpd="sng">
            <a:solidFill>
              <a:srgbClr val="99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401" name="Text Box 19"/>
          <p:cNvSpPr txBox="1"/>
          <p:nvPr/>
        </p:nvSpPr>
        <p:spPr>
          <a:xfrm>
            <a:off x="5867400" y="3573463"/>
            <a:ext cx="1727200" cy="3365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Calibri" panose="020F0502020204030204" pitchFamily="34" charset="0"/>
              </a:rPr>
              <a:t>化油器式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112660" name="Text Box 20"/>
          <p:cNvSpPr txBox="1">
            <a:spLocks noChangeArrowheads="1"/>
          </p:cNvSpPr>
          <p:nvPr/>
        </p:nvSpPr>
        <p:spPr bwMode="auto">
          <a:xfrm>
            <a:off x="5795963" y="3933825"/>
            <a:ext cx="2519363" cy="33655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电控燃油喷射式</a:t>
            </a:r>
            <a:endParaRPr kumimoji="0" lang="zh-CN" altLang="en-US" sz="16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6403" name="AutoShape 21"/>
          <p:cNvSpPr/>
          <p:nvPr/>
        </p:nvSpPr>
        <p:spPr>
          <a:xfrm>
            <a:off x="5580063" y="2781300"/>
            <a:ext cx="215900" cy="719138"/>
          </a:xfrm>
          <a:prstGeom prst="leftBrace">
            <a:avLst>
              <a:gd name="adj1" fmla="val 27757"/>
              <a:gd name="adj2" fmla="val 50000"/>
            </a:avLst>
          </a:prstGeom>
          <a:noFill/>
          <a:ln w="38100" cap="flat" cmpd="sng">
            <a:solidFill>
              <a:srgbClr val="99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404" name="Text Box 22"/>
          <p:cNvSpPr txBox="1"/>
          <p:nvPr/>
        </p:nvSpPr>
        <p:spPr>
          <a:xfrm>
            <a:off x="5795963" y="2565400"/>
            <a:ext cx="1728787" cy="33655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dirty="0">
                <a:latin typeface="Calibri" panose="020F0502020204030204" pitchFamily="34" charset="0"/>
              </a:rPr>
              <a:t>柱塞式高压油泵</a:t>
            </a:r>
            <a:endParaRPr lang="zh-CN" altLang="en-US" sz="1600" dirty="0">
              <a:latin typeface="Calibri" panose="020F0502020204030204" pitchFamily="34" charset="0"/>
            </a:endParaRPr>
          </a:p>
        </p:txBody>
      </p:sp>
      <p:sp>
        <p:nvSpPr>
          <p:cNvPr id="112663" name="Text Box 23"/>
          <p:cNvSpPr txBox="1">
            <a:spLocks noChangeArrowheads="1"/>
          </p:cNvSpPr>
          <p:nvPr/>
        </p:nvSpPr>
        <p:spPr bwMode="auto">
          <a:xfrm>
            <a:off x="5795963" y="2924175"/>
            <a:ext cx="1800225" cy="33655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分配式高压油泵</a:t>
            </a:r>
            <a:endParaRPr kumimoji="0" lang="zh-CN" altLang="en-US" sz="1600" kern="1200" cap="none" spc="0" normalizeH="0" baseline="0" noProof="0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12664" name="Text Box 24"/>
          <p:cNvSpPr txBox="1">
            <a:spLocks noChangeArrowheads="1"/>
          </p:cNvSpPr>
          <p:nvPr/>
        </p:nvSpPr>
        <p:spPr bwMode="auto">
          <a:xfrm>
            <a:off x="5795963" y="3213100"/>
            <a:ext cx="1871663" cy="33655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共轨电控喷射式</a:t>
            </a:r>
            <a:endParaRPr kumimoji="0" lang="zh-CN" altLang="en-US" sz="16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6407" name="Text Box 25"/>
          <p:cNvSpPr txBox="1"/>
          <p:nvPr/>
        </p:nvSpPr>
        <p:spPr>
          <a:xfrm>
            <a:off x="4356100" y="4868863"/>
            <a:ext cx="2808288" cy="4572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Calibri" panose="020F0502020204030204" pitchFamily="34" charset="0"/>
              </a:rPr>
              <a:t>柴油、甲醇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309563" y="201613"/>
            <a:ext cx="4824413" cy="811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j-cs"/>
              </a:rPr>
              <a:t>1.1.3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j-cs"/>
              </a:rPr>
              <a:t>发动机的分类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" name="对象 13"/>
          <p:cNvGraphicFramePr/>
          <p:nvPr/>
        </p:nvGraphicFramePr>
        <p:xfrm>
          <a:off x="6080760" y="3639820"/>
          <a:ext cx="2963545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3457575" imgH="3228975" progId="Paint.Picture">
                  <p:embed/>
                </p:oleObj>
              </mc:Choice>
              <mc:Fallback>
                <p:oleObj name="" r:id="rId1" imgW="3457575" imgH="3228975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80760" y="3639820"/>
                        <a:ext cx="2963545" cy="275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0" name="Rectangle 1026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669925"/>
          </a:xfrm>
        </p:spPr>
        <p:txBody>
          <a:bodyPr vert="horz" wrap="square" lIns="91440" tIns="45720" rIns="91440" bIns="45720" anchor="ctr"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按照使用燃料分类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Picture 1028" descr="发动机1小图"/>
          <p:cNvPicPr>
            <a:picLocks noChangeAspect="1"/>
          </p:cNvPicPr>
          <p:nvPr/>
        </p:nvPicPr>
        <p:blipFill>
          <a:blip r:embed="rId3"/>
          <a:srcRect l="14285" r="16072"/>
          <a:stretch>
            <a:fillRect/>
          </a:stretch>
        </p:blipFill>
        <p:spPr>
          <a:xfrm>
            <a:off x="1374140" y="1122680"/>
            <a:ext cx="2389505" cy="2344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1031"/>
          <p:cNvSpPr txBox="1"/>
          <p:nvPr/>
        </p:nvSpPr>
        <p:spPr>
          <a:xfrm>
            <a:off x="1445895" y="593090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汽  油  机</a:t>
            </a:r>
            <a:endParaRPr lang="zh-CN" altLang="en-US" sz="24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pic>
        <p:nvPicPr>
          <p:cNvPr id="6" name="Picture 1029" descr="柴油机小图"/>
          <p:cNvPicPr>
            <a:picLocks noChangeAspect="1"/>
          </p:cNvPicPr>
          <p:nvPr/>
        </p:nvPicPr>
        <p:blipFill>
          <a:blip r:embed="rId4"/>
          <a:srcRect l="6451" t="3581" r="8064" b="3320"/>
          <a:stretch>
            <a:fillRect/>
          </a:stretch>
        </p:blipFill>
        <p:spPr>
          <a:xfrm>
            <a:off x="5044440" y="1122680"/>
            <a:ext cx="2428240" cy="2383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1030"/>
          <p:cNvSpPr txBox="1"/>
          <p:nvPr/>
        </p:nvSpPr>
        <p:spPr>
          <a:xfrm>
            <a:off x="5344160" y="662305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柴  油  机</a:t>
            </a:r>
            <a:endParaRPr lang="zh-CN" altLang="en-US" sz="24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78740" y="3833495"/>
          <a:ext cx="3098800" cy="2233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3886200" imgH="2781300" progId="Paint.Picture">
                  <p:embed/>
                </p:oleObj>
              </mc:Choice>
              <mc:Fallback>
                <p:oleObj name="" r:id="rId5" imgW="3886200" imgH="278130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740" y="3833495"/>
                        <a:ext cx="3098800" cy="2233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031"/>
          <p:cNvSpPr txBox="1"/>
          <p:nvPr/>
        </p:nvSpPr>
        <p:spPr>
          <a:xfrm>
            <a:off x="713740" y="6067425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CNG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发动机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  </a:t>
            </a:r>
            <a:endParaRPr lang="zh-CN" altLang="en-US" sz="24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3376930" y="3919855"/>
          <a:ext cx="2539365" cy="206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4667250" imgH="3133725" progId="Paint.Picture">
                  <p:embed/>
                </p:oleObj>
              </mc:Choice>
              <mc:Fallback>
                <p:oleObj name="" r:id="rId7" imgW="4667250" imgH="3133725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76930" y="3919855"/>
                        <a:ext cx="2539365" cy="2061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031"/>
          <p:cNvSpPr txBox="1"/>
          <p:nvPr/>
        </p:nvSpPr>
        <p:spPr>
          <a:xfrm>
            <a:off x="3657600" y="6067425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LPG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发动机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  </a:t>
            </a:r>
            <a:endParaRPr lang="zh-CN" altLang="en-US" sz="24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  <p:sp>
        <p:nvSpPr>
          <p:cNvPr id="16" name="Text Box 1031"/>
          <p:cNvSpPr txBox="1"/>
          <p:nvPr/>
        </p:nvSpPr>
        <p:spPr>
          <a:xfrm>
            <a:off x="6544945" y="6237605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LPG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发动机</a:t>
            </a:r>
            <a:r>
              <a:rPr lang="zh-CN" altLang="en-US" sz="2400" b="1" dirty="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  <a:cs typeface="+mj-cs"/>
              </a:rPr>
              <a:t>  </a:t>
            </a:r>
            <a:endParaRPr lang="zh-CN" altLang="en-US" sz="2400" b="1" dirty="0">
              <a:solidFill>
                <a:srgbClr val="0000CC"/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0" grpId="0"/>
      <p:bldP spid="10" grpId="1"/>
      <p:bldP spid="13" grpId="0"/>
      <p:bldP spid="13" grpId="1"/>
      <p:bldP spid="16" grpId="0"/>
      <p:bldP spid="1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Text Box 19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17" name="Text Box 17"/>
          <p:cNvSpPr txBox="1"/>
          <p:nvPr/>
        </p:nvSpPr>
        <p:spPr>
          <a:xfrm>
            <a:off x="308610" y="514668"/>
            <a:ext cx="4114800" cy="519112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按气缸数及排列方式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3270250" y="257493"/>
            <a:ext cx="2095500" cy="1100137"/>
            <a:chOff x="2760" y="2340"/>
            <a:chExt cx="1320" cy="693"/>
          </a:xfrm>
        </p:grpSpPr>
        <p:sp>
          <p:nvSpPr>
            <p:cNvPr id="20502" name="AutoShape 16"/>
            <p:cNvSpPr/>
            <p:nvPr/>
          </p:nvSpPr>
          <p:spPr>
            <a:xfrm>
              <a:off x="2760" y="2484"/>
              <a:ext cx="96" cy="480"/>
            </a:xfrm>
            <a:prstGeom prst="leftBrace">
              <a:avLst>
                <a:gd name="adj1" fmla="val 41666"/>
                <a:gd name="adj2" fmla="val 50000"/>
              </a:avLst>
            </a:prstGeom>
            <a:noFill/>
            <a:ln w="31750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lIns="92075" tIns="46036" rIns="92075" bIns="46036" anchor="ctr">
              <a:spAutoFit/>
            </a:bodyPr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3" name="Text Box 15"/>
            <p:cNvSpPr txBox="1"/>
            <p:nvPr/>
          </p:nvSpPr>
          <p:spPr>
            <a:xfrm>
              <a:off x="2832" y="2340"/>
              <a:ext cx="1248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单缸发动机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4" name="Text Box 14"/>
            <p:cNvSpPr txBox="1"/>
            <p:nvPr/>
          </p:nvSpPr>
          <p:spPr>
            <a:xfrm>
              <a:off x="2832" y="2676"/>
              <a:ext cx="1248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多缸发动机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120640" y="419418"/>
            <a:ext cx="1992313" cy="1314449"/>
            <a:chOff x="3888" y="2460"/>
            <a:chExt cx="1255" cy="828"/>
          </a:xfrm>
        </p:grpSpPr>
        <p:grpSp>
          <p:nvGrpSpPr>
            <p:cNvPr id="20497" name="Group 10"/>
            <p:cNvGrpSpPr/>
            <p:nvPr/>
          </p:nvGrpSpPr>
          <p:grpSpPr>
            <a:xfrm>
              <a:off x="3888" y="2460"/>
              <a:ext cx="864" cy="684"/>
              <a:chOff x="3888" y="2460"/>
              <a:chExt cx="864" cy="684"/>
            </a:xfrm>
          </p:grpSpPr>
          <p:sp>
            <p:nvSpPr>
              <p:cNvPr id="20500" name="AutoShape 12"/>
              <p:cNvSpPr/>
              <p:nvPr/>
            </p:nvSpPr>
            <p:spPr>
              <a:xfrm>
                <a:off x="3888" y="2664"/>
                <a:ext cx="96" cy="480"/>
              </a:xfrm>
              <a:prstGeom prst="leftBrace">
                <a:avLst>
                  <a:gd name="adj1" fmla="val 41666"/>
                  <a:gd name="adj2" fmla="val 50000"/>
                </a:avLst>
              </a:prstGeom>
              <a:noFill/>
              <a:ln w="3175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lIns="92075" tIns="46036" rIns="92075" bIns="46036" anchor="ctr">
                <a:spAutoFit/>
              </a:bodyPr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01" name="Text Box 11"/>
              <p:cNvSpPr txBox="1"/>
              <p:nvPr/>
            </p:nvSpPr>
            <p:spPr>
              <a:xfrm>
                <a:off x="3936" y="2460"/>
                <a:ext cx="816" cy="3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2075" tIns="46036" rIns="92075" bIns="46036">
                <a:spAutoFit/>
              </a:bodyPr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000099"/>
                    </a:solidFill>
                    <a:latin typeface="楷体_GB2312" pitchFamily="49" charset="-122"/>
                    <a:ea typeface="楷体_GB2312" pitchFamily="49" charset="-122"/>
                  </a:rPr>
                  <a:t>单列式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498" name="Text Box 9"/>
            <p:cNvSpPr txBox="1"/>
            <p:nvPr/>
          </p:nvSpPr>
          <p:spPr>
            <a:xfrm>
              <a:off x="3936" y="2688"/>
              <a:ext cx="1207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Ｖ型、</a:t>
              </a:r>
              <a:r>
                <a:rPr lang="en-US" altLang="zh-CN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W</a:t>
              </a: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  <a:sym typeface="+mn-ea"/>
                </a:rPr>
                <a:t>型</a:t>
              </a:r>
              <a:endParaRPr lang="en-US" altLang="zh-CN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0499" name="Text Box 8"/>
            <p:cNvSpPr txBox="1"/>
            <p:nvPr/>
          </p:nvSpPr>
          <p:spPr>
            <a:xfrm>
              <a:off x="3936" y="2928"/>
              <a:ext cx="720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对置式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20480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4221163"/>
            <a:ext cx="27019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0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4076700"/>
            <a:ext cx="1616075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0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50" y="4005263"/>
            <a:ext cx="1743075" cy="230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3" name="Rectangle 3"/>
          <p:cNvSpPr/>
          <p:nvPr/>
        </p:nvSpPr>
        <p:spPr>
          <a:xfrm>
            <a:off x="395288" y="6092825"/>
            <a:ext cx="1317625" cy="566738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80"/>
                </a:solidFill>
                <a:latin typeface="隶书" pitchFamily="49" charset="-122"/>
                <a:ea typeface="隶书" pitchFamily="49" charset="-122"/>
              </a:rPr>
              <a:t>单列式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02" name="Rectangle 2"/>
          <p:cNvSpPr/>
          <p:nvPr/>
        </p:nvSpPr>
        <p:spPr>
          <a:xfrm>
            <a:off x="2627313" y="6092825"/>
            <a:ext cx="1333500" cy="566738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8080"/>
                </a:solidFill>
                <a:latin typeface="隶书" pitchFamily="49" charset="-122"/>
                <a:ea typeface="隶书" pitchFamily="49" charset="-122"/>
              </a:rPr>
              <a:t>Ｖ型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01" name="Rectangle 1"/>
          <p:cNvSpPr/>
          <p:nvPr/>
        </p:nvSpPr>
        <p:spPr>
          <a:xfrm>
            <a:off x="4787900" y="6021388"/>
            <a:ext cx="1584325" cy="566737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8080"/>
                </a:solidFill>
                <a:latin typeface="隶书" pitchFamily="49" charset="-122"/>
                <a:ea typeface="隶书" pitchFamily="49" charset="-122"/>
              </a:rPr>
              <a:t>对置式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9377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1773238"/>
            <a:ext cx="16764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378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138" y="1844675"/>
            <a:ext cx="2486025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588" y="4221163"/>
            <a:ext cx="2165350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Rectangle 2"/>
          <p:cNvSpPr/>
          <p:nvPr/>
        </p:nvSpPr>
        <p:spPr>
          <a:xfrm>
            <a:off x="7380288" y="6021388"/>
            <a:ext cx="1333500" cy="519112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8080"/>
                </a:solidFill>
                <a:latin typeface="隶书" pitchFamily="49" charset="-122"/>
                <a:ea typeface="隶书" pitchFamily="49" charset="-122"/>
              </a:rPr>
              <a:t>W</a:t>
            </a:r>
            <a:r>
              <a:rPr lang="zh-CN" altLang="en-US" sz="2400" b="1" dirty="0">
                <a:solidFill>
                  <a:srgbClr val="008080"/>
                </a:solidFill>
                <a:latin typeface="隶书" pitchFamily="49" charset="-122"/>
                <a:ea typeface="隶书" pitchFamily="49" charset="-122"/>
              </a:rPr>
              <a:t>型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7" grpId="0"/>
      <p:bldP spid="204803" grpId="0"/>
      <p:bldP spid="204802" grpId="0"/>
      <p:bldP spid="204801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15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3789" name="Text Box 13"/>
          <p:cNvSpPr txBox="1"/>
          <p:nvPr/>
        </p:nvSpPr>
        <p:spPr>
          <a:xfrm>
            <a:off x="228600" y="49530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按冷却方式不同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2895600" y="4648200"/>
            <a:ext cx="2470150" cy="1087438"/>
            <a:chOff x="2448" y="3024"/>
            <a:chExt cx="1536" cy="601"/>
          </a:xfrm>
        </p:grpSpPr>
        <p:sp>
          <p:nvSpPr>
            <p:cNvPr id="19469" name="AutoShape 12"/>
            <p:cNvSpPr/>
            <p:nvPr/>
          </p:nvSpPr>
          <p:spPr>
            <a:xfrm>
              <a:off x="2448" y="3144"/>
              <a:ext cx="96" cy="480"/>
            </a:xfrm>
            <a:prstGeom prst="leftBrace">
              <a:avLst>
                <a:gd name="adj1" fmla="val 41666"/>
                <a:gd name="adj2" fmla="val 50000"/>
              </a:avLst>
            </a:prstGeom>
            <a:noFill/>
            <a:ln w="31750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lIns="92075" tIns="46036" rIns="92075" bIns="46036" anchor="ctr">
              <a:spAutoFit/>
            </a:bodyPr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0" name="Text Box 11"/>
            <p:cNvSpPr txBox="1"/>
            <p:nvPr/>
          </p:nvSpPr>
          <p:spPr>
            <a:xfrm>
              <a:off x="2592" y="3024"/>
              <a:ext cx="1200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水冷发动机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1" name="Text Box 10"/>
            <p:cNvSpPr txBox="1"/>
            <p:nvPr/>
          </p:nvSpPr>
          <p:spPr>
            <a:xfrm>
              <a:off x="2592" y="3312"/>
              <a:ext cx="1392" cy="3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风冷发动机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203784" name="Picture 8" descr="s1-1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3933825"/>
            <a:ext cx="4211637" cy="2633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83" name="Text Box 7"/>
          <p:cNvSpPr txBox="1"/>
          <p:nvPr/>
        </p:nvSpPr>
        <p:spPr>
          <a:xfrm>
            <a:off x="304800" y="990600"/>
            <a:ext cx="5405438" cy="519113"/>
          </a:xfrm>
          <a:prstGeom prst="rect">
            <a:avLst/>
          </a:prstGeom>
          <a:noFill/>
          <a:ln w="9525">
            <a:noFill/>
          </a:ln>
        </p:spPr>
        <p:txBody>
          <a:bodyPr lIns="92075" tIns="46036" rIns="92075" bIns="46036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按完成一个工作循环所需行程数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257800" y="685800"/>
            <a:ext cx="2362200" cy="1138238"/>
            <a:chOff x="3936" y="2400"/>
            <a:chExt cx="1488" cy="717"/>
          </a:xfrm>
        </p:grpSpPr>
        <p:sp>
          <p:nvSpPr>
            <p:cNvPr id="19466" name="AutoShape 6"/>
            <p:cNvSpPr/>
            <p:nvPr/>
          </p:nvSpPr>
          <p:spPr>
            <a:xfrm>
              <a:off x="3936" y="2568"/>
              <a:ext cx="48" cy="480"/>
            </a:xfrm>
            <a:prstGeom prst="leftBrace">
              <a:avLst>
                <a:gd name="adj1" fmla="val 83333"/>
                <a:gd name="adj2" fmla="val 50000"/>
              </a:avLst>
            </a:prstGeom>
            <a:noFill/>
            <a:ln w="31750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2075" tIns="46036" rIns="92075" bIns="46036" anchor="ctr">
              <a:spAutoFit/>
            </a:bodyPr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67" name="Text Box 5"/>
            <p:cNvSpPr txBox="1"/>
            <p:nvPr/>
          </p:nvSpPr>
          <p:spPr>
            <a:xfrm>
              <a:off x="4032" y="2400"/>
              <a:ext cx="1392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四行程发动机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68" name="Text Box 4"/>
            <p:cNvSpPr txBox="1"/>
            <p:nvPr/>
          </p:nvSpPr>
          <p:spPr>
            <a:xfrm>
              <a:off x="4032" y="2760"/>
              <a:ext cx="1392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6" rIns="92075" bIns="46036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二行程发动机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203778" name="Picture 2" descr="s1-1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1693863"/>
            <a:ext cx="3692525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3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3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9" grpId="0"/>
      <p:bldP spid="2037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1" name="Picture 7" descr="106228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4390" y="2834005"/>
            <a:ext cx="4859338" cy="3584575"/>
          </a:xfrm>
          <a:prstGeom prst="rect">
            <a:avLst/>
          </a:prstGeom>
          <a:solidFill>
            <a:srgbClr val="E99FD6"/>
          </a:solidFill>
          <a:ln w="9525">
            <a:noFill/>
          </a:ln>
        </p:spPr>
      </p:pic>
      <p:sp>
        <p:nvSpPr>
          <p:cNvPr id="15363" name="Text Box 4"/>
          <p:cNvSpPr txBox="1"/>
          <p:nvPr/>
        </p:nvSpPr>
        <p:spPr>
          <a:xfrm>
            <a:off x="971550" y="1412875"/>
            <a:ext cx="51847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Calibri" panose="020F0502020204030204" pitchFamily="34" charset="0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0" y="171133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楷体_GB2312" pitchFamily="49" charset="-122"/>
              </a:rPr>
              <a:t>1.1.1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楷体_GB2312" pitchFamily="49" charset="-122"/>
              </a:rPr>
              <a:t>汽车总体构造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89218" y="925195"/>
            <a:ext cx="8964613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66FF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汽车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：由动力装置驱动</a:t>
            </a: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具有四个或四个以上车轮非轨道承载的车辆，主要用于：运载人员和（或）货物、牵引载运人员和（或）货物及其及他特殊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用途。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en-US" altLang="zh-CN" sz="3200" b="1" kern="1200" cap="none" spc="0" normalizeH="0" baseline="0" noProof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525" y="2308860"/>
            <a:ext cx="3983355" cy="1914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660" y="4874260"/>
            <a:ext cx="2585720" cy="1584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385" y="77470"/>
            <a:ext cx="2949575" cy="2299335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385" y="4541520"/>
            <a:ext cx="2909570" cy="1744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45" y="4803775"/>
            <a:ext cx="2580005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9875" y="157480"/>
            <a:ext cx="3024505" cy="192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4" descr="4_18_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" y="77470"/>
            <a:ext cx="2736215" cy="23945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130" name="Object-10"/>
          <p:cNvGraphicFramePr/>
          <p:nvPr/>
        </p:nvGraphicFramePr>
        <p:xfrm>
          <a:off x="174625" y="2472055"/>
          <a:ext cx="2272030" cy="220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8" imgW="3325495" imgH="2424430" progId="Word.Document.8">
                  <p:embed/>
                </p:oleObj>
              </mc:Choice>
              <mc:Fallback>
                <p:oleObj name="" r:id="rId8" imgW="3325495" imgH="2424430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625" y="2472055"/>
                        <a:ext cx="2272030" cy="2204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4790" y="2376805"/>
            <a:ext cx="2503170" cy="1846580"/>
          </a:xfrm>
          <a:prstGeom prst="rect">
            <a:avLst/>
          </a:prstGeom>
        </p:spPr>
      </p:pic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2876550" y="2919730"/>
            <a:ext cx="3313430" cy="692150"/>
          </a:xfrm>
        </p:spPr>
        <p:txBody>
          <a:bodyPr vert="horz" wrap="square" lIns="91440" tIns="45720" rIns="91440" bIns="45720" anchor="ctr"/>
          <a:p>
            <a:pPr algn="l">
              <a:buNone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汽车的基本组成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179388" y="0"/>
            <a:ext cx="8229600" cy="692150"/>
          </a:xfrm>
        </p:spPr>
        <p:txBody>
          <a:bodyPr vert="horz" wrap="square" lIns="91440" tIns="45720" rIns="91440" bIns="45720" anchor="ctr"/>
          <a:p>
            <a:pPr algn="l">
              <a:buNone/>
            </a:pPr>
            <a:r>
              <a:rPr lang="en-US" altLang="zh-CN" sz="3200" b="1" dirty="0">
                <a:solidFill>
                  <a:srgbClr val="3F0C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1.1.2</a:t>
            </a:r>
            <a:r>
              <a:rPr lang="zh-CN" altLang="en-US" sz="3200" b="1" dirty="0">
                <a:solidFill>
                  <a:srgbClr val="3F0CB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发动机的基本结构</a:t>
            </a:r>
            <a:endParaRPr lang="zh-CN" altLang="en-US" sz="3200" b="1" dirty="0">
              <a:solidFill>
                <a:srgbClr val="3F0CB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267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836613"/>
            <a:ext cx="5364163" cy="558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585" y="203835"/>
            <a:ext cx="8218170" cy="6295390"/>
          </a:xfrm>
          <a:prstGeom prst="rect">
            <a:avLst/>
          </a:prstGeom>
        </p:spPr>
      </p:pic>
      <p:pic>
        <p:nvPicPr>
          <p:cNvPr id="271368" name="图片 2713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" y="203835"/>
            <a:ext cx="8392795" cy="6294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3175" cy="6780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1" descr="2007011612280880239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27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9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2532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2667000"/>
            <a:ext cx="1711325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510" y="2259965"/>
            <a:ext cx="2209800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4" descr="4_18_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3510" y="1628775"/>
            <a:ext cx="3276600" cy="286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26" name="Picture 2" descr="stnlqx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24000"/>
          </a:blip>
          <a:stretch>
            <a:fillRect/>
          </a:stretch>
        </p:blipFill>
        <p:spPr>
          <a:xfrm>
            <a:off x="5344795" y="95250"/>
            <a:ext cx="2971800" cy="15335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2"/>
          <p:cNvGraphicFramePr/>
          <p:nvPr/>
        </p:nvGraphicFramePr>
        <p:xfrm>
          <a:off x="553720" y="492125"/>
          <a:ext cx="234188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181225" imgH="1628775" progId="Paint.Picture">
                  <p:embed/>
                </p:oleObj>
              </mc:Choice>
              <mc:Fallback>
                <p:oleObj name="" r:id="rId5" imgW="2181225" imgH="16287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3720" y="492125"/>
                        <a:ext cx="2341880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5772150" y="4614545"/>
          <a:ext cx="3288665" cy="2192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3286125" imgH="2190750" progId="Paint.Picture">
                  <p:embed/>
                </p:oleObj>
              </mc:Choice>
              <mc:Fallback>
                <p:oleObj name="" r:id="rId7" imgW="3286125" imgH="21907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72150" y="4614545"/>
                        <a:ext cx="3288665" cy="2192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889635" y="4762500"/>
          <a:ext cx="3050540" cy="189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3048000" imgH="1895475" progId="Paint.Picture">
                  <p:embed/>
                </p:oleObj>
              </mc:Choice>
              <mc:Fallback>
                <p:oleObj name="" r:id="rId9" imgW="3048000" imgH="18954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9635" y="4762500"/>
                        <a:ext cx="3050540" cy="1896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930" y="82868"/>
            <a:ext cx="8229600" cy="1143000"/>
          </a:xfrm>
        </p:spPr>
        <p:txBody>
          <a:bodyPr/>
          <a:p>
            <a:pPr algn="l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曲柄连杆机构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4445" name="图片 274444" descr="Bild_01_ZK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952500"/>
            <a:ext cx="3378200" cy="2534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4444" name="图片 274443" descr="Bild_01_ZKG_Unt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" y="952183"/>
            <a:ext cx="3951288" cy="296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5926" name="图片 4659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93" y="1226185"/>
            <a:ext cx="3819525" cy="4591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4" name="组合 28673"/>
          <p:cNvGrpSpPr/>
          <p:nvPr/>
        </p:nvGrpSpPr>
        <p:grpSpPr>
          <a:xfrm>
            <a:off x="295910" y="1303655"/>
            <a:ext cx="4006850" cy="4782185"/>
            <a:chOff x="1488" y="1296"/>
            <a:chExt cx="4032" cy="2531"/>
          </a:xfrm>
        </p:grpSpPr>
        <p:pic>
          <p:nvPicPr>
            <p:cNvPr id="28675" name="图片 2867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8" y="1296"/>
              <a:ext cx="4032" cy="25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6" name="文本框 28675"/>
            <p:cNvSpPr txBox="1"/>
            <p:nvPr/>
          </p:nvSpPr>
          <p:spPr>
            <a:xfrm>
              <a:off x="4944" y="3073"/>
              <a:ext cx="480" cy="36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spcBef>
                  <a:spcPct val="50000"/>
                </a:spcBef>
              </a:pPr>
              <a:endParaRPr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5" name="图片 4" descr="Bild_03_Kurbeltrieb_Expl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4203" y="1085533"/>
            <a:ext cx="4502150" cy="547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5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</Words>
  <Application>WPS 演示</Application>
  <PresentationFormat>全屏显示(4:3)</PresentationFormat>
  <Paragraphs>117</Paragraphs>
  <Slides>19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华文新魏</vt:lpstr>
      <vt:lpstr>楷体_GB2312</vt:lpstr>
      <vt:lpstr>新宋体</vt:lpstr>
      <vt:lpstr>楷体</vt:lpstr>
      <vt:lpstr>Audi Type</vt:lpstr>
      <vt:lpstr>Segoe Print</vt:lpstr>
      <vt:lpstr>华文行楷</vt:lpstr>
      <vt:lpstr>微软雅黑</vt:lpstr>
      <vt:lpstr>Times New Roman</vt:lpstr>
      <vt:lpstr>隶书</vt:lpstr>
      <vt:lpstr>Arial Unicode MS</vt:lpstr>
      <vt:lpstr>Office 主题</vt:lpstr>
      <vt:lpstr>Word.Document.8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汽车的基本组成</vt:lpstr>
      <vt:lpstr>1.1.2发动机的基本结构</vt:lpstr>
      <vt:lpstr>PowerPoint 演示文稿</vt:lpstr>
      <vt:lpstr>PowerPoint 演示文稿</vt:lpstr>
      <vt:lpstr>PowerPoint 演示文稿</vt:lpstr>
      <vt:lpstr>PowerPoint 演示文稿</vt:lpstr>
      <vt:lpstr>曲柄连杆机构</vt:lpstr>
      <vt:lpstr>气门控制机构</vt:lpstr>
      <vt:lpstr>燃料供给系统</vt:lpstr>
      <vt:lpstr>润滑系统</vt:lpstr>
      <vt:lpstr>冷却系统</vt:lpstr>
      <vt:lpstr>冷却系统</vt:lpstr>
      <vt:lpstr>起动系统</vt:lpstr>
      <vt:lpstr>按燃料种类分</vt:lpstr>
      <vt:lpstr>按照使用燃料分类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jc</dc:creator>
  <cp:lastModifiedBy>范继春</cp:lastModifiedBy>
  <cp:revision>34</cp:revision>
  <dcterms:created xsi:type="dcterms:W3CDTF">2018-09-20T09:45:00Z</dcterms:created>
  <dcterms:modified xsi:type="dcterms:W3CDTF">2020-02-29T02:29:18Z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