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68" r:id="rId3"/>
    <p:sldId id="369" r:id="rId4"/>
    <p:sldId id="370" r:id="rId5"/>
    <p:sldId id="375" r:id="rId6"/>
    <p:sldId id="371" r:id="rId7"/>
    <p:sldId id="372" r:id="rId8"/>
    <p:sldId id="373" r:id="rId9"/>
    <p:sldId id="374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1" Type="http://schemas.openxmlformats.org/officeDocument/2006/relationships/hyperlink" Target="http://www.cdpc.edu.cn/jpkc/qichegouzao/zhujiaokejian/fadongji/fdjzjkj/fdjzjkj3/08j qzflz/d4 qzflz.files/frame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1" descr="slide0169_image091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083" y="3187700"/>
            <a:ext cx="6018212" cy="3670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323215"/>
            <a:ext cx="29324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1.6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曲 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03906" name="矩形 1403905"/>
          <p:cNvSpPr/>
          <p:nvPr/>
        </p:nvSpPr>
        <p:spPr>
          <a:xfrm>
            <a:off x="299720" y="1863725"/>
            <a:ext cx="8595995" cy="238696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将活塞直线运动转化为旋转运动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将连杆产生的扭转力转换为转矩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将转矩传递到离合器上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驱动气门控制机构、点火分电器、机油泵、冷却液泵、风扇和其他附属总成。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9720" y="950595"/>
            <a:ext cx="29324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 1.6.1.1</a:t>
            </a:r>
            <a:r>
              <a:rPr lang="zh-CN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曲 轴 任 务</a:t>
            </a:r>
            <a:endParaRPr lang="zh-CN" altLang="en-US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0500" y="1285875"/>
            <a:ext cx="5093335" cy="3575050"/>
          </a:xfrm>
          <a:prstGeom prst="rect">
            <a:avLst/>
          </a:prstGeom>
        </p:spPr>
      </p:pic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3015615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29324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1.6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</a:t>
            </a:r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曲 轴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03906" name="矩形 1403905"/>
          <p:cNvSpPr/>
          <p:nvPr/>
        </p:nvSpPr>
        <p:spPr>
          <a:xfrm>
            <a:off x="299720" y="1863725"/>
            <a:ext cx="3322320" cy="13239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用于曲轴支撑在曲轴箱内的主轴颈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用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于安装连杆轴承的连杆轴颈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连接连杆轴颈和主轴颈的曲柄臂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0975" y="1212850"/>
            <a:ext cx="29324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 1.6.1.2</a:t>
            </a:r>
            <a:r>
              <a:rPr lang="zh-CN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曲 轴 组 成</a:t>
            </a:r>
            <a:endParaRPr lang="zh-CN" altLang="en-US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720" y="5009515"/>
            <a:ext cx="84258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飞轮固定在曲轴的输出端，在对侧主轴颈上安装有用于凸轮轴传动装置的齿轮或齿形带轮、用于分配泵和机油泵传动装置的斜齿轮和用于风扇、水泵传动装置和其他附属总成传动装置的带轮。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Picture 18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2" name="Picture 15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" name="Text Box 13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261131" name="Object 11">
            <a:hlinkClick r:id="" action="ppaction://noaction"/>
          </p:cNvPr>
          <p:cNvGraphicFramePr/>
          <p:nvPr/>
        </p:nvGraphicFramePr>
        <p:xfrm>
          <a:off x="1219200" y="2438400"/>
          <a:ext cx="6934200" cy="226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9359900" imgH="3238500" progId="">
                  <p:embed/>
                </p:oleObj>
              </mc:Choice>
              <mc:Fallback>
                <p:oleObj name="" r:id="rId1" imgW="9359900" imgH="32385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219200" y="2438400"/>
                        <a:ext cx="6934200" cy="2265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30" name="Rectangle 10"/>
          <p:cNvSpPr>
            <a:spLocks noChangeArrowheads="1"/>
          </p:cNvSpPr>
          <p:nvPr/>
        </p:nvSpPr>
        <p:spPr bwMode="auto">
          <a:xfrm>
            <a:off x="2987675" y="333375"/>
            <a:ext cx="3086100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曲轴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结构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61129" name="AutoShape 9"/>
          <p:cNvSpPr/>
          <p:nvPr/>
        </p:nvSpPr>
        <p:spPr>
          <a:xfrm>
            <a:off x="381000" y="2438400"/>
            <a:ext cx="1447800" cy="457200"/>
          </a:xfrm>
          <a:prstGeom prst="wedgeRoundRectCallout">
            <a:avLst>
              <a:gd name="adj1" fmla="val 72588"/>
              <a:gd name="adj2" fmla="val 189583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前端轴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8" name="AutoShape 8"/>
          <p:cNvSpPr/>
          <p:nvPr/>
        </p:nvSpPr>
        <p:spPr>
          <a:xfrm>
            <a:off x="990600" y="1219200"/>
            <a:ext cx="1762125" cy="457200"/>
          </a:xfrm>
          <a:prstGeom prst="wedgeRoundRectCallout">
            <a:avLst>
              <a:gd name="adj1" fmla="val 75583"/>
              <a:gd name="adj2" fmla="val 346181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连杆轴颈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7" name="AutoShape 7"/>
          <p:cNvSpPr/>
          <p:nvPr/>
        </p:nvSpPr>
        <p:spPr>
          <a:xfrm>
            <a:off x="3581400" y="1219200"/>
            <a:ext cx="1600200" cy="457200"/>
          </a:xfrm>
          <a:prstGeom prst="wedgeRoundRectCallout">
            <a:avLst>
              <a:gd name="adj1" fmla="val -50495"/>
              <a:gd name="adj2" fmla="val 403472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曲轴轴颈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6" name="AutoShape 6"/>
          <p:cNvSpPr/>
          <p:nvPr/>
        </p:nvSpPr>
        <p:spPr>
          <a:xfrm>
            <a:off x="7772400" y="2133600"/>
            <a:ext cx="1219200" cy="457200"/>
          </a:xfrm>
          <a:prstGeom prst="wedgeRoundRectCallout">
            <a:avLst>
              <a:gd name="adj1" fmla="val -84764"/>
              <a:gd name="adj2" fmla="val 185069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后端轴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5" name="AutoShape 5"/>
          <p:cNvSpPr/>
          <p:nvPr/>
        </p:nvSpPr>
        <p:spPr>
          <a:xfrm>
            <a:off x="5791200" y="1219200"/>
            <a:ext cx="1409700" cy="457200"/>
          </a:xfrm>
          <a:prstGeom prst="wedgeRoundRectCallout">
            <a:avLst>
              <a:gd name="adj1" fmla="val -89866"/>
              <a:gd name="adj2" fmla="val 376389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平衡重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4" name="AutoShape 4"/>
          <p:cNvSpPr/>
          <p:nvPr/>
        </p:nvSpPr>
        <p:spPr>
          <a:xfrm>
            <a:off x="5867400" y="2438400"/>
            <a:ext cx="1219200" cy="2057400"/>
          </a:xfrm>
          <a:prstGeom prst="flowChartProcess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261123" name="AutoShape 3"/>
          <p:cNvSpPr/>
          <p:nvPr/>
        </p:nvSpPr>
        <p:spPr>
          <a:xfrm>
            <a:off x="7848600" y="4419600"/>
            <a:ext cx="914400" cy="457200"/>
          </a:xfrm>
          <a:prstGeom prst="wedgeRoundRectCallout">
            <a:avLst>
              <a:gd name="adj1" fmla="val -132815"/>
              <a:gd name="adj2" fmla="val -67014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曲拐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2" name="Text Box 2"/>
          <p:cNvSpPr txBox="1"/>
          <p:nvPr/>
        </p:nvSpPr>
        <p:spPr>
          <a:xfrm>
            <a:off x="395288" y="5589588"/>
            <a:ext cx="8507412" cy="519112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曲拐：由一个连杆轴颈和它两端曲柄及主轴颈构成。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1121" name="AutoShape 1"/>
          <p:cNvSpPr/>
          <p:nvPr/>
        </p:nvSpPr>
        <p:spPr>
          <a:xfrm>
            <a:off x="1828800" y="4800600"/>
            <a:ext cx="1295400" cy="457200"/>
          </a:xfrm>
          <a:prstGeom prst="wedgeRoundRectCallout">
            <a:avLst>
              <a:gd name="adj1" fmla="val 82106"/>
              <a:gd name="adj2" fmla="val -235764"/>
              <a:gd name="adj3" fmla="val 16667"/>
            </a:avLst>
          </a:prstGeom>
          <a:solidFill>
            <a:srgbClr val="0000FF"/>
          </a:solidFill>
          <a:ln w="25400" cap="flat" cmpd="sng">
            <a:solidFill>
              <a:srgbClr val="FFFFCC"/>
            </a:solidFill>
            <a:prstDash val="solid"/>
            <a:miter/>
            <a:headEnd type="none" w="lg" len="lg"/>
            <a:tailEnd type="none" w="med" len="med"/>
          </a:ln>
        </p:spPr>
        <p:txBody>
          <a:bodyPr anchor="ctr"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曲柄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6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6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6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6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6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26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6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9" grpId="0" bldLvl="0" animBg="1"/>
      <p:bldP spid="261128" grpId="0" bldLvl="0" animBg="1"/>
      <p:bldP spid="261127" grpId="0" bldLvl="0" animBg="1"/>
      <p:bldP spid="261126" grpId="0" bldLvl="0" animBg="1"/>
      <p:bldP spid="261125" grpId="0" bldLvl="0" animBg="1"/>
      <p:bldP spid="261124" grpId="0" bldLvl="0" animBg="1"/>
      <p:bldP spid="261123" grpId="0" bldLvl="0" animBg="1"/>
      <p:bldP spid="261122" grpId="0"/>
      <p:bldP spid="26112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670" y="1193165"/>
            <a:ext cx="5027295" cy="4471035"/>
          </a:xfrm>
          <a:prstGeom prst="rect">
            <a:avLst/>
          </a:prstGeom>
        </p:spPr>
      </p:pic>
      <p:sp>
        <p:nvSpPr>
          <p:cNvPr id="261122" name="Text Box 2"/>
          <p:cNvSpPr txBox="1"/>
          <p:nvPr/>
        </p:nvSpPr>
        <p:spPr>
          <a:xfrm>
            <a:off x="60008" y="441643"/>
            <a:ext cx="8507412" cy="519112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曲拐：由一个连杆轴颈和它两端曲柄及主轴颈构成。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97525" y="1985645"/>
            <a:ext cx="2969895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为适应较高的燃烧压力增强了部件强度。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主轴承和连杆轴承的接触平面被加大,以增加强度</a:t>
            </a:r>
            <a:endParaRPr lang="zh-CN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1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764348"/>
            <a:ext cx="7527925" cy="4835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930" name="Rectangle 2"/>
          <p:cNvSpPr>
            <a:spLocks noGrp="1" noRot="1"/>
          </p:cNvSpPr>
          <p:nvPr>
            <p:ph idx="1"/>
          </p:nvPr>
        </p:nvSpPr>
        <p:spPr>
          <a:xfrm>
            <a:off x="323850" y="1196975"/>
            <a:ext cx="8377555" cy="676910"/>
          </a:xfrm>
        </p:spPr>
        <p:txBody>
          <a:bodyPr vert="horz" wrap="square" lIns="91440" tIns="45720" rIns="91440" bIns="45720" anchor="t"/>
          <a:p>
            <a:pPr marL="0" indent="0">
              <a:buNone/>
            </a:pPr>
            <a:r>
              <a:rPr lang="zh-CN" altLang="en-US" sz="2800" b="1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</a:rPr>
              <a:t>中碳钢（汽）、合金铸铁（柴）、球墨铸铁</a:t>
            </a:r>
            <a:endParaRPr lang="en-US" altLang="zh-CN" sz="2800" b="1" dirty="0">
              <a:solidFill>
                <a:srgbClr val="000099"/>
              </a:solidFill>
              <a:latin typeface="隶书" pitchFamily="49" charset="-122"/>
              <a:ea typeface="隶书" pitchFamily="49" charset="-122"/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850" y="287655"/>
            <a:ext cx="316039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1.6.1.3</a:t>
            </a: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+mn-ea"/>
              </a:rPr>
              <a:t>曲轴材料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30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30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30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42570" y="443230"/>
            <a:ext cx="46443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1.6.1.4</a:t>
            </a:r>
            <a:r>
              <a:rPr lang="zh-CN" altLang="en-US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曲轴的形状取决于</a:t>
            </a:r>
            <a:endParaRPr lang="zh-CN" altLang="en-US" sz="2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514350" y="1149985"/>
            <a:ext cx="4086860" cy="262128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  <a:sym typeface="+mn-ea"/>
              </a:rPr>
              <a:t>气缸数量</a:t>
            </a: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  <a:sym typeface="+mn-ea"/>
              </a:rPr>
              <a:t>气缸布置</a:t>
            </a: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  <a:sym typeface="+mn-ea"/>
              </a:rPr>
              <a:t>曲轴轴承数量</a:t>
            </a: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  <a:sym typeface="+mn-ea"/>
              </a:rPr>
              <a:t>行程</a:t>
            </a: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  <a:sym typeface="+mn-ea"/>
              </a:rPr>
              <a:t>点火顺序</a:t>
            </a: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zh-CN" altLang="en-US" sz="2400" dirty="0">
              <a:solidFill>
                <a:srgbClr val="000099"/>
              </a:solidFill>
              <a:latin typeface="隶书" pitchFamily="49" charset="-122"/>
              <a:ea typeface="隶书" pitchFamily="49" charset="-122"/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对象 4"/>
          <p:cNvGraphicFramePr/>
          <p:nvPr/>
        </p:nvGraphicFramePr>
        <p:xfrm>
          <a:off x="398780" y="4086860"/>
          <a:ext cx="8166100" cy="2345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7343775" imgH="2171700" progId="Paint.Picture">
                  <p:embed/>
                </p:oleObj>
              </mc:Choice>
              <mc:Fallback>
                <p:oleObj name="" r:id="rId1" imgW="7343775" imgH="2171700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8780" y="4086860"/>
                        <a:ext cx="8166100" cy="2345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34315" y="168275"/>
            <a:ext cx="46443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1.6.1.5</a:t>
            </a:r>
            <a:r>
              <a:rPr lang="zh-CN" altLang="en-US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曲轴运行条件</a:t>
            </a:r>
            <a:endParaRPr lang="zh-CN" altLang="en-US" sz="2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83820" y="1078230"/>
          <a:ext cx="8976360" cy="4347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460"/>
                <a:gridCol w="4049395"/>
                <a:gridCol w="4040505"/>
              </a:tblGrid>
              <a:tr h="55816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负 荷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运行条件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后果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6301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弯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曲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 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活塞上下运动时，活塞力和惯性力通过连杆作用在曲轴上并使其弯曲。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26301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扭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转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曲轴因材料的弹性在活塞力作周下扭转。</a:t>
                      </a:r>
                      <a:endParaRPr lang="zh-CN" altLang="en-US"/>
                    </a:p>
                  </a:txBody>
                  <a:tcPr/>
                </a:tc>
                <a:tc vMerge="1">
                  <a:tcPr/>
                </a:tc>
              </a:tr>
              <a:tr h="126301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扭</a:t>
                      </a: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转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振动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弯曲应力和扭转应力叠加在一起，以冲击形式作用的活塞力使曲轴扭转。这个力在空行程中停止作用时，曲轴反向振动。由此产生扭转振动。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在某一转速下活塞力引起的扭转振动与曲轴的固有振动叠加在一起。这个转速使发动机运行极不平稳。在不利的情况下这些振动可能严重到使曲轴断裂。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725" y="1659255"/>
            <a:ext cx="3199765" cy="24472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34315" y="168275"/>
            <a:ext cx="46443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1.6.1.5</a:t>
            </a:r>
            <a:r>
              <a:rPr lang="zh-CN" altLang="en-US" sz="28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曲轴运行条件</a:t>
            </a:r>
            <a:endParaRPr lang="zh-CN" altLang="en-US" sz="28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83820" y="1078230"/>
          <a:ext cx="8976360" cy="4347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460"/>
                <a:gridCol w="4049395"/>
                <a:gridCol w="4040505"/>
              </a:tblGrid>
              <a:tr h="55816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负 荷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运行条件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后果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5260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力矩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     </a:t>
                      </a:r>
                      <a:r>
                        <a:rPr lang="zh-CN" altLang="en-US" sz="2400"/>
                        <a:t> 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因为这些活塞力和惯性力作用在相对曲轴中心的不同力臂上，所以会产生力矩。这种力矩促使曲轴围绕其中心旋转。</a:t>
                      </a: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  在4缸发动机中，每两个活塞同时产生向上和向下的作用力，因此力矩互相抵消。</a:t>
                      </a: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  在6缸V形发动机中，这些力作用在V形角方向，因此作用力无法平衡。这会使发动机摇摆后果。</a:t>
                      </a:r>
                      <a:endParaRPr lang="en-US" altLang="zh-CN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26301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摩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擦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所有曲轴的轴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承部位都有摩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擦现象。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楷体" panose="02010609060101010101" charset="-122"/>
                          <a:ea typeface="楷体" panose="02010609060101010101" charset="-122"/>
                        </a:rPr>
                        <a:t>轴承间隙变大，从而可能造成轴承严重损坏。从敲击声可知轴承已损坏。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075" y="1808480"/>
            <a:ext cx="3485515" cy="14643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190" y="3272790"/>
            <a:ext cx="2416810" cy="1549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6740" y="4822190"/>
            <a:ext cx="1509395" cy="19354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aab097a-5a58-4665-9961-8d35c399dc6f}"/>
</p:tagLst>
</file>

<file path=ppt/tags/tag2.xml><?xml version="1.0" encoding="utf-8"?>
<p:tagLst xmlns:p="http://schemas.openxmlformats.org/presentationml/2006/main">
  <p:tag name="KSO_WM_UNIT_TABLE_BEAUTIFY" val="smartTable{2aab097a-5a58-4665-9961-8d35c399dc6f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890</Words>
  <Application>WPS 演示</Application>
  <PresentationFormat>全屏显示(4:3)</PresentationFormat>
  <Paragraphs>117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BMWTypeRegular</vt:lpstr>
      <vt:lpstr>BMWTypeLight</vt:lpstr>
      <vt:lpstr>隶书</vt:lpstr>
      <vt:lpstr>微软雅黑</vt:lpstr>
      <vt:lpstr>汉仪大黑简</vt:lpstr>
      <vt:lpstr>黑体</vt:lpstr>
      <vt:lpstr>Times New Roman</vt:lpstr>
      <vt:lpstr>楷体_GB2312</vt:lpstr>
      <vt:lpstr>楷体</vt:lpstr>
      <vt:lpstr>Segoe Print</vt:lpstr>
      <vt:lpstr>Yu Gothic UI Light</vt:lpstr>
      <vt:lpstr>Arial Unicode MS</vt:lpstr>
      <vt:lpstr>新宋体</vt:lpstr>
      <vt:lpstr>Office 主题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2020-02-20T09:08:54Z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