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403" r:id="rId3"/>
    <p:sldId id="410" r:id="rId4"/>
    <p:sldId id="412" r:id="rId5"/>
    <p:sldId id="411" r:id="rId6"/>
    <p:sldId id="413" r:id="rId7"/>
    <p:sldId id="421" r:id="rId8"/>
    <p:sldId id="422" r:id="rId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3187"/>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18"/>
        <p:guide pos="284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wmf"/><Relationship Id="rId1"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271780" y="560705"/>
            <a:ext cx="6415405" cy="533400"/>
          </a:xfrm>
        </p:spPr>
        <p:txBody>
          <a:bodyPr vert="horz" wrap="square" lIns="91440" tIns="45720" rIns="91440" bIns="45720" anchor="ctr"/>
          <a:p>
            <a:pPr algn="l">
              <a:buNone/>
            </a:pPr>
            <a:r>
              <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2.6</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可变气门控制结构</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b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br>
            <a:endPar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124932" name="Text Box 4"/>
          <p:cNvSpPr txBox="1"/>
          <p:nvPr/>
        </p:nvSpPr>
        <p:spPr>
          <a:xfrm>
            <a:off x="173355" y="3535045"/>
            <a:ext cx="8770620" cy="3322955"/>
          </a:xfrm>
          <a:prstGeom prst="rect">
            <a:avLst/>
          </a:prstGeom>
          <a:noFill/>
          <a:ln w="9525">
            <a:noFill/>
          </a:ln>
        </p:spPr>
        <p:txBody>
          <a:bodyPr wrap="square" anchor="t">
            <a:spAutoFit/>
          </a:bodyPr>
          <a:p>
            <a:pPr algn="l">
              <a:spcBef>
                <a:spcPct val="50000"/>
              </a:spcBef>
            </a:pPr>
            <a:r>
              <a:rPr lang="en-US" altLang="zh-CN"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   </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可变气门控制机构：</a:t>
            </a:r>
            <a:r>
              <a:rPr lang="zh-CN" altLang="en-US" sz="2800" b="1" dirty="0">
                <a:solidFill>
                  <a:srgbClr val="0070C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可变气门控制结构改变了配气相位固定不变的状态，在发动机运转工况范围内提供最佳的配气正时，提高了充气系数，较好地解决了高转速与低转速、大负荷与小负荷下动力性与经济性的矛盾，在一定程度上改善了废气排放、怠速稳定性和低速平稳性，降低了怠速转速。</a:t>
            </a:r>
            <a:endParaRPr lang="zh-CN" altLang="en-US" sz="2800" b="1" dirty="0">
              <a:solidFill>
                <a:srgbClr val="0070C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pPr algn="l">
              <a:spcBef>
                <a:spcPct val="50000"/>
              </a:spcBef>
            </a:pPr>
            <a:r>
              <a:rPr lang="zh-CN" altLang="en-US"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endParaRPr lang="zh-CN" altLang="en-US"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271780" y="884555"/>
            <a:ext cx="8573770" cy="2368550"/>
          </a:xfrm>
          <a:prstGeom prst="rect">
            <a:avLst/>
          </a:prstGeom>
          <a:noFill/>
        </p:spPr>
        <p:txBody>
          <a:bodyPr wrap="square" rtlCol="0" anchor="t">
            <a:spAutoFit/>
          </a:bodyPr>
          <a:p>
            <a:r>
              <a:rPr lang="en-US" altLang="zh-CN"/>
              <a:t>      </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rPr>
              <a:t>传统气门机构：</a:t>
            </a:r>
            <a:r>
              <a:rPr lang="en-US" altLang="zh-CN"/>
              <a:t> </a:t>
            </a:r>
            <a:r>
              <a:rPr lang="zh-CN" altLang="en-US" sz="2000">
                <a:effectLst>
                  <a:outerShdw blurRad="38100" dist="38100" dir="2700000" algn="tl">
                    <a:srgbClr val="000000">
                      <a:alpha val="43137"/>
                    </a:srgbClr>
                  </a:outerShdw>
                </a:effectLst>
              </a:rPr>
              <a:t>气缸充气程度取决于转速。只有在某一转速时，发动机才能获得最佳充气并因此能输出最高转矩和最大牵引力。如果转速继续升高，虽然功率能提高至最大值，但是转矩会下降，因为气缸充气变差。</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通过气门重叠可以改善气缸充气。</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高转速时通过进气门延迟关闭来改善气缸充气并因此提高发动机功率；但是低转速时扫气损失较大并因此使发动机功率变小，因为活塞将部分充气排出气缸。同时还导致有害物质排放量增加。</a:t>
            </a:r>
            <a:endParaRPr lang="zh-CN" altLang="en-US" sz="200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932"/>
                                        </p:tgtEl>
                                        <p:attrNameLst>
                                          <p:attrName>style.visibility</p:attrName>
                                        </p:attrNameLst>
                                      </p:cBhvr>
                                      <p:to>
                                        <p:strVal val="visible"/>
                                      </p:to>
                                    </p:set>
                                    <p:animEffect transition="in" filter="wipe(left)">
                                      <p:cBhvr>
                                        <p:cTn id="7"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271780" y="560705"/>
            <a:ext cx="6415405" cy="533400"/>
          </a:xfrm>
        </p:spPr>
        <p:txBody>
          <a:bodyPr vert="horz" wrap="square" lIns="91440" tIns="45720" rIns="91440" bIns="45720" anchor="ctr"/>
          <a:p>
            <a:pPr algn="l">
              <a:buNone/>
            </a:pPr>
            <a:r>
              <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2.6</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可变气门控制结构</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b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br>
            <a:endPar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311150" y="881380"/>
            <a:ext cx="6336030" cy="521970"/>
          </a:xfrm>
          <a:prstGeom prst="rect">
            <a:avLst/>
          </a:prstGeom>
          <a:noFill/>
        </p:spPr>
        <p:txBody>
          <a:bodyPr wrap="none" rtlCol="0" anchor="t">
            <a:spAutoFit/>
          </a:bodyPr>
          <a:p>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2.6.1</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通过调节凸轮轴改变气门配气相位</a:t>
            </a:r>
            <a:endPar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sp>
        <p:nvSpPr>
          <p:cNvPr id="5" name="文本框 4"/>
          <p:cNvSpPr txBox="1"/>
          <p:nvPr/>
        </p:nvSpPr>
        <p:spPr>
          <a:xfrm>
            <a:off x="409575" y="1473835"/>
            <a:ext cx="8676005" cy="4707890"/>
          </a:xfrm>
          <a:prstGeom prst="rect">
            <a:avLst/>
          </a:prstGeom>
          <a:noFill/>
        </p:spPr>
        <p:txBody>
          <a:bodyPr wrap="square" rtlCol="0" anchor="t">
            <a:spAutoFit/>
          </a:bodyPr>
          <a:p>
            <a:r>
              <a:rPr lang="zh-CN" altLang="en-US" sz="2000">
                <a:effectLst>
                  <a:outerShdw blurRad="38100" dist="38100" dir="2700000" algn="tl">
                    <a:srgbClr val="000000">
                      <a:alpha val="43137"/>
                    </a:srgbClr>
                  </a:outerShdw>
                </a:effectLst>
              </a:rPr>
              <a:t>凸轮轴调节装置根据转速改变气门开启和关闭时间：</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低转速(&lt;2000r/min)时将进气凸轮轴向“延迟”方向调节。延迟调节使进气门延迟开启。气门重叠度变小或接近零。进入进气管的燃烧废气回流量下降。进气混合气中剩余气体含量变小，因此有助于改善燃烧过程并使怠速转速更平稳。因此改善了怠速转矩。</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高转速( &gt;5000r/min)时也将进气凸轮轴向“延迟”方向调节。进气门延迟到下止点后很远之处才关闭，由于新鲜气体流速很高，因此能进行后续充气并借此改善气缸充气和提高转矩。</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中等转速时，由于新鲜气体流速较低，因此不存在后续充气效应。调节装置向“提前”方向调节进气凸轮轴。通过提前调节扩大了气门重叠角度。进气门</a:t>
            </a:r>
            <a:r>
              <a:rPr lang="zh-CN" altLang="en-US" sz="2000">
                <a:effectLst>
                  <a:outerShdw blurRad="38100" dist="38100" dir="2700000" algn="tl">
                    <a:srgbClr val="000000">
                      <a:alpha val="43137"/>
                    </a:srgbClr>
                  </a:outerShdw>
                </a:effectLst>
              </a:rPr>
              <a:t>在下止点后很快关闭，因此活塞无法将新鲜气体推人进气管中。未排出的废气通过进气门进入进气管内。此后这些废气又被吸人并提高气缸充气中的剩余气体含量。发动机转矩得到改善。内部废气再循环可降低燃烧时的温度并减少废气中氮氧化物的含量。</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如果使用排气凸轮轴调节装置，则可以进一步改善换气过程。</a:t>
            </a:r>
            <a:endParaRPr lang="zh-CN" altLang="en-US" sz="2000">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 name="对象 4"/>
          <p:cNvGraphicFramePr/>
          <p:nvPr/>
        </p:nvGraphicFramePr>
        <p:xfrm>
          <a:off x="843280" y="775970"/>
          <a:ext cx="6656070" cy="3618230"/>
        </p:xfrm>
        <a:graphic>
          <a:graphicData uri="http://schemas.openxmlformats.org/presentationml/2006/ole">
            <mc:AlternateContent xmlns:mc="http://schemas.openxmlformats.org/markup-compatibility/2006">
              <mc:Choice xmlns:v="urn:schemas-microsoft-com:vml" Requires="v">
                <p:oleObj spid="_x0000_s6" name="" r:id="rId1" imgW="5543550" imgH="3238500" progId="Paint.Picture">
                  <p:embed/>
                </p:oleObj>
              </mc:Choice>
              <mc:Fallback>
                <p:oleObj name="" r:id="rId1" imgW="5543550" imgH="3238500" progId="Paint.Picture">
                  <p:embed/>
                  <p:pic>
                    <p:nvPicPr>
                      <p:cNvPr id="0" name="图片 5"/>
                      <p:cNvPicPr/>
                      <p:nvPr/>
                    </p:nvPicPr>
                    <p:blipFill>
                      <a:blip r:embed="rId2"/>
                      <a:stretch>
                        <a:fillRect/>
                      </a:stretch>
                    </p:blipFill>
                    <p:spPr>
                      <a:xfrm>
                        <a:off x="843280" y="775970"/>
                        <a:ext cx="6656070" cy="3618230"/>
                      </a:xfrm>
                      <a:prstGeom prst="rect">
                        <a:avLst/>
                      </a:prstGeom>
                    </p:spPr>
                  </p:pic>
                </p:oleObj>
              </mc:Fallback>
            </mc:AlternateContent>
          </a:graphicData>
        </a:graphic>
      </p:graphicFrame>
      <p:sp>
        <p:nvSpPr>
          <p:cNvPr id="4" name="文本框 3"/>
          <p:cNvSpPr txBox="1"/>
          <p:nvPr/>
        </p:nvSpPr>
        <p:spPr>
          <a:xfrm>
            <a:off x="199390" y="254000"/>
            <a:ext cx="7789545" cy="521970"/>
          </a:xfrm>
          <a:prstGeom prst="rect">
            <a:avLst/>
          </a:prstGeom>
          <a:noFill/>
        </p:spPr>
        <p:txBody>
          <a:bodyPr wrap="none" rtlCol="0" anchor="t">
            <a:spAutoFit/>
          </a:bodyPr>
          <a:p>
            <a:pPr algn="l"/>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2.6.1</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1</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可调链条张紧器</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Variocam</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Audi</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VW</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endPar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sp>
        <p:nvSpPr>
          <p:cNvPr id="7" name="文本框 6"/>
          <p:cNvSpPr txBox="1"/>
          <p:nvPr/>
        </p:nvSpPr>
        <p:spPr>
          <a:xfrm>
            <a:off x="393065" y="4485640"/>
            <a:ext cx="8479155" cy="1630045"/>
          </a:xfrm>
          <a:prstGeom prst="rect">
            <a:avLst/>
          </a:prstGeom>
          <a:noFill/>
        </p:spPr>
        <p:txBody>
          <a:bodyPr wrap="square" rtlCol="0" anchor="t">
            <a:spAutoFit/>
          </a:bodyPr>
          <a:p>
            <a:r>
              <a:rPr lang="zh-CN" altLang="en-US"/>
              <a:t>  </a:t>
            </a:r>
            <a:r>
              <a:rPr lang="zh-CN" altLang="en-US" sz="2800">
                <a:solidFill>
                  <a:srgbClr val="C00000"/>
                </a:solidFill>
                <a:effectLst>
                  <a:outerShdw blurRad="38100" dist="38100" dir="2700000" algn="tl">
                    <a:srgbClr val="000000">
                      <a:alpha val="43137"/>
                    </a:srgbClr>
                  </a:outerShdw>
                </a:effectLst>
              </a:rPr>
              <a:t>组成：</a:t>
            </a:r>
            <a:r>
              <a:rPr lang="zh-CN" altLang="en-US">
                <a:solidFill>
                  <a:schemeClr val="tx1"/>
                </a:solidFill>
                <a:effectLst>
                  <a:outerShdw blurRad="38100" dist="38100" dir="2700000" algn="tl">
                    <a:srgbClr val="000000">
                      <a:alpha val="43137"/>
                    </a:srgbClr>
                  </a:outerShdw>
                </a:effectLst>
              </a:rPr>
              <a:t>在这种凸轮轴调节装置中只调节进气凸轮轴。调节装置由排气凸轮轴通过滚子链驱动，排气凸轮轴则由曲轴通过正时带或滚子链驱动。</a:t>
            </a:r>
            <a:endParaRPr lang="zh-CN" altLang="en-US">
              <a:solidFill>
                <a:schemeClr val="tx1"/>
              </a:solidFill>
              <a:effectLst>
                <a:outerShdw blurRad="38100" dist="38100" dir="2700000" algn="tl">
                  <a:srgbClr val="000000">
                    <a:alpha val="43137"/>
                  </a:srgbClr>
                </a:outerShdw>
              </a:effectLst>
            </a:endParaRPr>
          </a:p>
          <a:p>
            <a:r>
              <a:rPr lang="zh-CN" altLang="en-US">
                <a:solidFill>
                  <a:schemeClr val="tx1"/>
                </a:solidFill>
                <a:effectLst>
                  <a:outerShdw blurRad="38100" dist="38100" dir="2700000" algn="tl">
                    <a:srgbClr val="000000">
                      <a:alpha val="43137"/>
                    </a:srgbClr>
                  </a:outerShdw>
                </a:effectLst>
              </a:rPr>
              <a:t>        凸轮轴之间有一个可以抬起或降下链条元件的链条张紧器。调节通过一个电控液压缸实现。发动机控制单元负责控制凸轮轴调节装置。</a:t>
            </a:r>
            <a:endParaRPr lang="zh-CN" altLang="en-US">
              <a:solidFill>
                <a:schemeClr val="tx1"/>
              </a:solidFill>
              <a:effectLst>
                <a:outerShdw blurRad="38100" dist="38100" dir="2700000" algn="tl">
                  <a:srgbClr val="000000">
                    <a:alpha val="43137"/>
                  </a:srgbClr>
                </a:outerShdw>
              </a:effectLst>
            </a:endParaRPr>
          </a:p>
          <a:p>
            <a:r>
              <a:rPr lang="zh-CN" altLang="en-US">
                <a:solidFill>
                  <a:schemeClr val="tx1"/>
                </a:solidFill>
                <a:effectLst>
                  <a:outerShdw blurRad="38100" dist="38100" dir="2700000" algn="tl">
                    <a:srgbClr val="000000">
                      <a:alpha val="43137"/>
                    </a:srgbClr>
                  </a:outerShdw>
                </a:effectLst>
              </a:rPr>
              <a:t>       排气凸轮轴无法扭转，因为正时带或滚子链固定住了凸轮轴</a:t>
            </a:r>
            <a:r>
              <a:rPr lang="zh-CN" altLang="en-US">
                <a:solidFill>
                  <a:srgbClr val="002060"/>
                </a:solidFill>
                <a:effectLst>
                  <a:outerShdw blurRad="38100" dist="38100" dir="2700000" algn="tl">
                    <a:srgbClr val="000000">
                      <a:alpha val="43137"/>
                    </a:srgbClr>
                  </a:outerShdw>
                </a:effectLst>
              </a:rPr>
              <a:t>。</a:t>
            </a:r>
            <a:endParaRPr lang="zh-CN" altLang="en-US">
              <a:solidFill>
                <a:srgbClr val="002060"/>
              </a:solidFill>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99390" y="254000"/>
            <a:ext cx="3772535" cy="521970"/>
          </a:xfrm>
          <a:prstGeom prst="rect">
            <a:avLst/>
          </a:prstGeom>
          <a:noFill/>
        </p:spPr>
        <p:txBody>
          <a:bodyPr wrap="none" rtlCol="0" anchor="t">
            <a:spAutoFit/>
          </a:bodyPr>
          <a:p>
            <a:pPr algn="l"/>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2.6.1</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1</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可调链条张紧器</a:t>
            </a:r>
            <a:endPar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sp>
        <p:nvSpPr>
          <p:cNvPr id="3" name="文本框 2"/>
          <p:cNvSpPr txBox="1"/>
          <p:nvPr/>
        </p:nvSpPr>
        <p:spPr>
          <a:xfrm>
            <a:off x="3383915" y="950595"/>
            <a:ext cx="1612900" cy="521970"/>
          </a:xfrm>
          <a:prstGeom prst="rect">
            <a:avLst/>
          </a:prstGeom>
          <a:noFill/>
        </p:spPr>
        <p:txBody>
          <a:bodyPr wrap="none" rtlCol="0" anchor="t">
            <a:spAutoFit/>
          </a:bodyPr>
          <a:p>
            <a:r>
              <a:rPr lang="zh-CN" altLang="en-US" sz="2800" b="1">
                <a:solidFill>
                  <a:srgbClr val="C00000"/>
                </a:solidFill>
                <a:effectLst>
                  <a:outerShdw blurRad="38100" dist="38100" dir="2700000" algn="tl">
                    <a:srgbClr val="000000">
                      <a:alpha val="43137"/>
                    </a:srgbClr>
                  </a:outerShdw>
                </a:effectLst>
                <a:latin typeface="楷体" panose="02010609060101010101" charset="-122"/>
                <a:ea typeface="楷体" panose="02010609060101010101" charset="-122"/>
                <a:sym typeface="+mn-ea"/>
              </a:rPr>
              <a:t>调节过程</a:t>
            </a:r>
            <a:endParaRPr lang="zh-CN" altLang="en-US" sz="2800" b="1">
              <a:solidFill>
                <a:srgbClr val="C00000"/>
              </a:solidFill>
              <a:effectLst>
                <a:outerShdw blurRad="38100" dist="38100" dir="2700000" algn="tl">
                  <a:srgbClr val="000000">
                    <a:alpha val="43137"/>
                  </a:srgbClr>
                </a:outerShdw>
              </a:effectLst>
              <a:latin typeface="楷体" panose="02010609060101010101" charset="-122"/>
              <a:ea typeface="楷体" panose="02010609060101010101" charset="-122"/>
              <a:sym typeface="+mn-ea"/>
            </a:endParaRPr>
          </a:p>
        </p:txBody>
      </p:sp>
      <p:pic>
        <p:nvPicPr>
          <p:cNvPr id="5" name="图片 4"/>
          <p:cNvPicPr>
            <a:picLocks noChangeAspect="1"/>
          </p:cNvPicPr>
          <p:nvPr/>
        </p:nvPicPr>
        <p:blipFill>
          <a:blip r:embed="rId1"/>
          <a:stretch>
            <a:fillRect/>
          </a:stretch>
        </p:blipFill>
        <p:spPr>
          <a:xfrm>
            <a:off x="255270" y="2333625"/>
            <a:ext cx="3362325" cy="2609850"/>
          </a:xfrm>
          <a:prstGeom prst="rect">
            <a:avLst/>
          </a:prstGeom>
        </p:spPr>
      </p:pic>
      <p:sp>
        <p:nvSpPr>
          <p:cNvPr id="6" name="文本框 5"/>
          <p:cNvSpPr txBox="1"/>
          <p:nvPr/>
        </p:nvSpPr>
        <p:spPr>
          <a:xfrm>
            <a:off x="815340" y="1566545"/>
            <a:ext cx="2540000" cy="460375"/>
          </a:xfrm>
          <a:prstGeom prst="rect">
            <a:avLst/>
          </a:prstGeom>
          <a:noFill/>
        </p:spPr>
        <p:txBody>
          <a:bodyPr wrap="square" rtlCol="0" anchor="t">
            <a:spAutoFit/>
          </a:bodyPr>
          <a:p>
            <a:r>
              <a:rPr lang="zh-CN" altLang="en-US" sz="2400">
                <a:solidFill>
                  <a:srgbClr val="FF0000"/>
                </a:solidFill>
                <a:effectLst>
                  <a:outerShdw blurRad="38100" dist="38100" dir="2700000" algn="tl">
                    <a:srgbClr val="000000">
                      <a:alpha val="43137"/>
                    </a:srgbClr>
                  </a:outerShdw>
                </a:effectLst>
              </a:rPr>
              <a:t>功率调节</a:t>
            </a:r>
            <a:endParaRPr lang="zh-CN" altLang="en-US" sz="2400">
              <a:solidFill>
                <a:srgbClr val="FF0000"/>
              </a:solidFill>
              <a:effectLst>
                <a:outerShdw blurRad="38100" dist="38100" dir="2700000" algn="tl">
                  <a:srgbClr val="000000">
                    <a:alpha val="43137"/>
                  </a:srgbClr>
                </a:outerShdw>
              </a:effectLst>
            </a:endParaRPr>
          </a:p>
        </p:txBody>
      </p:sp>
      <p:sp>
        <p:nvSpPr>
          <p:cNvPr id="7" name="文本框 6"/>
          <p:cNvSpPr txBox="1"/>
          <p:nvPr/>
        </p:nvSpPr>
        <p:spPr>
          <a:xfrm>
            <a:off x="143510" y="5135880"/>
            <a:ext cx="3900805" cy="1476375"/>
          </a:xfrm>
          <a:prstGeom prst="rect">
            <a:avLst/>
          </a:prstGeom>
          <a:noFill/>
        </p:spPr>
        <p:txBody>
          <a:bodyPr wrap="square" rtlCol="0" anchor="t">
            <a:spAutoFit/>
          </a:bodyPr>
          <a:p>
            <a:r>
              <a:rPr lang="en-US" altLang="zh-CN" b="1" dirty="0">
                <a:solidFill>
                  <a:srgbClr val="FF0000"/>
                </a:solidFill>
                <a:effectLst>
                  <a:outerShdw blurRad="38100" dist="38100" dir="2700000" algn="tl">
                    <a:srgbClr val="000000">
                      <a:alpha val="43137"/>
                    </a:srgbClr>
                  </a:outerShdw>
                </a:effectLst>
                <a:sym typeface="+mn-ea"/>
              </a:rPr>
              <a:t>      </a:t>
            </a:r>
            <a:r>
              <a:rPr lang="zh-CN" altLang="en-US" b="1" dirty="0">
                <a:solidFill>
                  <a:srgbClr val="FF0000"/>
                </a:solidFill>
                <a:effectLst>
                  <a:outerShdw blurRad="38100" dist="38100" dir="2700000" algn="tl">
                    <a:srgbClr val="000000">
                      <a:alpha val="43137"/>
                    </a:srgbClr>
                  </a:outerShdw>
                </a:effectLst>
                <a:sym typeface="+mn-ea"/>
              </a:rPr>
              <a:t>调节器弧形滑板上升，链条上升，拉动进气凸轮轴逆时针转动一个</a:t>
            </a:r>
            <a:r>
              <a:rPr lang="en-US" altLang="zh-CN" b="1" dirty="0">
                <a:solidFill>
                  <a:srgbClr val="FF0000"/>
                </a:solidFill>
                <a:effectLst>
                  <a:outerShdw blurRad="38100" dist="38100" dir="2700000" algn="tl">
                    <a:srgbClr val="000000">
                      <a:alpha val="43137"/>
                    </a:srgbClr>
                  </a:outerShdw>
                </a:effectLst>
                <a:sym typeface="+mn-ea"/>
              </a:rPr>
              <a:t>θ</a:t>
            </a:r>
            <a:r>
              <a:rPr lang="zh-CN" altLang="en-US" b="1" dirty="0">
                <a:solidFill>
                  <a:srgbClr val="FF0000"/>
                </a:solidFill>
                <a:effectLst>
                  <a:outerShdw blurRad="38100" dist="38100" dir="2700000" algn="tl">
                    <a:srgbClr val="000000">
                      <a:alpha val="43137"/>
                    </a:srgbClr>
                  </a:outerShdw>
                </a:effectLst>
                <a:sym typeface="+mn-ea"/>
              </a:rPr>
              <a:t>角，进气门即晚开、晚关，充分利用流体惯性，提高充气效率，为高转速、大功率工作段</a:t>
            </a:r>
            <a:endParaRPr lang="zh-CN" altLang="en-US" b="1" dirty="0">
              <a:solidFill>
                <a:srgbClr val="FF0000"/>
              </a:solidFill>
              <a:effectLst>
                <a:outerShdw blurRad="38100" dist="38100" dir="2700000" algn="tl">
                  <a:srgbClr val="000000">
                    <a:alpha val="43137"/>
                  </a:srgbClr>
                </a:outerShdw>
              </a:effectLst>
              <a:sym typeface="+mn-ea"/>
            </a:endParaRPr>
          </a:p>
        </p:txBody>
      </p:sp>
      <p:pic>
        <p:nvPicPr>
          <p:cNvPr id="8" name="图片 7"/>
          <p:cNvPicPr>
            <a:picLocks noChangeAspect="1"/>
          </p:cNvPicPr>
          <p:nvPr/>
        </p:nvPicPr>
        <p:blipFill>
          <a:blip r:embed="rId2"/>
          <a:stretch>
            <a:fillRect/>
          </a:stretch>
        </p:blipFill>
        <p:spPr>
          <a:xfrm>
            <a:off x="4431030" y="2499360"/>
            <a:ext cx="3790950" cy="2134235"/>
          </a:xfrm>
          <a:prstGeom prst="rect">
            <a:avLst/>
          </a:prstGeom>
        </p:spPr>
      </p:pic>
      <p:sp>
        <p:nvSpPr>
          <p:cNvPr id="9" name="文本框 8"/>
          <p:cNvSpPr txBox="1"/>
          <p:nvPr/>
        </p:nvSpPr>
        <p:spPr>
          <a:xfrm>
            <a:off x="6010275" y="1704975"/>
            <a:ext cx="1836420" cy="460375"/>
          </a:xfrm>
          <a:prstGeom prst="rect">
            <a:avLst/>
          </a:prstGeom>
          <a:noFill/>
        </p:spPr>
        <p:txBody>
          <a:bodyPr wrap="square" rtlCol="0" anchor="t">
            <a:spAutoFit/>
          </a:bodyPr>
          <a:p>
            <a:r>
              <a:rPr lang="zh-CN" altLang="en-US" sz="2400">
                <a:solidFill>
                  <a:srgbClr val="FF0000"/>
                </a:solidFill>
                <a:effectLst>
                  <a:outerShdw blurRad="38100" dist="38100" dir="2700000" algn="tl">
                    <a:srgbClr val="000000">
                      <a:alpha val="43137"/>
                    </a:srgbClr>
                  </a:outerShdw>
                </a:effectLst>
              </a:rPr>
              <a:t>转矩调节</a:t>
            </a:r>
            <a:endParaRPr lang="zh-CN" altLang="en-US"/>
          </a:p>
        </p:txBody>
      </p:sp>
      <p:sp>
        <p:nvSpPr>
          <p:cNvPr id="10" name="文本框 9"/>
          <p:cNvSpPr txBox="1"/>
          <p:nvPr/>
        </p:nvSpPr>
        <p:spPr>
          <a:xfrm>
            <a:off x="4814570" y="5081270"/>
            <a:ext cx="3769360" cy="1476375"/>
          </a:xfrm>
          <a:prstGeom prst="rect">
            <a:avLst/>
          </a:prstGeom>
          <a:noFill/>
        </p:spPr>
        <p:txBody>
          <a:bodyPr wrap="square" rtlCol="0" anchor="t">
            <a:spAutoFit/>
          </a:bodyPr>
          <a:p>
            <a:r>
              <a:rPr lang="en-US" altLang="zh-CN" b="1" dirty="0">
                <a:solidFill>
                  <a:srgbClr val="0070C0"/>
                </a:solidFill>
                <a:sym typeface="+mn-ea"/>
              </a:rPr>
              <a:t>      </a:t>
            </a:r>
            <a:r>
              <a:rPr lang="zh-CN" altLang="en-US" b="1" dirty="0">
                <a:solidFill>
                  <a:srgbClr val="0070C0"/>
                </a:solidFill>
                <a:sym typeface="+mn-ea"/>
              </a:rPr>
              <a:t>调节器弧形滑板下降，链条下降，拉动进气凸轮轴顺时针转动一个</a:t>
            </a:r>
            <a:r>
              <a:rPr lang="en-US" altLang="zh-CN" b="1" dirty="0">
                <a:solidFill>
                  <a:srgbClr val="0070C0"/>
                </a:solidFill>
                <a:sym typeface="+mn-ea"/>
              </a:rPr>
              <a:t>θ</a:t>
            </a:r>
            <a:r>
              <a:rPr lang="zh-CN" altLang="en-US" b="1" dirty="0">
                <a:solidFill>
                  <a:srgbClr val="0070C0"/>
                </a:solidFill>
                <a:sym typeface="+mn-ea"/>
              </a:rPr>
              <a:t>角。进气门即早开、早关，使重叠角加大，排气效果改善，提高容积效率，为低转速、大扭矩工作段。</a:t>
            </a:r>
            <a:endParaRPr lang="zh-CN" altLang="en-US" b="1" dirty="0">
              <a:solidFill>
                <a:srgbClr val="0070C0"/>
              </a:solidFill>
              <a:sym typeface="+mn-ea"/>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99390" y="254000"/>
            <a:ext cx="7138035" cy="521970"/>
          </a:xfrm>
          <a:prstGeom prst="rect">
            <a:avLst/>
          </a:prstGeom>
          <a:noFill/>
        </p:spPr>
        <p:txBody>
          <a:bodyPr wrap="none" rtlCol="0" anchor="t">
            <a:spAutoFit/>
          </a:bodyPr>
          <a:p>
            <a:pPr algn="l"/>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2.6.1.2</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可变凸轮轴控制装置Vanos（</a:t>
            </a:r>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BMW</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endPar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graphicFrame>
        <p:nvGraphicFramePr>
          <p:cNvPr id="5" name="对象 4"/>
          <p:cNvGraphicFramePr/>
          <p:nvPr/>
        </p:nvGraphicFramePr>
        <p:xfrm>
          <a:off x="492125" y="833120"/>
          <a:ext cx="3114040" cy="2795270"/>
        </p:xfrm>
        <a:graphic>
          <a:graphicData uri="http://schemas.openxmlformats.org/presentationml/2006/ole">
            <mc:AlternateContent xmlns:mc="http://schemas.openxmlformats.org/markup-compatibility/2006">
              <mc:Choice xmlns:v="urn:schemas-microsoft-com:vml" Requires="v">
                <p:oleObj spid="_x0000_s6" name="" r:id="rId1" imgW="3943350" imgH="4543425" progId="Paint.Picture">
                  <p:embed/>
                </p:oleObj>
              </mc:Choice>
              <mc:Fallback>
                <p:oleObj name="" r:id="rId1" imgW="3943350" imgH="4543425" progId="Paint.Picture">
                  <p:embed/>
                  <p:pic>
                    <p:nvPicPr>
                      <p:cNvPr id="0" name="图片 5"/>
                      <p:cNvPicPr/>
                      <p:nvPr/>
                    </p:nvPicPr>
                    <p:blipFill>
                      <a:blip r:embed="rId2"/>
                      <a:stretch>
                        <a:fillRect/>
                      </a:stretch>
                    </p:blipFill>
                    <p:spPr>
                      <a:xfrm>
                        <a:off x="492125" y="833120"/>
                        <a:ext cx="3114040" cy="2795270"/>
                      </a:xfrm>
                      <a:prstGeom prst="rect">
                        <a:avLst/>
                      </a:prstGeom>
                    </p:spPr>
                  </p:pic>
                </p:oleObj>
              </mc:Fallback>
            </mc:AlternateContent>
          </a:graphicData>
        </a:graphic>
      </p:graphicFrame>
      <p:pic>
        <p:nvPicPr>
          <p:cNvPr id="7" name="图片 6"/>
          <p:cNvPicPr>
            <a:picLocks noChangeAspect="1"/>
          </p:cNvPicPr>
          <p:nvPr/>
        </p:nvPicPr>
        <p:blipFill>
          <a:blip r:embed="rId3"/>
          <a:stretch>
            <a:fillRect/>
          </a:stretch>
        </p:blipFill>
        <p:spPr>
          <a:xfrm>
            <a:off x="3843020" y="1085215"/>
            <a:ext cx="4088765" cy="2291080"/>
          </a:xfrm>
          <a:prstGeom prst="rect">
            <a:avLst/>
          </a:prstGeom>
        </p:spPr>
      </p:pic>
      <p:sp>
        <p:nvSpPr>
          <p:cNvPr id="8" name="文本框 7"/>
          <p:cNvSpPr txBox="1"/>
          <p:nvPr/>
        </p:nvSpPr>
        <p:spPr>
          <a:xfrm>
            <a:off x="0" y="3628390"/>
            <a:ext cx="9114790" cy="2861310"/>
          </a:xfrm>
          <a:prstGeom prst="rect">
            <a:avLst/>
          </a:prstGeom>
          <a:noFill/>
        </p:spPr>
        <p:txBody>
          <a:bodyPr wrap="square" rtlCol="0" anchor="t">
            <a:spAutoFit/>
          </a:bodyPr>
          <a:p>
            <a:r>
              <a:rPr lang="en-US" altLang="zh-CN">
                <a:solidFill>
                  <a:srgbClr val="FF0000"/>
                </a:solidFill>
                <a:effectLst>
                  <a:outerShdw blurRad="38100" dist="38100" dir="2700000" algn="tl">
                    <a:srgbClr val="000000">
                      <a:alpha val="43137"/>
                    </a:srgbClr>
                  </a:outerShdw>
                </a:effectLst>
              </a:rPr>
              <a:t>       </a:t>
            </a:r>
            <a:r>
              <a:rPr lang="zh-CN" altLang="en-US">
                <a:solidFill>
                  <a:srgbClr val="FF0000"/>
                </a:solidFill>
                <a:effectLst>
                  <a:outerShdw blurRad="38100" dist="38100" dir="2700000" algn="tl">
                    <a:srgbClr val="000000">
                      <a:alpha val="43137"/>
                    </a:srgbClr>
                  </a:outerShdw>
                </a:effectLst>
              </a:rPr>
              <a:t>在“Vanos”系统中通过一个液压活塞调节进气凸轮轴，液压活塞则与一个带斜齿和直齿的齿轮轴连接。斜齿与链轮内齿啮合，直齿则与凸轮轴齿套啮合。发动机控制单元根据节气门电位器和发动机转速传感器的信号计算出凸轮轴的最佳位置。同时确定凸轮轴的实际位置并将其与固定值比较。控制单元将调节信号发送给控制液压缸机油流量的电磁阀。</a:t>
            </a:r>
            <a:endParaRPr lang="zh-CN" altLang="en-US">
              <a:solidFill>
                <a:srgbClr val="FF0000"/>
              </a:solidFill>
              <a:effectLst>
                <a:outerShdw blurRad="38100" dist="38100" dir="2700000" algn="tl">
                  <a:srgbClr val="000000">
                    <a:alpha val="43137"/>
                  </a:srgbClr>
                </a:outerShdw>
              </a:effectLst>
            </a:endParaRPr>
          </a:p>
          <a:p>
            <a:r>
              <a:rPr lang="zh-CN" altLang="en-US">
                <a:solidFill>
                  <a:srgbClr val="FF0000"/>
                </a:solidFill>
                <a:effectLst>
                  <a:outerShdw blurRad="38100" dist="38100" dir="2700000" algn="tl">
                    <a:srgbClr val="000000">
                      <a:alpha val="43137"/>
                    </a:srgbClr>
                  </a:outerShdw>
                </a:effectLst>
              </a:rPr>
              <a:t>      向“提前”方向调节时液压活塞在齿套内沿轴向移动。齿轮轴齿轮通过斜齿将凸轮轴向“提前”方向调节。</a:t>
            </a:r>
            <a:endParaRPr lang="zh-CN" altLang="en-US">
              <a:solidFill>
                <a:srgbClr val="FF0000"/>
              </a:solidFill>
              <a:effectLst>
                <a:outerShdw blurRad="38100" dist="38100" dir="2700000" algn="tl">
                  <a:srgbClr val="000000">
                    <a:alpha val="43137"/>
                  </a:srgbClr>
                </a:outerShdw>
              </a:effectLst>
            </a:endParaRPr>
          </a:p>
          <a:p>
            <a:r>
              <a:rPr lang="zh-CN" altLang="en-US">
                <a:solidFill>
                  <a:srgbClr val="FF0000"/>
                </a:solidFill>
                <a:effectLst>
                  <a:outerShdw blurRad="38100" dist="38100" dir="2700000" algn="tl">
                    <a:srgbClr val="000000">
                      <a:alpha val="43137"/>
                    </a:srgbClr>
                  </a:outerShdw>
                </a:effectLst>
              </a:rPr>
              <a:t>      向“延迟”方向调节时，液压缸内的活塞向左移动并将进气凸轮轴向“延迟”方向转动。</a:t>
            </a:r>
            <a:endParaRPr lang="zh-CN" altLang="en-US">
              <a:solidFill>
                <a:srgbClr val="FF0000"/>
              </a:solidFill>
              <a:effectLst>
                <a:outerShdw blurRad="38100" dist="38100" dir="2700000" algn="tl">
                  <a:srgbClr val="000000">
                    <a:alpha val="43137"/>
                  </a:srgbClr>
                </a:outerShdw>
              </a:effectLst>
            </a:endParaRPr>
          </a:p>
          <a:p>
            <a:r>
              <a:rPr lang="zh-CN" altLang="en-US">
                <a:solidFill>
                  <a:srgbClr val="FF0000"/>
                </a:solidFill>
                <a:effectLst>
                  <a:outerShdw blurRad="38100" dist="38100" dir="2700000" algn="tl">
                    <a:srgbClr val="000000">
                      <a:alpha val="43137"/>
                    </a:srgbClr>
                  </a:outerShdw>
                </a:effectLst>
              </a:rPr>
              <a:t>      低转速时可将进气凸轮转动到气门重叠为零，高转速时可将其转到气门重叠度达30</a:t>
            </a:r>
            <a:r>
              <a:rPr lang="zh-CN" altLang="en-US" baseline="30000">
                <a:solidFill>
                  <a:srgbClr val="FF0000"/>
                </a:solidFill>
                <a:effectLst>
                  <a:outerShdw blurRad="38100" dist="38100" dir="2700000" algn="tl">
                    <a:srgbClr val="000000">
                      <a:alpha val="43137"/>
                    </a:srgbClr>
                  </a:outerShdw>
                </a:effectLst>
              </a:rPr>
              <a:t>0</a:t>
            </a:r>
            <a:r>
              <a:rPr lang="zh-CN" altLang="en-US">
                <a:solidFill>
                  <a:srgbClr val="FF0000"/>
                </a:solidFill>
                <a:effectLst>
                  <a:outerShdw blurRad="38100" dist="38100" dir="2700000" algn="tl">
                    <a:srgbClr val="000000">
                      <a:alpha val="43137"/>
                    </a:srgbClr>
                  </a:outerShdw>
                </a:effectLst>
              </a:rPr>
              <a:t>。</a:t>
            </a:r>
            <a:endParaRPr lang="zh-CN" altLang="en-US">
              <a:solidFill>
                <a:srgbClr val="FF0000"/>
              </a:solidFill>
              <a:effectLst>
                <a:outerShdw blurRad="38100" dist="38100" dir="2700000" algn="tl">
                  <a:srgbClr val="000000">
                    <a:alpha val="43137"/>
                  </a:srgbClr>
                </a:outerShdw>
              </a:effectLst>
            </a:endParaRPr>
          </a:p>
          <a:p>
            <a:r>
              <a:rPr lang="zh-CN" altLang="en-US">
                <a:solidFill>
                  <a:srgbClr val="FF0000"/>
                </a:solidFill>
                <a:effectLst>
                  <a:outerShdw blurRad="38100" dist="38100" dir="2700000" algn="tl">
                    <a:srgbClr val="000000">
                      <a:alpha val="43137"/>
                    </a:srgbClr>
                  </a:outerShdw>
                </a:effectLst>
              </a:rPr>
              <a:t>      在双Vanos系统中可以无级调节进气和排气凸轮轴相对链轮的位置。</a:t>
            </a:r>
            <a:endParaRPr lang="zh-CN" altLang="en-US">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99390" y="254000"/>
            <a:ext cx="5202555" cy="521970"/>
          </a:xfrm>
          <a:prstGeom prst="rect">
            <a:avLst/>
          </a:prstGeom>
          <a:noFill/>
        </p:spPr>
        <p:txBody>
          <a:bodyPr wrap="none" rtlCol="0" anchor="t">
            <a:spAutoFit/>
          </a:bodyPr>
          <a:p>
            <a:pPr algn="l"/>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2.6.1.3</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用叶片调节器调节凸轮轴</a:t>
            </a:r>
            <a:endPar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sp>
        <p:nvSpPr>
          <p:cNvPr id="6" name="文本框 5"/>
          <p:cNvSpPr txBox="1"/>
          <p:nvPr/>
        </p:nvSpPr>
        <p:spPr>
          <a:xfrm>
            <a:off x="0" y="939165"/>
            <a:ext cx="9039860" cy="1506855"/>
          </a:xfrm>
          <a:prstGeom prst="rect">
            <a:avLst/>
          </a:prstGeom>
          <a:noFill/>
        </p:spPr>
        <p:txBody>
          <a:bodyPr wrap="square" rtlCol="0" anchor="t">
            <a:spAutoFit/>
          </a:bodyPr>
          <a:p>
            <a:pPr algn="l"/>
            <a:r>
              <a:rPr lang="zh-CN" sz="2800" b="1">
                <a:solidFill>
                  <a:srgbClr val="FF0000"/>
                </a:solidFill>
                <a:effectLst>
                  <a:outerShdw blurRad="38100" dist="38100" dir="2700000" algn="tl">
                    <a:srgbClr val="000000">
                      <a:alpha val="43137"/>
                    </a:srgbClr>
                  </a:outerShdw>
                </a:effectLst>
                <a:sym typeface="+mn-ea"/>
              </a:rPr>
              <a:t>基本组成：</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发动机使用进气和排气凸轮轴叶片调节器。叶片调节器在带有齿环的壳体中有一个内转子。壳体与传动装置连接，内转子与凸轮轴连接。内转子向“提前”或“延迟”方向转动，取决于液压油从哪一侧作用在油腔内</a:t>
            </a:r>
            <a:r>
              <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endPar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a:p>
            <a:pPr algn="l"/>
            <a:r>
              <a:rPr lang="zh-CN" sz="2800" b="1">
                <a:solidFill>
                  <a:srgbClr val="FF0000"/>
                </a:solidFill>
                <a:effectLst>
                  <a:outerShdw blurRad="38100" dist="38100" dir="2700000" algn="tl">
                    <a:srgbClr val="000000">
                      <a:alpha val="43137"/>
                    </a:srgbClr>
                  </a:outerShdw>
                </a:effectLst>
                <a:sym typeface="+mn-ea"/>
              </a:rPr>
              <a:t>任务:</a:t>
            </a:r>
            <a:r>
              <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对怠速运转、最大功率和最大转矩这些运行状态调节到最佳气门配气相位。</a:t>
            </a:r>
            <a:endPar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pic>
        <p:nvPicPr>
          <p:cNvPr id="8" name="图片 7"/>
          <p:cNvPicPr>
            <a:picLocks noChangeAspect="1"/>
          </p:cNvPicPr>
          <p:nvPr/>
        </p:nvPicPr>
        <p:blipFill>
          <a:blip r:embed="rId1"/>
          <a:stretch>
            <a:fillRect/>
          </a:stretch>
        </p:blipFill>
        <p:spPr>
          <a:xfrm>
            <a:off x="723265" y="3126740"/>
            <a:ext cx="3910330" cy="3580130"/>
          </a:xfrm>
          <a:prstGeom prst="rect">
            <a:avLst/>
          </a:prstGeom>
        </p:spPr>
      </p:pic>
      <p:pic>
        <p:nvPicPr>
          <p:cNvPr id="9" name="图片 8"/>
          <p:cNvPicPr>
            <a:picLocks noChangeAspect="1"/>
          </p:cNvPicPr>
          <p:nvPr/>
        </p:nvPicPr>
        <p:blipFill>
          <a:blip r:embed="rId2"/>
          <a:stretch>
            <a:fillRect/>
          </a:stretch>
        </p:blipFill>
        <p:spPr>
          <a:xfrm>
            <a:off x="4728845" y="3319145"/>
            <a:ext cx="3728720" cy="33877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99390" y="254000"/>
            <a:ext cx="5202555" cy="521970"/>
          </a:xfrm>
          <a:prstGeom prst="rect">
            <a:avLst/>
          </a:prstGeom>
          <a:noFill/>
        </p:spPr>
        <p:txBody>
          <a:bodyPr wrap="none" rtlCol="0" anchor="t">
            <a:spAutoFit/>
          </a:bodyPr>
          <a:p>
            <a:pPr algn="l"/>
            <a:r>
              <a:rPr lang="en-US" altLang="zh-CN"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2.6.1.3</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用叶片调节器调节凸轮轴</a:t>
            </a:r>
            <a:endPar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sp>
        <p:nvSpPr>
          <p:cNvPr id="6" name="文本框 5"/>
          <p:cNvSpPr txBox="1"/>
          <p:nvPr/>
        </p:nvSpPr>
        <p:spPr>
          <a:xfrm>
            <a:off x="0" y="939165"/>
            <a:ext cx="9039860" cy="1076325"/>
          </a:xfrm>
          <a:prstGeom prst="rect">
            <a:avLst/>
          </a:prstGeom>
          <a:noFill/>
        </p:spPr>
        <p:txBody>
          <a:bodyPr wrap="square" rtlCol="0" anchor="t">
            <a:spAutoFit/>
          </a:bodyPr>
          <a:p>
            <a:pPr algn="l"/>
            <a:r>
              <a:rPr lang="zh-CN" sz="2800" b="1">
                <a:solidFill>
                  <a:srgbClr val="FF0000"/>
                </a:solidFill>
                <a:effectLst>
                  <a:outerShdw blurRad="38100" dist="38100" dir="2700000" algn="tl">
                    <a:srgbClr val="000000">
                      <a:alpha val="43137"/>
                    </a:srgbClr>
                  </a:outerShdw>
                </a:effectLst>
                <a:sym typeface="+mn-ea"/>
              </a:rPr>
              <a:t>工作过程：</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发动机</a:t>
            </a:r>
            <a:r>
              <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根据</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凸轮轴和曲轴位置</a:t>
            </a:r>
            <a:r>
              <a:rPr lang="zh-CN" altLang="en-US"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传感器、</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发动机转速</a:t>
            </a:r>
            <a:r>
              <a:rPr lang="zh-CN" altLang="en-US"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传感器、</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发动机负荷</a:t>
            </a:r>
            <a:r>
              <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发动机温度</a:t>
            </a:r>
            <a:r>
              <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提供的信号，控制凸轮轴调节阀调节液压油的压力大小，使</a:t>
            </a:r>
            <a:r>
              <a:rPr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内转子向“提前”或“延迟”方向转动</a:t>
            </a:r>
            <a:r>
              <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rPr>
              <a:t>。</a:t>
            </a:r>
            <a:endParaRPr lang="zh-CN" sz="18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pic>
        <p:nvPicPr>
          <p:cNvPr id="2" name="图片 1"/>
          <p:cNvPicPr>
            <a:picLocks noChangeAspect="1"/>
          </p:cNvPicPr>
          <p:nvPr/>
        </p:nvPicPr>
        <p:blipFill>
          <a:blip r:embed="rId1"/>
          <a:stretch>
            <a:fillRect/>
          </a:stretch>
        </p:blipFill>
        <p:spPr>
          <a:xfrm>
            <a:off x="137160" y="2281555"/>
            <a:ext cx="4655820" cy="4168140"/>
          </a:xfrm>
          <a:prstGeom prst="rect">
            <a:avLst/>
          </a:prstGeom>
        </p:spPr>
      </p:pic>
      <p:pic>
        <p:nvPicPr>
          <p:cNvPr id="3" name="图片 2"/>
          <p:cNvPicPr>
            <a:picLocks noChangeAspect="1"/>
          </p:cNvPicPr>
          <p:nvPr/>
        </p:nvPicPr>
        <p:blipFill>
          <a:blip r:embed="rId2"/>
          <a:stretch>
            <a:fillRect/>
          </a:stretch>
        </p:blipFill>
        <p:spPr>
          <a:xfrm>
            <a:off x="4645025" y="2837180"/>
            <a:ext cx="4394835" cy="305752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1859</Words>
  <Application>WPS 演示</Application>
  <PresentationFormat>全屏显示(4:3)</PresentationFormat>
  <Paragraphs>54</Paragraphs>
  <Slides>7</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2</vt:i4>
      </vt:variant>
      <vt:variant>
        <vt:lpstr>幻灯片标题</vt:lpstr>
      </vt:variant>
      <vt:variant>
        <vt:i4>7</vt:i4>
      </vt:variant>
    </vt:vector>
  </HeadingPairs>
  <TitlesOfParts>
    <vt:vector size="18" baseType="lpstr">
      <vt:lpstr>Arial</vt:lpstr>
      <vt:lpstr>宋体</vt:lpstr>
      <vt:lpstr>Wingdings</vt:lpstr>
      <vt:lpstr>Calibri</vt:lpstr>
      <vt:lpstr>楷体</vt:lpstr>
      <vt:lpstr>微软雅黑</vt:lpstr>
      <vt:lpstr>Arial Unicode MS</vt:lpstr>
      <vt:lpstr>Times New Roman</vt:lpstr>
      <vt:lpstr>Office 主题</vt:lpstr>
      <vt:lpstr>Paint.Picture</vt:lpstr>
      <vt:lpstr>Paint.Picture</vt:lpstr>
      <vt:lpstr>2.6可变气门控制结构  </vt:lpstr>
      <vt:lpstr>2.6可变气门控制结构  </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56</cp:revision>
  <dcterms:created xsi:type="dcterms:W3CDTF">2018-09-20T09:45:00Z</dcterms:created>
  <dcterms:modified xsi:type="dcterms:W3CDTF">2020-02-16T04:06:25Z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