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03" r:id="rId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3187"/>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18"/>
        <p:guide pos="287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271780" y="560705"/>
            <a:ext cx="6415405" cy="533400"/>
          </a:xfrm>
        </p:spPr>
        <p:txBody>
          <a:bodyPr vert="horz" wrap="square" lIns="91440" tIns="45720" rIns="91440" bIns="45720" anchor="ctr"/>
          <a:p>
            <a:pPr algn="l">
              <a:buNone/>
            </a:pPr>
            <a:r>
              <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2.6</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可变气门控制结构</a:t>
            </a:r>
            <a: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br>
              <a:rPr lang="zh-CN" altLang="en-US"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br>
            <a:endParaRPr lang="en-US" altLang="zh-CN" sz="40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124932" name="Text Box 4"/>
          <p:cNvSpPr txBox="1"/>
          <p:nvPr/>
        </p:nvSpPr>
        <p:spPr>
          <a:xfrm>
            <a:off x="173355" y="3535045"/>
            <a:ext cx="8770620" cy="3322955"/>
          </a:xfrm>
          <a:prstGeom prst="rect">
            <a:avLst/>
          </a:prstGeom>
          <a:noFill/>
          <a:ln w="9525">
            <a:noFill/>
          </a:ln>
        </p:spPr>
        <p:txBody>
          <a:bodyPr wrap="square" anchor="t">
            <a:spAutoFit/>
          </a:bodyPr>
          <a:p>
            <a:pPr algn="l">
              <a:spcBef>
                <a:spcPct val="50000"/>
              </a:spcBef>
            </a:pPr>
            <a:r>
              <a:rPr lang="en-US" altLang="zh-CN"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   </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sym typeface="+mn-ea"/>
              </a:rPr>
              <a:t>可变气门控制机构：</a:t>
            </a:r>
            <a:r>
              <a:rPr lang="zh-CN" altLang="en-US" sz="2800" b="1" dirty="0">
                <a:solidFill>
                  <a:srgbClr val="0070C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可变气门控制结构改变了配气相位固定不变的状态，在发动机运转工况范围内提供最佳的配气正时，提高了充气系数，较好地解决了高转速与低转速、大负荷与小负荷下动力性与经济性的矛盾，在一定程度上改善了废气排放、怠速稳定性和低速平稳性，降低了怠速转速。</a:t>
            </a:r>
            <a:endParaRPr lang="zh-CN" altLang="en-US" sz="2800" b="1" dirty="0">
              <a:solidFill>
                <a:srgbClr val="0070C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pPr algn="l">
              <a:spcBef>
                <a:spcPct val="50000"/>
              </a:spcBef>
            </a:pPr>
            <a:r>
              <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 </a:t>
            </a:r>
            <a:endParaRPr lang="zh-CN" altLang="en-US" sz="2800" b="1" dirty="0">
              <a:solidFill>
                <a:schemeClr val="tx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271780" y="884555"/>
            <a:ext cx="8573770" cy="2368550"/>
          </a:xfrm>
          <a:prstGeom prst="rect">
            <a:avLst/>
          </a:prstGeom>
          <a:noFill/>
        </p:spPr>
        <p:txBody>
          <a:bodyPr wrap="square" rtlCol="0" anchor="t">
            <a:spAutoFit/>
          </a:bodyPr>
          <a:p>
            <a:r>
              <a:rPr lang="en-US" altLang="zh-CN"/>
              <a:t>      </a:t>
            </a:r>
            <a:r>
              <a:rPr lang="zh-CN" altLang="en-US" sz="2800" b="1">
                <a:gradFill>
                  <a:gsLst>
                    <a:gs pos="0">
                      <a:srgbClr val="7B32B2"/>
                    </a:gs>
                    <a:gs pos="100000">
                      <a:srgbClr val="401A5D"/>
                    </a:gs>
                  </a:gsLst>
                  <a:lin scaled="0"/>
                </a:gradFill>
                <a:effectLst>
                  <a:outerShdw blurRad="38100" dist="38100" dir="2700000" algn="tl">
                    <a:srgbClr val="000000">
                      <a:alpha val="43137"/>
                    </a:srgbClr>
                  </a:outerShdw>
                </a:effectLst>
              </a:rPr>
              <a:t>传统气门机构：</a:t>
            </a:r>
            <a:r>
              <a:rPr lang="en-US" altLang="zh-CN"/>
              <a:t> </a:t>
            </a:r>
            <a:r>
              <a:rPr lang="zh-CN" altLang="en-US" sz="2000">
                <a:effectLst>
                  <a:outerShdw blurRad="38100" dist="38100" dir="2700000" algn="tl">
                    <a:srgbClr val="000000">
                      <a:alpha val="43137"/>
                    </a:srgbClr>
                  </a:outerShdw>
                </a:effectLst>
              </a:rPr>
              <a:t>气缸充气程度取决于转速。只有在某一转速时，发动机才能获得最佳充气并因此能输出最高转矩和最大牵引力。如果转速继续升高，虽然功率能提高至最大值，但是转矩会下降，因为气缸充气变差。</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通过气门重叠可以改善气缸充气。</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高转速时通过进气门延迟关闭来改善气缸充气并因此提高发动机功率；但是低转速时扫气损失较大并因此使发动机功率变小，因为活塞将部分充气排出气缸。同时还导致有害物质排放量增加。</a:t>
            </a:r>
            <a:endParaRPr lang="zh-CN" altLang="en-US" sz="200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932"/>
                                        </p:tgtEl>
                                        <p:attrNameLst>
                                          <p:attrName>style.visibility</p:attrName>
                                        </p:attrNameLst>
                                      </p:cBhvr>
                                      <p:to>
                                        <p:strVal val="visible"/>
                                      </p:to>
                                    </p:set>
                                    <p:animEffect transition="in" filter="wipe(left)">
                                      <p:cBhvr>
                                        <p:cTn id="7"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357</Words>
  <Application>WPS 演示</Application>
  <PresentationFormat>全屏显示(4:3)</PresentationFormat>
  <Paragraphs>9</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vt:lpstr>
      <vt:lpstr>楷体</vt:lpstr>
      <vt:lpstr>微软雅黑</vt:lpstr>
      <vt:lpstr>Arial Unicode MS</vt:lpstr>
      <vt:lpstr>Office 主题</vt:lpstr>
      <vt:lpstr>2.6可变气门控制结构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56</cp:revision>
  <dcterms:created xsi:type="dcterms:W3CDTF">2018-09-20T09:45:00Z</dcterms:created>
  <dcterms:modified xsi:type="dcterms:W3CDTF">2020-02-16T04:09:52Z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