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5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handoutMaster" Target="handoutMasters/handoutMaster1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wmf"/><Relationship Id="rId1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tags" Target="../tags/tag6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91275" y="2070735"/>
            <a:ext cx="5800725" cy="3724275"/>
          </a:xfrm>
          <a:prstGeom prst="rect">
            <a:avLst/>
          </a:prstGeom>
        </p:spPr>
      </p:pic>
      <p:sp>
        <p:nvSpPr>
          <p:cNvPr id="12291" name="Rectangle 2"/>
          <p:cNvSpPr>
            <a:spLocks noGrp="1"/>
          </p:cNvSpPr>
          <p:nvPr>
            <p:ph type="title"/>
          </p:nvPr>
        </p:nvSpPr>
        <p:spPr>
          <a:xfrm>
            <a:off x="135890" y="615315"/>
            <a:ext cx="5435600" cy="829945"/>
          </a:xfrm>
        </p:spPr>
        <p:txBody>
          <a:bodyPr vert="horz" wrap="square" lIns="91440" tIns="45720" rIns="91440" bIns="45720" anchor="ctr"/>
          <a:p>
            <a:pPr algn="l">
              <a:buNone/>
            </a:pPr>
            <a:r>
              <a:rPr lang="en-US" altLang="zh-CN" sz="4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2.3.2 </a:t>
            </a:r>
            <a:r>
              <a:rPr sz="4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气门</a:t>
            </a:r>
            <a:endParaRPr sz="40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2289" name="Rectangle 3"/>
          <p:cNvSpPr>
            <a:spLocks noGrp="1"/>
          </p:cNvSpPr>
          <p:nvPr>
            <p:ph type="body" sz="half" idx="1"/>
          </p:nvPr>
        </p:nvSpPr>
        <p:spPr>
          <a:xfrm>
            <a:off x="78740" y="1445260"/>
            <a:ext cx="6312535" cy="3528695"/>
          </a:xfrm>
        </p:spPr>
        <p:txBody>
          <a:bodyPr vert="horz" wrap="square" lIns="91440" tIns="45720" rIns="91440" bIns="45720" anchor="t"/>
          <a:p>
            <a:pPr marL="0" algn="l">
              <a:buClrTx/>
              <a:buSzTx/>
              <a:buFont typeface="Wingdings" panose="05000000000000000000" pitchFamily="2" charset="2"/>
              <a:buNone/>
            </a:pPr>
            <a:r>
              <a:rPr lang="en-US" altLang="zh-CN" sz="20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sz="20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气门由气门头和气门杆组成。气门杆端部有一个用于安装气门锁块的凹槽，气门锁块则用于固定弹簧座。弹簧座将气门弹簧的关闭力通过气门锁块传递到气门上。气门弹簧的任务是快速关闭气门。通常情况下使用双气门弹簧，以防外弹簧断裂时气门掉到气缸内，并防止气门抖动提前发生。气门导管为气门导向并将热量传递到气缸盖上。在铸铁气缸结构中气门直接在气缸内导向。在铝合金气缸盖结构中，将可更换的特种铸铁或铜锡合金气门导管压人气缸盖中。气门杆密封件可防止机油消耗过高。</a:t>
            </a:r>
            <a:endParaRPr sz="2000" b="1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algn="l">
              <a:buClrTx/>
              <a:buSzTx/>
              <a:buFont typeface="Wingdings" panose="05000000000000000000" pitchFamily="2" charset="2"/>
              <a:buNone/>
            </a:pPr>
            <a:r>
              <a:rPr sz="20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气门座在铸铁气缸结构中直接铣削出来。在轻金属气缸盖中，特种铸铁或铜锡钢气门座圈以压入</a:t>
            </a:r>
            <a:r>
              <a:rPr sz="20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或热压方式安装。</a:t>
            </a:r>
            <a:endParaRPr sz="2000" b="1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Rectangle 2"/>
          <p:cNvSpPr>
            <a:spLocks noGrp="1"/>
          </p:cNvSpPr>
          <p:nvPr/>
        </p:nvSpPr>
        <p:spPr>
          <a:xfrm>
            <a:off x="78423" y="-15875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buNone/>
            </a:pPr>
            <a:r>
              <a:rPr lang="zh-CN" altLang="en-US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2.</a:t>
            </a:r>
            <a:r>
              <a:rPr lang="en-US" altLang="zh-CN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3</a:t>
            </a:r>
            <a:r>
              <a:rPr lang="zh-CN" altLang="en-US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气门系统</a:t>
            </a:r>
            <a:endParaRPr lang="zh-CN" altLang="en-US" sz="48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1" name="Rectangle 2"/>
          <p:cNvSpPr>
            <a:spLocks noGrp="1"/>
          </p:cNvSpPr>
          <p:nvPr>
            <p:ph type="title"/>
          </p:nvPr>
        </p:nvSpPr>
        <p:spPr>
          <a:xfrm>
            <a:off x="0" y="886460"/>
            <a:ext cx="5435600" cy="743585"/>
          </a:xfrm>
        </p:spPr>
        <p:txBody>
          <a:bodyPr vert="horz" wrap="square" lIns="91440" tIns="45720" rIns="91440" bIns="45720" anchor="ctr"/>
          <a:p>
            <a:pPr algn="l">
              <a:buNone/>
            </a:pPr>
            <a:r>
              <a:rPr lang="en-US" altLang="zh-CN" sz="4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2.3.2.1</a:t>
            </a:r>
            <a:r>
              <a:rPr sz="4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气门运行条件</a:t>
            </a:r>
            <a:endParaRPr sz="40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2289" name="Rectangle 3"/>
          <p:cNvSpPr>
            <a:spLocks noGrp="1"/>
          </p:cNvSpPr>
          <p:nvPr>
            <p:ph type="body" sz="half" idx="1"/>
          </p:nvPr>
        </p:nvSpPr>
        <p:spPr>
          <a:xfrm>
            <a:off x="144780" y="1630045"/>
            <a:ext cx="7254875" cy="3528695"/>
          </a:xfrm>
        </p:spPr>
        <p:txBody>
          <a:bodyPr vert="horz" wrap="square" lIns="91440" tIns="45720" rIns="91440" bIns="45720" anchor="t"/>
          <a:p>
            <a:pPr algn="l">
              <a:buClrTx/>
              <a:buSzTx/>
              <a:buFont typeface="Wingdings" panose="05000000000000000000" pitchFamily="2" charset="2"/>
              <a:buNone/>
            </a:pPr>
            <a:r>
              <a:rPr sz="3200" b="1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负荷</a:t>
            </a:r>
            <a:endParaRPr sz="2400" b="1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algn="l">
              <a:buClrTx/>
              <a:buSzTx/>
              <a:buFont typeface="Wingdings" panose="05000000000000000000" pitchFamily="2" charset="2"/>
              <a:buNone/>
            </a:pPr>
            <a:r>
              <a:rPr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20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气门承受很高的机械、温度和化学负荷。进气门运行温度高达550℃，排气门受热升温到800</a:t>
            </a:r>
            <a:r>
              <a:rPr lang="en-US" altLang="zh-CN" sz="2000" b="1" baseline="30000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0</a:t>
            </a:r>
            <a:r>
              <a:rPr sz="20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</a:t>
            </a:r>
            <a:r>
              <a:rPr sz="20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以上。这些热量通过气门杆或气门座传递到气缸盖上。气门在高温作用下膨胀。为确保炽热状态下气门也能正常关闭，必须按规定留出足够的气门间隙。</a:t>
            </a:r>
            <a:endParaRPr sz="2000" b="1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algn="l">
              <a:buClrTx/>
              <a:buSzTx/>
              <a:buFont typeface="Wingdings" panose="05000000000000000000" pitchFamily="2" charset="2"/>
              <a:buNone/>
            </a:pPr>
            <a:r>
              <a:rPr sz="20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排气门在炽热燃烧气体的作用下还承受很高的化学腐蚀。</a:t>
            </a:r>
            <a:endParaRPr sz="2000" b="1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algn="l">
              <a:buClrTx/>
              <a:buSzTx/>
              <a:buFont typeface="Wingdings" panose="05000000000000000000" pitchFamily="2" charset="2"/>
              <a:buNone/>
            </a:pPr>
            <a:r>
              <a:rPr sz="20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持续冲击式机械应力产生热负荷。转速6000r/min时，气门头以每分钟3000次的频率撞击气门座。</a:t>
            </a:r>
            <a:endParaRPr sz="2000" b="1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Rectangle 2"/>
          <p:cNvSpPr>
            <a:spLocks noGrp="1"/>
          </p:cNvSpPr>
          <p:nvPr/>
        </p:nvSpPr>
        <p:spPr>
          <a:xfrm>
            <a:off x="145415" y="0"/>
            <a:ext cx="3616960" cy="88646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buNone/>
            </a:pPr>
            <a:r>
              <a:rPr lang="zh-CN" altLang="en-US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2.</a:t>
            </a:r>
            <a:r>
              <a:rPr lang="en-US" altLang="zh-CN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3</a:t>
            </a:r>
            <a:r>
              <a:rPr lang="zh-CN" altLang="en-US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气门系统</a:t>
            </a:r>
            <a:endParaRPr lang="zh-CN" altLang="en-US" sz="48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52640" y="1811020"/>
            <a:ext cx="4638675" cy="441007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1" name="Rectangle 2"/>
          <p:cNvSpPr>
            <a:spLocks noGrp="1"/>
          </p:cNvSpPr>
          <p:nvPr>
            <p:ph type="title"/>
          </p:nvPr>
        </p:nvSpPr>
        <p:spPr>
          <a:xfrm>
            <a:off x="0" y="886460"/>
            <a:ext cx="5435600" cy="743585"/>
          </a:xfrm>
        </p:spPr>
        <p:txBody>
          <a:bodyPr vert="horz" wrap="square" lIns="91440" tIns="45720" rIns="91440" bIns="45720" anchor="ctr"/>
          <a:p>
            <a:pPr algn="l">
              <a:buNone/>
            </a:pPr>
            <a:r>
              <a:rPr lang="en-US" altLang="zh-CN" sz="4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2.3.2.1</a:t>
            </a:r>
            <a:r>
              <a:rPr sz="4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气门运行条件</a:t>
            </a:r>
            <a:endParaRPr sz="40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2289" name="Rectangle 3"/>
          <p:cNvSpPr>
            <a:spLocks noGrp="1"/>
          </p:cNvSpPr>
          <p:nvPr>
            <p:ph type="body" sz="half" idx="1"/>
          </p:nvPr>
        </p:nvSpPr>
        <p:spPr>
          <a:xfrm>
            <a:off x="144780" y="1630045"/>
            <a:ext cx="5290820" cy="3528695"/>
          </a:xfrm>
        </p:spPr>
        <p:txBody>
          <a:bodyPr vert="horz" wrap="square" lIns="91440" tIns="45720" rIns="91440" bIns="45720" anchor="t"/>
          <a:p>
            <a:pPr algn="l">
              <a:buClrTx/>
              <a:buSzTx/>
              <a:buFont typeface="Wingdings" panose="05000000000000000000" pitchFamily="2" charset="2"/>
              <a:buNone/>
            </a:pPr>
            <a:r>
              <a:rPr sz="3200" b="1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后果</a:t>
            </a:r>
            <a:endParaRPr sz="2400" b="1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algn="l">
              <a:buClrTx/>
              <a:buSzTx/>
              <a:buFont typeface="Wingdings" panose="05000000000000000000" pitchFamily="2" charset="2"/>
              <a:buNone/>
            </a:pPr>
            <a:r>
              <a:rPr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20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如果气门未正确贴紧或密封不良，则会造成气门受热升温并烧坏。气缸盖中的气门座也会发生这种情况。</a:t>
            </a:r>
            <a:endParaRPr sz="2000" b="1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algn="l">
              <a:buClrTx/>
              <a:buSzTx/>
              <a:buFont typeface="Wingdings" panose="05000000000000000000" pitchFamily="2" charset="2"/>
              <a:buNone/>
            </a:pPr>
            <a:r>
              <a:rPr sz="20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在气门杆端部、气门杆以及气门与</a:t>
            </a:r>
            <a:endParaRPr sz="2000" b="1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algn="l">
              <a:buClrTx/>
              <a:buSzTx/>
              <a:buFont typeface="Wingdings" panose="05000000000000000000" pitchFamily="2" charset="2"/>
              <a:buNone/>
            </a:pPr>
            <a:r>
              <a:rPr sz="20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气缸盖的气门座上发生磨损。</a:t>
            </a:r>
            <a:endParaRPr sz="2000" b="1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Rectangle 2"/>
          <p:cNvSpPr>
            <a:spLocks noGrp="1"/>
          </p:cNvSpPr>
          <p:nvPr/>
        </p:nvSpPr>
        <p:spPr>
          <a:xfrm>
            <a:off x="145415" y="0"/>
            <a:ext cx="3616960" cy="88646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buNone/>
            </a:pPr>
            <a:r>
              <a:rPr lang="zh-CN" altLang="en-US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2.</a:t>
            </a:r>
            <a:r>
              <a:rPr lang="en-US" altLang="zh-CN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3</a:t>
            </a:r>
            <a:r>
              <a:rPr lang="zh-CN" altLang="en-US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气门系统</a:t>
            </a:r>
            <a:endParaRPr lang="zh-CN" altLang="en-US" sz="48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  <p:graphicFrame>
        <p:nvGraphicFramePr>
          <p:cNvPr id="4" name="对象 3"/>
          <p:cNvGraphicFramePr/>
          <p:nvPr/>
        </p:nvGraphicFramePr>
        <p:xfrm>
          <a:off x="6224270" y="426720"/>
          <a:ext cx="4880610" cy="6215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1" imgW="4876800" imgH="6210300" progId="Paint.Picture">
                  <p:embed/>
                </p:oleObj>
              </mc:Choice>
              <mc:Fallback>
                <p:oleObj name="" r:id="rId1" imgW="4876800" imgH="6210300" progId="Paint.Picture">
                  <p:embed/>
                  <p:pic>
                    <p:nvPicPr>
                      <p:cNvPr id="0" name="图片 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224270" y="426720"/>
                        <a:ext cx="4880610" cy="62153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1" name="Rectangle 2"/>
          <p:cNvSpPr>
            <a:spLocks noGrp="1"/>
          </p:cNvSpPr>
          <p:nvPr>
            <p:ph type="title"/>
          </p:nvPr>
        </p:nvSpPr>
        <p:spPr>
          <a:xfrm>
            <a:off x="0" y="886460"/>
            <a:ext cx="5435600" cy="743585"/>
          </a:xfrm>
        </p:spPr>
        <p:txBody>
          <a:bodyPr vert="horz" wrap="square" lIns="91440" tIns="45720" rIns="91440" bIns="45720" anchor="ctr"/>
          <a:p>
            <a:pPr algn="l">
              <a:buNone/>
            </a:pPr>
            <a:r>
              <a:rPr lang="en-US" altLang="zh-CN" sz="4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2.3.2.2</a:t>
            </a:r>
            <a:r>
              <a:rPr sz="4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气门类型</a:t>
            </a:r>
            <a:endParaRPr sz="40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Rectangle 2"/>
          <p:cNvSpPr>
            <a:spLocks noGrp="1"/>
          </p:cNvSpPr>
          <p:nvPr/>
        </p:nvSpPr>
        <p:spPr>
          <a:xfrm>
            <a:off x="145415" y="0"/>
            <a:ext cx="3616960" cy="88646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buNone/>
            </a:pPr>
            <a:r>
              <a:rPr lang="zh-CN" altLang="en-US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2.</a:t>
            </a:r>
            <a:r>
              <a:rPr lang="en-US" altLang="zh-CN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3</a:t>
            </a:r>
            <a:r>
              <a:rPr lang="zh-CN" altLang="en-US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气门系统</a:t>
            </a:r>
            <a:endParaRPr lang="zh-CN" altLang="en-US" sz="48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1635" y="2519680"/>
            <a:ext cx="2849245" cy="106743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6715" y="2500630"/>
            <a:ext cx="3070225" cy="122110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1980" y="2486025"/>
            <a:ext cx="2964815" cy="113474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83895" y="1814195"/>
            <a:ext cx="2540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单金属气门</a:t>
            </a:r>
            <a:endParaRPr lang="zh-CN" altLang="en-US" sz="28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338320" y="1814195"/>
            <a:ext cx="2540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双</a:t>
            </a: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金属气门</a:t>
            </a:r>
            <a:endParaRPr lang="zh-CN" altLang="en-US" sz="28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646795" y="1814195"/>
            <a:ext cx="2540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中空</a:t>
            </a: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气门</a:t>
            </a:r>
            <a:endParaRPr lang="zh-CN" altLang="en-US" sz="28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35940" y="3957320"/>
            <a:ext cx="2540000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0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zh-CN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进气门通常采用铬硅钢单金属气门。这种气门的使用寿命通过气门座和气门端部的镀层和淬硬得到改善。</a:t>
            </a:r>
            <a:endParaRPr lang="zh-CN" altLang="en-US" sz="20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338320" y="3957320"/>
            <a:ext cx="2750185" cy="16300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排气门采用双金属气门。气门头部分由铬锰（高耐热性）制成，气门杆部分由铬硅钢（滑动性能好）制成。</a:t>
            </a:r>
            <a:endParaRPr lang="zh-CN" altLang="en-US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221980" y="4015105"/>
            <a:ext cx="3155950" cy="16300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zh-CN" alt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气门空腔中部分充填有大约在100</a:t>
            </a:r>
            <a:r>
              <a:rPr lang="zh-CN" altLang="en-US" sz="2000" baseline="30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0</a:t>
            </a:r>
            <a:r>
              <a:rPr lang="zh-CN" alt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C时熔化的金属钠。气门运动使金属钠在气门杆内甩来甩去并带走气门头的热量。</a:t>
            </a: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Picture 23" descr="ppt_a_1009_1"/>
          <p:cNvSpPr>
            <a:spLocks noChangeAspect="1"/>
          </p:cNvSpPr>
          <p:nvPr/>
        </p:nvSpPr>
        <p:spPr>
          <a:xfrm>
            <a:off x="1524000" y="0"/>
            <a:ext cx="9144000" cy="685641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18" name="Picture 20" descr="lastscan"/>
          <p:cNvSpPr>
            <a:spLocks noChangeAspect="1"/>
          </p:cNvSpPr>
          <p:nvPr/>
        </p:nvSpPr>
        <p:spPr>
          <a:xfrm>
            <a:off x="8001000" y="152400"/>
            <a:ext cx="838200" cy="76041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19" name="Text Box 18"/>
          <p:cNvSpPr txBox="1"/>
          <p:nvPr/>
        </p:nvSpPr>
        <p:spPr>
          <a:xfrm>
            <a:off x="1431925" y="6324600"/>
            <a:ext cx="549275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85360" name="Rectangle 16"/>
          <p:cNvSpPr>
            <a:spLocks noChangeArrowheads="1"/>
          </p:cNvSpPr>
          <p:nvPr/>
        </p:nvSpPr>
        <p:spPr bwMode="auto">
          <a:xfrm>
            <a:off x="199708" y="261620"/>
            <a:ext cx="5181600" cy="542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气门头部的结构形式</a:t>
            </a:r>
            <a:endParaRPr kumimoji="0" lang="zh-CN" sz="44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aphicFrame>
        <p:nvGraphicFramePr>
          <p:cNvPr id="185346" name="Group 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626745" y="3110865"/>
          <a:ext cx="9753600" cy="3352165"/>
        </p:xfrm>
        <a:graphic>
          <a:graphicData uri="http://schemas.openxmlformats.org/drawingml/2006/table">
            <a:tbl>
              <a:tblPr/>
              <a:tblGrid>
                <a:gridCol w="1928495"/>
                <a:gridCol w="7825105"/>
              </a:tblGrid>
              <a:tr h="8750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平顶式</a:t>
                      </a:r>
                      <a:r>
                        <a:rPr kumimoji="0" 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 </a:t>
                      </a:r>
                      <a:endParaRPr kumimoji="0" 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结构简单，制造方便，吸热面积小，质量也较小，进、排气门都可采用。</a:t>
                      </a:r>
                      <a:r>
                        <a:rPr kumimoji="0" 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 </a:t>
                      </a:r>
                      <a:endParaRPr kumimoji="0" 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8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凸顶式（球面顶）</a:t>
                      </a:r>
                      <a:r>
                        <a:rPr kumimoji="0" 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 </a:t>
                      </a:r>
                      <a:endParaRPr kumimoji="0" 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适用于排气门，因为其强度高，排气阻力小，废气的清除效果好，但球形的受势面积大，质量和惯性力大加工较复杂。</a:t>
                      </a:r>
                      <a:r>
                        <a:rPr kumimoji="0" 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 </a:t>
                      </a:r>
                      <a:endParaRPr kumimoji="0" 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凹顶式（喇叭顶）</a:t>
                      </a:r>
                      <a:r>
                        <a:rPr kumimoji="0" 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 </a:t>
                      </a:r>
                      <a:endParaRPr kumimoji="0" 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凹顶头部与杆部的过渡部分具有一定的流线形，可以减少进气阻力，但其顶部受热面积大，故适用于进气门，而不宜用于排气门。</a:t>
                      </a:r>
                      <a:r>
                        <a:rPr kumimoji="0" 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 </a:t>
                      </a:r>
                      <a:endParaRPr kumimoji="0" 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85345" name="Picture 1" descr="3-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040" y="804545"/>
            <a:ext cx="7234555" cy="230632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5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5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Picture 13" descr="ppt_a_1009_1"/>
          <p:cNvSpPr>
            <a:spLocks noChangeAspect="1"/>
          </p:cNvSpPr>
          <p:nvPr/>
        </p:nvSpPr>
        <p:spPr>
          <a:xfrm>
            <a:off x="1524000" y="0"/>
            <a:ext cx="9144000" cy="685641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2" name="Picture 10" descr="lastscan"/>
          <p:cNvSpPr>
            <a:spLocks noChangeAspect="1"/>
          </p:cNvSpPr>
          <p:nvPr/>
        </p:nvSpPr>
        <p:spPr>
          <a:xfrm>
            <a:off x="8001000" y="152400"/>
            <a:ext cx="838200" cy="76041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3" name="Text Box 8"/>
          <p:cNvSpPr txBox="1"/>
          <p:nvPr/>
        </p:nvSpPr>
        <p:spPr>
          <a:xfrm>
            <a:off x="1431925" y="6324600"/>
            <a:ext cx="549275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199686" name="Picture 6" descr="3-9"/>
          <p:cNvPicPr>
            <a:picLocks noChangeAspect="1"/>
          </p:cNvPicPr>
          <p:nvPr/>
        </p:nvPicPr>
        <p:blipFill>
          <a:blip r:embed="rId1">
            <a:lum bright="-23999" contrast="17998"/>
          </a:blip>
          <a:stretch>
            <a:fillRect/>
          </a:stretch>
        </p:blipFill>
        <p:spPr>
          <a:xfrm>
            <a:off x="1431925" y="3398520"/>
            <a:ext cx="7269480" cy="2822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9685" name="Rectangle 5"/>
          <p:cNvSpPr>
            <a:spLocks noChangeArrowheads="1"/>
          </p:cNvSpPr>
          <p:nvPr/>
        </p:nvSpPr>
        <p:spPr bwMode="auto">
          <a:xfrm>
            <a:off x="214948" y="94615"/>
            <a:ext cx="3657600" cy="6651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气门锥角</a:t>
            </a:r>
            <a:endParaRPr kumimoji="0" lang="zh-CN" sz="44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99684" name="Rectangle 4"/>
          <p:cNvSpPr/>
          <p:nvPr/>
        </p:nvSpPr>
        <p:spPr>
          <a:xfrm>
            <a:off x="457200" y="760095"/>
            <a:ext cx="9843770" cy="685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9966"/>
              </a:buClr>
              <a:buFont typeface="Wingdings" panose="05000000000000000000" pitchFamily="2" charset="2"/>
            </a:pP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气门锥角概念：</a:t>
            </a:r>
            <a:r>
              <a:rPr lang="zh-CN" altLang="en-US" sz="2400" b="1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气门头部与气门座圈接触的锥面与气门顶部平面的夹角。</a:t>
            </a:r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9683" name="Text Box 3"/>
          <p:cNvSpPr txBox="1"/>
          <p:nvPr/>
        </p:nvSpPr>
        <p:spPr>
          <a:xfrm>
            <a:off x="512445" y="1567180"/>
            <a:ext cx="7488238" cy="1568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锥角作用：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2400" b="1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2400" b="1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、获得较大的气门座合压力，提高密封性和导热性。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2400" b="1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zh-CN" altLang="en-US" sz="2400" b="1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、气门落座时有较好的对中、定位作用。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2400" b="1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C</a:t>
            </a:r>
            <a:r>
              <a:rPr lang="zh-CN" altLang="en-US" sz="2400" b="1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、避免气流拐弯过大而降低流速。</a:t>
            </a:r>
            <a:r>
              <a:rPr lang="zh-CN" altLang="en-US" sz="2400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9682" name="AutoShape 2"/>
          <p:cNvSpPr/>
          <p:nvPr/>
        </p:nvSpPr>
        <p:spPr>
          <a:xfrm>
            <a:off x="8701088" y="3190240"/>
            <a:ext cx="1752600" cy="685800"/>
          </a:xfrm>
          <a:prstGeom prst="wedgeRoundRectCallout">
            <a:avLst>
              <a:gd name="adj1" fmla="val -80960"/>
              <a:gd name="adj2" fmla="val 110092"/>
              <a:gd name="adj3" fmla="val 16667"/>
            </a:avLst>
          </a:prstGeom>
          <a:solidFill>
            <a:srgbClr val="CCFF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r>
              <a:rPr lang="zh-CN" altLang="en-US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装配前应将密封锥面研磨。</a:t>
            </a:r>
            <a:r>
              <a:rPr lang="zh-CN" altLang="en-US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9681" name="AutoShape 1"/>
          <p:cNvSpPr/>
          <p:nvPr/>
        </p:nvSpPr>
        <p:spPr>
          <a:xfrm>
            <a:off x="4578985" y="3290570"/>
            <a:ext cx="1865630" cy="485140"/>
          </a:xfrm>
          <a:prstGeom prst="wedgeRoundRectCallout">
            <a:avLst>
              <a:gd name="adj1" fmla="val -74302"/>
              <a:gd name="adj2" fmla="val 122382"/>
              <a:gd name="adj3" fmla="val 16667"/>
            </a:avLst>
          </a:prstGeom>
          <a:solidFill>
            <a:srgbClr val="CCFF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边缘应保持一定的厚度，</a:t>
            </a:r>
            <a:r>
              <a:rPr lang="zh-CN" altLang="zh-CN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～</a:t>
            </a:r>
            <a:r>
              <a:rPr lang="en-US" altLang="zh-CN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3mm</a:t>
            </a:r>
            <a:r>
              <a:rPr lang="zh-CN" altLang="en-US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  <a:r>
              <a:rPr lang="zh-CN" altLang="en-US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99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9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9683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charRg st="7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9683">
                                            <p:txEl>
                                              <p:charRg st="7" end="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charRg st="33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9683">
                                            <p:txEl>
                                              <p:charRg st="33" end="5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charRg st="54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9683">
                                            <p:txEl>
                                              <p:charRg st="54" end="7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99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199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4" grpId="0"/>
      <p:bldP spid="199683" grpId="0" build="p"/>
      <p:bldP spid="199682" grpId="0" bldLvl="0" animBg="1"/>
      <p:bldP spid="199681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1" name="Rectangle 2"/>
          <p:cNvSpPr>
            <a:spLocks noGrp="1"/>
          </p:cNvSpPr>
          <p:nvPr>
            <p:ph type="title"/>
          </p:nvPr>
        </p:nvSpPr>
        <p:spPr>
          <a:xfrm>
            <a:off x="0" y="886460"/>
            <a:ext cx="5435600" cy="743585"/>
          </a:xfrm>
        </p:spPr>
        <p:txBody>
          <a:bodyPr vert="horz" wrap="square" lIns="91440" tIns="45720" rIns="91440" bIns="45720" anchor="ctr"/>
          <a:p>
            <a:pPr algn="l">
              <a:buNone/>
            </a:pPr>
            <a:r>
              <a:rPr lang="en-US" altLang="zh-CN" sz="4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2.3.2.3</a:t>
            </a:r>
            <a:r>
              <a:rPr sz="4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气门旋转装置</a:t>
            </a:r>
            <a:endParaRPr sz="40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Rectangle 2"/>
          <p:cNvSpPr>
            <a:spLocks noGrp="1"/>
          </p:cNvSpPr>
          <p:nvPr/>
        </p:nvSpPr>
        <p:spPr>
          <a:xfrm>
            <a:off x="145415" y="0"/>
            <a:ext cx="3616960" cy="88646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buNone/>
            </a:pPr>
            <a:r>
              <a:rPr lang="zh-CN" altLang="en-US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2.</a:t>
            </a:r>
            <a:r>
              <a:rPr lang="en-US" altLang="zh-CN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3</a:t>
            </a:r>
            <a:r>
              <a:rPr lang="zh-CN" altLang="en-US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气门系统</a:t>
            </a:r>
            <a:endParaRPr lang="zh-CN" altLang="en-US" sz="48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  <p:pic>
        <p:nvPicPr>
          <p:cNvPr id="109572" name="Picture 4"/>
          <p:cNvPicPr>
            <a:picLocks noChangeAspect="1"/>
          </p:cNvPicPr>
          <p:nvPr/>
        </p:nvPicPr>
        <p:blipFill>
          <a:blip r:embed="rId1"/>
          <a:srcRect l="33223" t="7875" r="33223" b="23625"/>
          <a:stretch>
            <a:fillRect/>
          </a:stretch>
        </p:blipFill>
        <p:spPr>
          <a:xfrm>
            <a:off x="7893050" y="384175"/>
            <a:ext cx="2747010" cy="36182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349885" y="1804670"/>
            <a:ext cx="705421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zh-CN" altLang="en-U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气门旋转装置通过转动气门避免气门头受热不均匀，避免炽热部位扭曲变形、泄漏和高温腐蚀以及燃烧残留物脱落。</a:t>
            </a:r>
            <a:endParaRPr lang="zh-CN" altLang="en-US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0985" y="5605145"/>
            <a:ext cx="361569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zh-CN" altLang="en-US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气门打开时，盘形弹簧挤压钢球并迫使钢球</a:t>
            </a:r>
            <a:r>
              <a:rPr lang="zh-CN" altLang="en-US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滚到倾斜的滚道上。在盘形弹簧的作用下整个气门旋转。</a:t>
            </a:r>
            <a:endParaRPr lang="zh-CN" altLang="en-US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37260" y="3110230"/>
            <a:ext cx="16052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气门打开</a:t>
            </a:r>
            <a:endParaRPr lang="zh-CN" altLang="en-US" sz="28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05" y="3632200"/>
            <a:ext cx="2914650" cy="175260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4823460" y="5605145"/>
            <a:ext cx="292290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/>
              <a:t>     </a:t>
            </a:r>
            <a:r>
              <a:rPr lang="zh-CN" altLang="en-US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关闭气门时弹簧卸载，因此不再挤压钢球。切向弹簧将钢球推回其初始位置。</a:t>
            </a:r>
            <a:endParaRPr lang="zh-CN" altLang="en-US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4595" y="3775710"/>
            <a:ext cx="2162175" cy="155257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5118735" y="3168015"/>
            <a:ext cx="16052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气门关闭</a:t>
            </a:r>
            <a:endParaRPr lang="zh-CN" altLang="en-US" sz="28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9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2.xml><?xml version="1.0" encoding="utf-8"?>
<p:tagLst xmlns:p="http://schemas.openxmlformats.org/presentationml/2006/main">
  <p:tag name="KSO_WM_UNIT_TABLE_BEAUTIFY" val="smartTable{56d0806f-944e-4b73-858c-a4c5a7765908}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1282</Words>
  <Application>WPS 演示</Application>
  <PresentationFormat>宽屏</PresentationFormat>
  <Paragraphs>82</Paragraphs>
  <Slides>7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Arial Unicode MS</vt:lpstr>
      <vt:lpstr>楷体</vt:lpstr>
      <vt:lpstr>Calibri</vt:lpstr>
      <vt:lpstr>黑体</vt:lpstr>
      <vt:lpstr>楷体_GB2312</vt:lpstr>
      <vt:lpstr>新宋体</vt:lpstr>
      <vt:lpstr>Office 主题​​</vt:lpstr>
      <vt:lpstr>Paint.Picture</vt:lpstr>
      <vt:lpstr>2.3.2 气门</vt:lpstr>
      <vt:lpstr>2.3.2.1气门运行条件</vt:lpstr>
      <vt:lpstr>2.3.2.1气门运行条件</vt:lpstr>
      <vt:lpstr>2.3.2.2气门类型</vt:lpstr>
      <vt:lpstr>PowerPoint 演示文稿</vt:lpstr>
      <vt:lpstr>PowerPoint 演示文稿</vt:lpstr>
      <vt:lpstr>2.3.2.3气门旋转装置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jc</dc:creator>
  <cp:lastModifiedBy>范继春</cp:lastModifiedBy>
  <cp:revision>25</cp:revision>
  <dcterms:created xsi:type="dcterms:W3CDTF">2019-06-19T02:08:00Z</dcterms:created>
  <dcterms:modified xsi:type="dcterms:W3CDTF">2020-02-14T04:16:13Z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