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68" r:id="rId3"/>
    <p:sldId id="369" r:id="rId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468630" y="258445"/>
            <a:ext cx="3634105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曲轴和附件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630" y="1520825"/>
            <a:ext cx="4040505" cy="50184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660265" y="786765"/>
            <a:ext cx="4371975" cy="57543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1 - 气缸体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2 - 轴瓦。❑ 带润滑槽❑ 不要混淆运转过的轴瓦（做好记号）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曲轴❑ 拆卸后将其取下，使得脉冲信号轮不在-位置 5- 上并被损坏。❑ 测量径向间隙时不能扭转曲轴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4 - 轴瓦❑ 无润滑槽❑ 不要混淆运转过的轴瓦（做好记号）❑ 轴承盖中的曲轴轴瓦作为配件仅以 “黄色” 作为颜色标识供货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5 - 螺栓❑ 60 Nm + 1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圈 继续旋转 (90 °)❑ 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6 - 轴承盖❑ 轴承盖 1： 皮带轮侧❑ 气缸体轴瓦和轴承盖轴瓦的固定凸缘必须相互重叠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螺栓❑ 10 Nm + 1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圈 继续旋转 (90 </a:t>
            </a:r>
            <a:r>
              <a:rPr lang="en-US" altLang="zh-CN" sz="16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)❑ 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❑ 每次松开螺栓后都要更换脉冲信号轮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8 - 脉冲信号轮❑ 用于 发动机转速传感器 -G28-❑ 只能在一个位置装配（孔错位）❑ 每次松开螺栓后都要更新脉冲信号轮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9 - 止推垫片❑ 用于轴承 3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10 - 螺栓❑ 20 Nm + 1</a:t>
            </a:r>
            <a:r>
              <a:rPr lang="en-US" altLang="zh-CN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/</a:t>
            </a:r>
            <a:r>
              <a:rPr lang="zh-CN" alt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4 圈 继续旋转 (90°)❑ 更换</a:t>
            </a:r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9715" y="786765"/>
            <a:ext cx="405193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以迈腾Magotan 2007  4 缸 1.8 升 4 阀门 涡轮增压发动机的机械机构 - 汽油直接喷射装置为例。</a:t>
            </a:r>
            <a:r>
              <a:rPr lang="zh-CN" altLang="en-US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发动机识别代码 BYJ、 BY</a:t>
            </a:r>
            <a:r>
              <a:rPr lang="en-US" altLang="zh-CN" sz="1600">
                <a:solidFill>
                  <a:srgbClr val="3F0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en-US" altLang="zh-CN" sz="1600">
              <a:solidFill>
                <a:srgbClr val="3F0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1858" name="Object 2"/>
          <p:cNvGraphicFramePr/>
          <p:nvPr/>
        </p:nvGraphicFramePr>
        <p:xfrm>
          <a:off x="1187450" y="2351088"/>
          <a:ext cx="6840538" cy="411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6096000" imgH="3670300" progId="Photoshop.Image.8">
                  <p:embed/>
                </p:oleObj>
              </mc:Choice>
              <mc:Fallback>
                <p:oleObj name="" r:id="rId1" imgW="6096000" imgH="3670300" progId="Photoshop.Image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87450" y="2351088"/>
                        <a:ext cx="6840538" cy="4117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500" name="AutoShape 4"/>
          <p:cNvSpPr/>
          <p:nvPr/>
        </p:nvSpPr>
        <p:spPr>
          <a:xfrm>
            <a:off x="395288" y="3573463"/>
            <a:ext cx="1223962" cy="504825"/>
          </a:xfrm>
          <a:prstGeom prst="borderCallout1">
            <a:avLst>
              <a:gd name="adj1" fmla="val 22644"/>
              <a:gd name="adj2" fmla="val 106227"/>
              <a:gd name="adj3" fmla="val 7231"/>
              <a:gd name="adj4" fmla="val 168870"/>
            </a:avLst>
          </a:prstGeom>
          <a:solidFill>
            <a:schemeClr val="accent2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2400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起动爪</a:t>
            </a:r>
            <a:endParaRPr lang="zh-CN" altLang="en-US" sz="2400" dirty="0">
              <a:solidFill>
                <a:srgbClr val="0000C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6501" name="AutoShape 5"/>
          <p:cNvSpPr/>
          <p:nvPr/>
        </p:nvSpPr>
        <p:spPr>
          <a:xfrm>
            <a:off x="5292725" y="1773238"/>
            <a:ext cx="1512888" cy="555625"/>
          </a:xfrm>
          <a:prstGeom prst="borderCallout1">
            <a:avLst>
              <a:gd name="adj1" fmla="val 20569"/>
              <a:gd name="adj2" fmla="val -5037"/>
              <a:gd name="adj3" fmla="val 111431"/>
              <a:gd name="adj4" fmla="val -43338"/>
            </a:avLst>
          </a:prstGeom>
          <a:solidFill>
            <a:schemeClr val="accent2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2400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正时齿轮</a:t>
            </a:r>
            <a:endParaRPr lang="zh-CN" altLang="en-US" sz="2400" dirty="0">
              <a:solidFill>
                <a:srgbClr val="0000C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6502" name="AutoShape 6"/>
          <p:cNvSpPr/>
          <p:nvPr/>
        </p:nvSpPr>
        <p:spPr>
          <a:xfrm>
            <a:off x="5513388" y="5562600"/>
            <a:ext cx="1468437" cy="627063"/>
          </a:xfrm>
          <a:prstGeom prst="borderCallout1">
            <a:avLst>
              <a:gd name="adj1" fmla="val 18227"/>
              <a:gd name="adj2" fmla="val -5190"/>
              <a:gd name="adj3" fmla="val 33671"/>
              <a:gd name="adj4" fmla="val -74593"/>
            </a:avLst>
          </a:prstGeom>
          <a:solidFill>
            <a:schemeClr val="accent2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2400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主轴瓦</a:t>
            </a:r>
            <a:endParaRPr lang="zh-CN" altLang="en-US" sz="2400" dirty="0">
              <a:solidFill>
                <a:srgbClr val="0000C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6503" name="AutoShape 7"/>
          <p:cNvSpPr/>
          <p:nvPr/>
        </p:nvSpPr>
        <p:spPr>
          <a:xfrm>
            <a:off x="323850" y="2852738"/>
            <a:ext cx="1468438" cy="555625"/>
          </a:xfrm>
          <a:prstGeom prst="borderCallout1">
            <a:avLst>
              <a:gd name="adj1" fmla="val 20569"/>
              <a:gd name="adj2" fmla="val 105190"/>
              <a:gd name="adj3" fmla="val 10569"/>
              <a:gd name="adj4" fmla="val 188324"/>
            </a:avLst>
          </a:prstGeom>
          <a:solidFill>
            <a:schemeClr val="accent2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2400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皮带轮</a:t>
            </a:r>
            <a:endParaRPr lang="zh-CN" altLang="en-US" sz="2400" dirty="0">
              <a:solidFill>
                <a:srgbClr val="0000C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6504" name="AutoShape 8"/>
          <p:cNvSpPr/>
          <p:nvPr/>
        </p:nvSpPr>
        <p:spPr>
          <a:xfrm>
            <a:off x="8027988" y="1916113"/>
            <a:ext cx="863600" cy="555625"/>
          </a:xfrm>
          <a:prstGeom prst="borderCallout1">
            <a:avLst>
              <a:gd name="adj1" fmla="val 20569"/>
              <a:gd name="adj2" fmla="val -8824"/>
              <a:gd name="adj3" fmla="val 126287"/>
              <a:gd name="adj4" fmla="val -130699"/>
            </a:avLst>
          </a:prstGeom>
          <a:solidFill>
            <a:schemeClr val="accent2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2400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飞轮</a:t>
            </a:r>
            <a:endParaRPr lang="zh-CN" altLang="en-US" sz="2400" dirty="0">
              <a:solidFill>
                <a:srgbClr val="0000C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6505" name="Line 9"/>
          <p:cNvSpPr/>
          <p:nvPr/>
        </p:nvSpPr>
        <p:spPr>
          <a:xfrm flipV="1">
            <a:off x="3924300" y="6092825"/>
            <a:ext cx="1395413" cy="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6506" name="AutoShape 10"/>
          <p:cNvSpPr/>
          <p:nvPr/>
        </p:nvSpPr>
        <p:spPr>
          <a:xfrm>
            <a:off x="7308850" y="5084763"/>
            <a:ext cx="1835150" cy="555625"/>
          </a:xfrm>
          <a:prstGeom prst="borderCallout1">
            <a:avLst>
              <a:gd name="adj1" fmla="val 20569"/>
              <a:gd name="adj2" fmla="val -4153"/>
              <a:gd name="adj3" fmla="val -16856"/>
              <a:gd name="adj4" fmla="val -62718"/>
            </a:avLst>
          </a:prstGeom>
          <a:solidFill>
            <a:schemeClr val="accent2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2400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飞轮螺栓</a:t>
            </a:r>
            <a:endParaRPr lang="zh-CN" altLang="en-US" sz="2400" dirty="0">
              <a:solidFill>
                <a:srgbClr val="0000C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6507" name="AutoShape 11"/>
          <p:cNvSpPr/>
          <p:nvPr/>
        </p:nvSpPr>
        <p:spPr>
          <a:xfrm>
            <a:off x="468313" y="4437063"/>
            <a:ext cx="935037" cy="503237"/>
          </a:xfrm>
          <a:prstGeom prst="borderCallout1">
            <a:avLst>
              <a:gd name="adj1" fmla="val 22713"/>
              <a:gd name="adj2" fmla="val 108148"/>
              <a:gd name="adj3" fmla="val 191481"/>
              <a:gd name="adj4" fmla="val 249917"/>
            </a:avLst>
          </a:prstGeom>
          <a:solidFill>
            <a:schemeClr val="accent2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2400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曲轴</a:t>
            </a:r>
            <a:endParaRPr lang="zh-CN" altLang="en-US" sz="2400" dirty="0">
              <a:solidFill>
                <a:srgbClr val="0000C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6508" name="AutoShape 12"/>
          <p:cNvSpPr/>
          <p:nvPr/>
        </p:nvSpPr>
        <p:spPr>
          <a:xfrm>
            <a:off x="827088" y="1916113"/>
            <a:ext cx="1225550" cy="592137"/>
          </a:xfrm>
          <a:prstGeom prst="borderCallout1">
            <a:avLst>
              <a:gd name="adj1" fmla="val 19301"/>
              <a:gd name="adj2" fmla="val 106218"/>
              <a:gd name="adj3" fmla="val 102681"/>
              <a:gd name="adj4" fmla="val 280958"/>
            </a:avLst>
          </a:prstGeom>
          <a:solidFill>
            <a:schemeClr val="accent2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2400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挡油片</a:t>
            </a:r>
            <a:endParaRPr lang="zh-CN" altLang="en-US" sz="2400" dirty="0">
              <a:solidFill>
                <a:srgbClr val="0000CC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28071" name="矩形 428070"/>
          <p:cNvSpPr/>
          <p:nvPr/>
        </p:nvSpPr>
        <p:spPr>
          <a:xfrm>
            <a:off x="468630" y="258445"/>
            <a:ext cx="3634105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曲轴和附件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02000" y="2552065"/>
            <a:ext cx="254000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9 - 止推垫片</a:t>
            </a:r>
            <a:endParaRPr lang="zh-CN" altLang="en-US"/>
          </a:p>
          <a:p>
            <a:r>
              <a:rPr lang="zh-CN" altLang="en-US"/>
              <a:t>❑ 用于轴承 3</a:t>
            </a:r>
            <a:endParaRPr lang="zh-CN" altLang="en-US"/>
          </a:p>
          <a:p>
            <a:r>
              <a:rPr lang="zh-CN" altLang="en-US"/>
              <a:t>10 - 螺栓</a:t>
            </a:r>
            <a:endParaRPr lang="zh-CN" altLang="en-US"/>
          </a:p>
          <a:p>
            <a:r>
              <a:rPr lang="zh-CN" altLang="en-US"/>
              <a:t>❑ 20 Nm + .14 圈 继续旋转 (90 °)</a:t>
            </a:r>
            <a:endParaRPr lang="zh-CN" altLang="en-US"/>
          </a:p>
          <a:p>
            <a:r>
              <a:rPr lang="zh-CN" altLang="en-US"/>
              <a:t>❑ 更换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bldLvl="0" animBg="1"/>
      <p:bldP spid="106501" grpId="0" bldLvl="0" animBg="1"/>
      <p:bldP spid="106502" grpId="0" bldLvl="0" animBg="1"/>
      <p:bldP spid="106503" grpId="0" bldLvl="0" animBg="1"/>
      <p:bldP spid="106504" grpId="0" bldLvl="0" animBg="1"/>
      <p:bldP spid="106506" grpId="0" bldLvl="0" animBg="1"/>
      <p:bldP spid="106507" grpId="0" bldLvl="0" animBg="1"/>
      <p:bldP spid="106508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573</Words>
  <Application>WPS 演示</Application>
  <PresentationFormat>全屏显示(4:3)</PresentationFormat>
  <Paragraphs>41</Paragraphs>
  <Slides>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楷体_GB2312</vt:lpstr>
      <vt:lpstr>新宋体</vt:lpstr>
      <vt:lpstr>Times New Roman</vt:lpstr>
      <vt:lpstr>BMWTypeRegular</vt:lpstr>
      <vt:lpstr>汉仪大黑简</vt:lpstr>
      <vt:lpstr>黑体</vt:lpstr>
      <vt:lpstr>微软雅黑</vt:lpstr>
      <vt:lpstr>Arial Unicode MS</vt:lpstr>
      <vt:lpstr>Segoe Print</vt:lpstr>
      <vt:lpstr>Office 主题</vt:lpstr>
      <vt:lpstr>Photoshop.Image.8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53</cp:revision>
  <dcterms:created xsi:type="dcterms:W3CDTF">2018-09-20T09:45:00Z</dcterms:created>
  <dcterms:modified xsi:type="dcterms:W3CDTF">2020-02-21T08:44:09Z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