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handoutMasterIdLst>
    <p:handoutMasterId r:id="rId6"/>
  </p:handoutMasterIdLst>
  <p:sldIdLst>
    <p:sldId id="257" r:id="rId3"/>
    <p:sldId id="258" r:id="rId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00990" y="334645"/>
            <a:ext cx="10840720" cy="583565"/>
          </a:xfrm>
          <a:prstGeom prst="rect">
            <a:avLst/>
          </a:prstGeom>
          <a:noFill/>
        </p:spPr>
        <p:txBody>
          <a:bodyPr wrap="none" rtlCol="0" anchor="t">
            <a:spAutoFit/>
          </a:bodyPr>
          <a:p>
            <a:pPr algn="l"/>
            <a:r>
              <a:rPr lang="en-US" altLang="zh-CN" sz="3200" b="1">
                <a:gradFill>
                  <a:gsLst>
                    <a:gs pos="0">
                      <a:srgbClr val="7B32B2"/>
                    </a:gs>
                    <a:gs pos="100000">
                      <a:srgbClr val="401A5D"/>
                    </a:gs>
                  </a:gsLst>
                  <a:lin scaled="0"/>
                </a:gradFill>
                <a:effectLst>
                  <a:outerShdw blurRad="38100" dist="38100" dir="2700000" algn="tl">
                    <a:srgbClr val="000000">
                      <a:alpha val="43137"/>
                    </a:srgbClr>
                  </a:outerShdw>
                </a:effectLst>
                <a:sym typeface="+mn-ea"/>
              </a:rPr>
              <a:t>2.6.2</a:t>
            </a:r>
            <a:r>
              <a:rPr lang="zh-CN" altLang="en-US" sz="3200" b="1">
                <a:gradFill>
                  <a:gsLst>
                    <a:gs pos="0">
                      <a:srgbClr val="7B32B2"/>
                    </a:gs>
                    <a:gs pos="100000">
                      <a:srgbClr val="401A5D"/>
                    </a:gs>
                  </a:gsLst>
                  <a:lin scaled="0"/>
                </a:gradFill>
                <a:effectLst>
                  <a:outerShdw blurRad="38100" dist="38100" dir="2700000" algn="tl">
                    <a:srgbClr val="000000">
                      <a:alpha val="43137"/>
                    </a:srgbClr>
                  </a:outerShdw>
                </a:effectLst>
                <a:sym typeface="+mn-ea"/>
              </a:rPr>
              <a:t>带有气门配气相位和气门升程改变装置的可变气门机构</a:t>
            </a:r>
            <a:endParaRPr lang="zh-CN" altLang="en-US" sz="3200" b="1">
              <a:gradFill>
                <a:gsLst>
                  <a:gs pos="0">
                    <a:srgbClr val="7B32B2"/>
                  </a:gs>
                  <a:gs pos="100000">
                    <a:srgbClr val="401A5D"/>
                  </a:gs>
                </a:gsLst>
                <a:lin scaled="0"/>
              </a:gradFill>
              <a:effectLst>
                <a:outerShdw blurRad="38100" dist="38100" dir="2700000" algn="tl">
                  <a:srgbClr val="000000">
                    <a:alpha val="43137"/>
                  </a:srgbClr>
                </a:outerShdw>
              </a:effectLst>
              <a:sym typeface="+mn-ea"/>
            </a:endParaRPr>
          </a:p>
        </p:txBody>
      </p:sp>
      <p:sp>
        <p:nvSpPr>
          <p:cNvPr id="3" name="文本框 2"/>
          <p:cNvSpPr txBox="1"/>
          <p:nvPr/>
        </p:nvSpPr>
        <p:spPr>
          <a:xfrm>
            <a:off x="210185" y="1257935"/>
            <a:ext cx="11702415" cy="4523105"/>
          </a:xfrm>
          <a:prstGeom prst="rect">
            <a:avLst/>
          </a:prstGeom>
          <a:noFill/>
        </p:spPr>
        <p:txBody>
          <a:bodyPr wrap="square" rtlCol="0" anchor="t">
            <a:spAutoFit/>
          </a:bodyPr>
          <a:p>
            <a:r>
              <a:rPr lang="zh-CN" altLang="en-US" sz="3200" b="1">
                <a:effectLst>
                  <a:outerShdw blurRad="38100" dist="38100" dir="2700000" algn="tl">
                    <a:srgbClr val="000000">
                      <a:alpha val="43137"/>
                    </a:srgbClr>
                  </a:outerShdw>
                </a:effectLst>
              </a:rPr>
              <a:t>        在可变气门机构中，可以根据发动机运行条件调节气门升程、气门开启横截面、气门开启时间和气门重叠角度。</a:t>
            </a:r>
            <a:endParaRPr lang="zh-CN" altLang="en-US" sz="3200" b="1">
              <a:effectLst>
                <a:outerShdw blurRad="38100" dist="38100" dir="2700000" algn="tl">
                  <a:srgbClr val="000000">
                    <a:alpha val="43137"/>
                  </a:srgbClr>
                </a:outerShdw>
              </a:effectLst>
            </a:endParaRPr>
          </a:p>
          <a:p>
            <a:r>
              <a:rPr lang="zh-CN" altLang="en-US" sz="3200" b="1">
                <a:effectLst>
                  <a:outerShdw blurRad="38100" dist="38100" dir="2700000" algn="tl">
                    <a:srgbClr val="000000">
                      <a:alpha val="43137"/>
                    </a:srgbClr>
                  </a:outerShdw>
                </a:effectLst>
              </a:rPr>
              <a:t>      气门升程变化范围为从0或3mm至大约10m</a:t>
            </a:r>
            <a:r>
              <a:rPr lang="en-US" altLang="zh-CN" sz="3200" b="1">
                <a:effectLst>
                  <a:outerShdw blurRad="38100" dist="38100" dir="2700000" algn="tl">
                    <a:srgbClr val="000000">
                      <a:alpha val="43137"/>
                    </a:srgbClr>
                  </a:outerShdw>
                </a:effectLst>
              </a:rPr>
              <a:t>m</a:t>
            </a:r>
            <a:r>
              <a:rPr lang="zh-CN" altLang="en-US" sz="3200" b="1">
                <a:effectLst>
                  <a:outerShdw blurRad="38100" dist="38100" dir="2700000" algn="tl">
                    <a:srgbClr val="000000">
                      <a:alpha val="43137"/>
                    </a:srgbClr>
                  </a:outerShdw>
                </a:effectLst>
              </a:rPr>
              <a:t>。</a:t>
            </a:r>
            <a:endParaRPr lang="zh-CN" altLang="en-US" sz="3200" b="1">
              <a:effectLst>
                <a:outerShdw blurRad="38100" dist="38100" dir="2700000" algn="tl">
                  <a:srgbClr val="000000">
                    <a:alpha val="43137"/>
                  </a:srgbClr>
                </a:outerShdw>
              </a:effectLst>
            </a:endParaRPr>
          </a:p>
          <a:p>
            <a:r>
              <a:rPr lang="zh-CN" altLang="en-US" sz="3200" b="1">
                <a:effectLst>
                  <a:outerShdw blurRad="38100" dist="38100" dir="2700000" algn="tl">
                    <a:srgbClr val="000000">
                      <a:alpha val="43137"/>
                    </a:srgbClr>
                  </a:outerShdw>
                </a:effectLst>
              </a:rPr>
              <a:t>     怠速运转时，小气门升程与小气门重叠角度（延迟调节）配合可提高进气流速、优化燃油雾化并使燃烧均匀稳定。由于开启时间极短，因此只有少量剩余气体进入燃烧室内。大气门升程扩大气门开启横截面并改善高转速时的气缸充气。</a:t>
            </a:r>
            <a:endParaRPr lang="zh-CN" altLang="en-US" sz="3200" b="1">
              <a:effectLst>
                <a:outerShdw blurRad="38100" dist="38100" dir="2700000" algn="tl">
                  <a:srgbClr val="000000">
                    <a:alpha val="43137"/>
                  </a:srgbClr>
                </a:outerShdw>
              </a:effectLst>
            </a:endParaRPr>
          </a:p>
          <a:p>
            <a:r>
              <a:rPr lang="zh-CN" altLang="en-US" sz="3200" b="1">
                <a:effectLst>
                  <a:outerShdw blurRad="38100" dist="38100" dir="2700000" algn="tl">
                    <a:srgbClr val="000000">
                      <a:alpha val="43137"/>
                    </a:srgbClr>
                  </a:outerShdw>
                </a:effectLst>
              </a:rPr>
              <a:t>       </a:t>
            </a:r>
            <a:r>
              <a:rPr lang="zh-CN" altLang="en-US" sz="3200" b="1">
                <a:effectLst>
                  <a:outerShdw blurRad="38100" dist="38100" dir="2700000" algn="tl">
                    <a:srgbClr val="000000">
                      <a:alpha val="43137"/>
                    </a:srgbClr>
                  </a:outerShdw>
                </a:effectLst>
                <a:sym typeface="+mn-ea"/>
              </a:rPr>
              <a:t>带有气门配气相位和气门升程改变装置的可变气门结构主要由本田的VTEC、宝马的Valvetronic、奥迪AVS等。</a:t>
            </a:r>
            <a:endParaRPr lang="zh-CN" altLang="en-US" sz="3200" b="1">
              <a:effectLst>
                <a:outerShdw blurRad="38100" dist="38100" dir="2700000" algn="tl">
                  <a:srgbClr val="000000">
                    <a:alpha val="43137"/>
                  </a:srgbClr>
                </a:outerShdw>
              </a:effectLst>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对象 1"/>
          <p:cNvGraphicFramePr/>
          <p:nvPr/>
        </p:nvGraphicFramePr>
        <p:xfrm>
          <a:off x="7343775" y="275590"/>
          <a:ext cx="3029585" cy="3469640"/>
        </p:xfrm>
        <a:graphic>
          <a:graphicData uri="http://schemas.openxmlformats.org/presentationml/2006/ole">
            <mc:AlternateContent xmlns:mc="http://schemas.openxmlformats.org/markup-compatibility/2006">
              <mc:Choice xmlns:v="urn:schemas-microsoft-com:vml" Requires="v">
                <p:oleObj spid="_x0000_s3" name="" r:id="rId1" imgW="5353050" imgH="6353175" progId="Paint.Picture">
                  <p:embed/>
                </p:oleObj>
              </mc:Choice>
              <mc:Fallback>
                <p:oleObj name="" r:id="rId1" imgW="5353050" imgH="6353175" progId="Paint.Picture">
                  <p:embed/>
                  <p:pic>
                    <p:nvPicPr>
                      <p:cNvPr id="0" name="图片 2"/>
                      <p:cNvPicPr/>
                      <p:nvPr/>
                    </p:nvPicPr>
                    <p:blipFill>
                      <a:blip r:embed="rId2"/>
                      <a:stretch>
                        <a:fillRect/>
                      </a:stretch>
                    </p:blipFill>
                    <p:spPr>
                      <a:xfrm>
                        <a:off x="7343775" y="275590"/>
                        <a:ext cx="3029585" cy="3469640"/>
                      </a:xfrm>
                      <a:prstGeom prst="rect">
                        <a:avLst/>
                      </a:prstGeom>
                    </p:spPr>
                  </p:pic>
                </p:oleObj>
              </mc:Fallback>
            </mc:AlternateContent>
          </a:graphicData>
        </a:graphic>
      </p:graphicFrame>
      <p:pic>
        <p:nvPicPr>
          <p:cNvPr id="5" name="图片 4"/>
          <p:cNvPicPr>
            <a:picLocks noChangeAspect="1"/>
          </p:cNvPicPr>
          <p:nvPr/>
        </p:nvPicPr>
        <p:blipFill>
          <a:blip r:embed="rId3"/>
          <a:stretch>
            <a:fillRect/>
          </a:stretch>
        </p:blipFill>
        <p:spPr>
          <a:xfrm>
            <a:off x="7148830" y="3916045"/>
            <a:ext cx="3224530" cy="2315210"/>
          </a:xfrm>
          <a:prstGeom prst="rect">
            <a:avLst/>
          </a:prstGeom>
        </p:spPr>
      </p:pic>
      <p:sp>
        <p:nvSpPr>
          <p:cNvPr id="6" name="文本框 5"/>
          <p:cNvSpPr txBox="1"/>
          <p:nvPr/>
        </p:nvSpPr>
        <p:spPr>
          <a:xfrm>
            <a:off x="496570" y="921385"/>
            <a:ext cx="5458460" cy="5015865"/>
          </a:xfrm>
          <a:prstGeom prst="rect">
            <a:avLst/>
          </a:prstGeom>
          <a:noFill/>
        </p:spPr>
        <p:txBody>
          <a:bodyPr wrap="square" rtlCol="0" anchor="t">
            <a:spAutoFit/>
          </a:bodyPr>
          <a:p>
            <a:r>
              <a:rPr lang="en-US" altLang="zh-CN" sz="2000">
                <a:effectLst>
                  <a:outerShdw blurRad="38100" dist="38100" dir="2700000" algn="tl">
                    <a:srgbClr val="000000">
                      <a:alpha val="43137"/>
                    </a:srgbClr>
                  </a:outerShdw>
                </a:effectLst>
              </a:rPr>
              <a:t>       </a:t>
            </a:r>
            <a:r>
              <a:rPr lang="zh-CN" altLang="en-US" sz="2000">
                <a:effectLst>
                  <a:outerShdw blurRad="38100" dist="38100" dir="2700000" algn="tl">
                    <a:srgbClr val="000000">
                      <a:alpha val="43137"/>
                    </a:srgbClr>
                  </a:outerShdw>
                </a:effectLst>
              </a:rPr>
              <a:t>在Valvet ron</a:t>
            </a:r>
            <a:r>
              <a:rPr lang="en-US" altLang="zh-CN" sz="2000">
                <a:effectLst>
                  <a:outerShdw blurRad="38100" dist="38100" dir="2700000" algn="tl">
                    <a:srgbClr val="000000">
                      <a:alpha val="43137"/>
                    </a:srgbClr>
                  </a:outerShdw>
                </a:effectLst>
              </a:rPr>
              <a:t>i</a:t>
            </a:r>
            <a:r>
              <a:rPr lang="zh-CN" altLang="en-US" sz="2000">
                <a:effectLst>
                  <a:outerShdw blurRad="38100" dist="38100" dir="2700000" algn="tl">
                    <a:srgbClr val="000000">
                      <a:alpha val="43137"/>
                    </a:srgbClr>
                  </a:outerShdw>
                </a:effectLst>
              </a:rPr>
              <a:t>c系统中可变气门升程承担节气门的任务。凸轮轴通过一根中间推杆作用在滚子式气门压杆上。中间推杆下端位于压杆的滚轮上，上端靠在偏心轴的第二个滚轮上。中间推杆下侧有一条线，这条线的一半与压杆平行，另一半以一定角度向外延伸。只有这条线的拐弯部分作用在压杆滚轮上且将压杆向下压时，气门才能开启。</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电动机驱动的偏心轴作用在中间推杆的上部滚轮上。向凸轮轴方向压时，杠杆回转中心改变，中间推杆的有效下轮廓随之改变。</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      可在0-9.7mm范围内无级改变气门升程。从最小到最大气门升程的调节时间300ms( 0.3s)。</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此外还有通过Vanos系统对气门配气相位的调节，</a:t>
            </a:r>
            <a:endParaRPr lang="zh-CN" altLang="en-US" sz="2000">
              <a:effectLst>
                <a:outerShdw blurRad="38100" dist="38100" dir="2700000" algn="tl">
                  <a:srgbClr val="000000">
                    <a:alpha val="43137"/>
                  </a:srgbClr>
                </a:outerShdw>
              </a:effectLst>
            </a:endParaRPr>
          </a:p>
          <a:p>
            <a:r>
              <a:rPr lang="zh-CN" altLang="en-US" sz="2000">
                <a:effectLst>
                  <a:outerShdw blurRad="38100" dist="38100" dir="2700000" algn="tl">
                    <a:srgbClr val="000000">
                      <a:alpha val="43137"/>
                    </a:srgbClr>
                  </a:outerShdw>
                </a:effectLst>
              </a:rPr>
              <a:t>在这个系统中进气和排气凸轮相对凸轮轴位置的转动角度分别达到60</a:t>
            </a:r>
            <a:r>
              <a:rPr lang="zh-CN" altLang="en-US" sz="2000" baseline="30000">
                <a:effectLst>
                  <a:outerShdw blurRad="38100" dist="38100" dir="2700000" algn="tl">
                    <a:srgbClr val="000000">
                      <a:alpha val="43137"/>
                    </a:srgbClr>
                  </a:outerShdw>
                </a:effectLst>
              </a:rPr>
              <a:t>0</a:t>
            </a:r>
            <a:r>
              <a:rPr lang="zh-CN" altLang="en-US" sz="2000">
                <a:effectLst>
                  <a:outerShdw blurRad="38100" dist="38100" dir="2700000" algn="tl">
                    <a:srgbClr val="000000">
                      <a:alpha val="43137"/>
                    </a:srgbClr>
                  </a:outerShdw>
                </a:effectLst>
              </a:rPr>
              <a:t>。</a:t>
            </a:r>
            <a:endParaRPr lang="zh-CN" altLang="en-US" sz="2000">
              <a:effectLst>
                <a:outerShdw blurRad="38100" dist="38100" dir="2700000" algn="tl">
                  <a:srgbClr val="000000">
                    <a:alpha val="43137"/>
                  </a:srgbClr>
                </a:outerShdw>
              </a:effectLst>
            </a:endParaRPr>
          </a:p>
        </p:txBody>
      </p:sp>
      <p:sp>
        <p:nvSpPr>
          <p:cNvPr id="7" name="文本框 6"/>
          <p:cNvSpPr txBox="1"/>
          <p:nvPr/>
        </p:nvSpPr>
        <p:spPr>
          <a:xfrm>
            <a:off x="496570" y="399415"/>
            <a:ext cx="3314700" cy="521970"/>
          </a:xfrm>
          <a:prstGeom prst="rect">
            <a:avLst/>
          </a:prstGeom>
          <a:noFill/>
        </p:spPr>
        <p:txBody>
          <a:bodyPr wrap="square" rtlCol="0" anchor="t">
            <a:spAutoFit/>
          </a:bodyPr>
          <a:p>
            <a:r>
              <a:rPr lang="zh-CN" altLang="en-US" sz="2800" b="1">
                <a:solidFill>
                  <a:srgbClr val="FF0000"/>
                </a:solidFill>
                <a:effectLst>
                  <a:outerShdw blurRad="38100" dist="38100" dir="2700000" algn="tl">
                    <a:srgbClr val="000000">
                      <a:alpha val="43137"/>
                    </a:srgbClr>
                  </a:outerShdw>
                </a:effectLst>
                <a:sym typeface="+mn-ea"/>
              </a:rPr>
              <a:t>宝马的Valvetronic</a:t>
            </a:r>
            <a:endParaRPr lang="zh-CN" altLang="en-US" sz="2800" b="1">
              <a:solidFill>
                <a:srgbClr val="FF0000"/>
              </a:solidFill>
              <a:effectLst>
                <a:outerShdw blurRad="38100" dist="38100" dir="2700000" algn="tl">
                  <a:srgbClr val="000000">
                    <a:alpha val="43137"/>
                  </a:srgbClr>
                </a:outerShdw>
              </a:effectLst>
              <a:sym typeface="+mn-ea"/>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636</Words>
  <Application>WPS 演示</Application>
  <PresentationFormat>宽屏</PresentationFormat>
  <Paragraphs>15</Paragraphs>
  <Slides>2</Slides>
  <Notes>1</Notes>
  <HiddenSlides>0</HiddenSlides>
  <MMClips>0</MMClips>
  <ScaleCrop>false</ScaleCrop>
  <HeadingPairs>
    <vt:vector size="8" baseType="variant">
      <vt:variant>
        <vt:lpstr>已用的字体</vt:lpstr>
      </vt:variant>
      <vt:variant>
        <vt:i4>5</vt:i4>
      </vt:variant>
      <vt:variant>
        <vt:lpstr>主题</vt:lpstr>
      </vt:variant>
      <vt:variant>
        <vt:i4>1</vt:i4>
      </vt:variant>
      <vt:variant>
        <vt:lpstr>嵌入 OLE 服务器</vt:lpstr>
      </vt:variant>
      <vt:variant>
        <vt:i4>1</vt:i4>
      </vt:variant>
      <vt:variant>
        <vt:lpstr>幻灯片标题</vt:lpstr>
      </vt:variant>
      <vt:variant>
        <vt:i4>2</vt:i4>
      </vt:variant>
    </vt:vector>
  </HeadingPairs>
  <TitlesOfParts>
    <vt:vector size="9" baseType="lpstr">
      <vt:lpstr>Arial</vt:lpstr>
      <vt:lpstr>宋体</vt:lpstr>
      <vt:lpstr>Wingdings</vt:lpstr>
      <vt:lpstr>微软雅黑</vt:lpstr>
      <vt:lpstr>Arial Unicode MS</vt:lpstr>
      <vt:lpstr>Office 主题​​</vt:lpstr>
      <vt:lpstr>Paint.Picture</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jc</dc:creator>
  <cp:lastModifiedBy>范继春</cp:lastModifiedBy>
  <cp:revision>27</cp:revision>
  <dcterms:created xsi:type="dcterms:W3CDTF">2019-06-19T02:08:00Z</dcterms:created>
  <dcterms:modified xsi:type="dcterms:W3CDTF">2020-02-20T02:36:10Z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