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4"/>
          <p:cNvGrpSpPr/>
          <p:nvPr/>
        </p:nvGrpSpPr>
        <p:grpSpPr>
          <a:xfrm>
            <a:off x="7686993" y="3248025"/>
            <a:ext cx="4248150" cy="3168650"/>
            <a:chOff x="2112" y="1584"/>
            <a:chExt cx="2544" cy="1824"/>
          </a:xfrm>
        </p:grpSpPr>
        <p:grpSp>
          <p:nvGrpSpPr>
            <p:cNvPr id="17410" name="Group 5"/>
            <p:cNvGrpSpPr/>
            <p:nvPr/>
          </p:nvGrpSpPr>
          <p:grpSpPr>
            <a:xfrm>
              <a:off x="2592" y="2208"/>
              <a:ext cx="2064" cy="1152"/>
              <a:chOff x="3216" y="2736"/>
              <a:chExt cx="1968" cy="1199"/>
            </a:xfrm>
          </p:grpSpPr>
          <p:sp>
            <p:nvSpPr>
              <p:cNvPr id="17411" name="Rectangle 6"/>
              <p:cNvSpPr/>
              <p:nvPr/>
            </p:nvSpPr>
            <p:spPr>
              <a:xfrm rot="10800000">
                <a:off x="3216" y="3837"/>
                <a:ext cx="1968" cy="98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rgbClr val="00FF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7412" name="Group 7"/>
              <p:cNvGrpSpPr/>
              <p:nvPr/>
            </p:nvGrpSpPr>
            <p:grpSpPr>
              <a:xfrm>
                <a:off x="3840" y="2736"/>
                <a:ext cx="716" cy="801"/>
                <a:chOff x="3840" y="2640"/>
                <a:chExt cx="716" cy="801"/>
              </a:xfrm>
            </p:grpSpPr>
            <p:sp>
              <p:nvSpPr>
                <p:cNvPr id="17413" name="AutoShape 8"/>
                <p:cNvSpPr/>
                <p:nvPr/>
              </p:nvSpPr>
              <p:spPr>
                <a:xfrm rot="27491">
                  <a:off x="3840" y="3023"/>
                  <a:ext cx="716" cy="418"/>
                </a:xfrm>
                <a:prstGeom prst="triangle">
                  <a:avLst>
                    <a:gd name="adj" fmla="val 49764"/>
                  </a:avLst>
                </a:prstGeom>
                <a:solidFill>
                  <a:schemeClr val="bg1"/>
                </a:solidFill>
                <a:ln w="9525" cap="flat" cmpd="sng">
                  <a:solidFill>
                    <a:srgbClr val="00FFFF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7414" name="Rectangle 9"/>
                <p:cNvSpPr/>
                <p:nvPr/>
              </p:nvSpPr>
              <p:spPr>
                <a:xfrm rot="10800000">
                  <a:off x="4032" y="2640"/>
                  <a:ext cx="358" cy="60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rgbClr val="00FFFF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7415" name="AutoShape 10"/>
              <p:cNvSpPr/>
              <p:nvPr/>
            </p:nvSpPr>
            <p:spPr>
              <a:xfrm rot="10800000">
                <a:off x="3216" y="3552"/>
                <a:ext cx="1968" cy="28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pathLst>
                  <a:path w="21600" h="21600">
                    <a:moveTo>
                      <a:pt x="0" y="0"/>
                    </a:moveTo>
                    <a:lnTo>
                      <a:pt x="2952" y="21600"/>
                    </a:lnTo>
                    <a:lnTo>
                      <a:pt x="186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rgbClr val="00FF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7416" name="Line 11"/>
            <p:cNvSpPr/>
            <p:nvPr/>
          </p:nvSpPr>
          <p:spPr>
            <a:xfrm rot="-485094" flipH="1">
              <a:off x="2592" y="2928"/>
              <a:ext cx="288" cy="288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7" name="Line 12"/>
            <p:cNvSpPr/>
            <p:nvPr/>
          </p:nvSpPr>
          <p:spPr>
            <a:xfrm flipH="1">
              <a:off x="2112" y="3216"/>
              <a:ext cx="528" cy="192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8" name="Line 13"/>
            <p:cNvSpPr/>
            <p:nvPr/>
          </p:nvSpPr>
          <p:spPr>
            <a:xfrm rot="-211898" flipV="1">
              <a:off x="2832" y="2400"/>
              <a:ext cx="240" cy="528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9" name="Line 14"/>
            <p:cNvSpPr/>
            <p:nvPr/>
          </p:nvSpPr>
          <p:spPr>
            <a:xfrm flipV="1">
              <a:off x="3072" y="1872"/>
              <a:ext cx="0" cy="528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0" name="Line 15"/>
            <p:cNvSpPr/>
            <p:nvPr/>
          </p:nvSpPr>
          <p:spPr>
            <a:xfrm>
              <a:off x="2640" y="3216"/>
              <a:ext cx="1344" cy="0"/>
            </a:xfrm>
            <a:prstGeom prst="line">
              <a:avLst/>
            </a:prstGeom>
            <a:ln w="1905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1" name="Line 16"/>
            <p:cNvSpPr/>
            <p:nvPr/>
          </p:nvSpPr>
          <p:spPr>
            <a:xfrm>
              <a:off x="2880" y="2928"/>
              <a:ext cx="1104" cy="0"/>
            </a:xfrm>
            <a:prstGeom prst="line">
              <a:avLst/>
            </a:prstGeom>
            <a:ln w="1905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2" name="Line 17"/>
            <p:cNvSpPr/>
            <p:nvPr/>
          </p:nvSpPr>
          <p:spPr>
            <a:xfrm>
              <a:off x="2112" y="3408"/>
              <a:ext cx="1872" cy="0"/>
            </a:xfrm>
            <a:prstGeom prst="line">
              <a:avLst/>
            </a:prstGeom>
            <a:ln w="1905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3" name="Line 18"/>
            <p:cNvSpPr/>
            <p:nvPr/>
          </p:nvSpPr>
          <p:spPr>
            <a:xfrm>
              <a:off x="3072" y="2400"/>
              <a:ext cx="912" cy="0"/>
            </a:xfrm>
            <a:prstGeom prst="line">
              <a:avLst/>
            </a:prstGeom>
            <a:ln w="19050" cap="flat" cmpd="sng">
              <a:solidFill>
                <a:srgbClr val="CC99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4" name="Line 19"/>
            <p:cNvSpPr/>
            <p:nvPr/>
          </p:nvSpPr>
          <p:spPr>
            <a:xfrm>
              <a:off x="2880" y="2928"/>
              <a:ext cx="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5" name="Line 20"/>
            <p:cNvSpPr/>
            <p:nvPr/>
          </p:nvSpPr>
          <p:spPr>
            <a:xfrm flipV="1">
              <a:off x="2832" y="2592"/>
              <a:ext cx="240" cy="336"/>
            </a:xfrm>
            <a:prstGeom prst="line">
              <a:avLst/>
            </a:prstGeom>
            <a:ln w="9525" cap="flat" cmpd="sng">
              <a:solidFill>
                <a:srgbClr val="FF505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6" name="Line 21"/>
            <p:cNvSpPr/>
            <p:nvPr/>
          </p:nvSpPr>
          <p:spPr>
            <a:xfrm flipV="1">
              <a:off x="2880" y="2640"/>
              <a:ext cx="336" cy="336"/>
            </a:xfrm>
            <a:prstGeom prst="line">
              <a:avLst/>
            </a:prstGeom>
            <a:ln w="9525" cap="flat" cmpd="sng">
              <a:solidFill>
                <a:srgbClr val="FF505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7" name="Line 22"/>
            <p:cNvSpPr/>
            <p:nvPr/>
          </p:nvSpPr>
          <p:spPr>
            <a:xfrm>
              <a:off x="2928" y="2544"/>
              <a:ext cx="96" cy="96"/>
            </a:xfrm>
            <a:prstGeom prst="line">
              <a:avLst/>
            </a:prstGeom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28" name="Line 23"/>
            <p:cNvSpPr/>
            <p:nvPr/>
          </p:nvSpPr>
          <p:spPr>
            <a:xfrm flipH="1" flipV="1">
              <a:off x="3120" y="2736"/>
              <a:ext cx="96" cy="96"/>
            </a:xfrm>
            <a:prstGeom prst="line">
              <a:avLst/>
            </a:prstGeom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29" name="Rectangle 24"/>
            <p:cNvSpPr/>
            <p:nvPr/>
          </p:nvSpPr>
          <p:spPr>
            <a:xfrm>
              <a:off x="2832" y="2400"/>
              <a:ext cx="732" cy="2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0.5</a:t>
              </a:r>
              <a:r>
                <a:rPr lang="en-US" altLang="zh-CN" sz="24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~ 1</a:t>
              </a:r>
              <a:r>
                <a:rPr lang="en-US" altLang="zh-CN" sz="24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endPara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25"/>
            <p:cNvSpPr/>
            <p:nvPr/>
          </p:nvSpPr>
          <p:spPr bwMode="auto">
            <a:xfrm>
              <a:off x="2592" y="2976"/>
              <a:ext cx="2064" cy="291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288" y="0"/>
                </a:cxn>
                <a:cxn ang="0">
                  <a:pos x="1776" y="0"/>
                </a:cxn>
                <a:cxn ang="0">
                  <a:pos x="2064" y="288"/>
                </a:cxn>
                <a:cxn ang="0">
                  <a:pos x="0" y="288"/>
                </a:cxn>
              </a:cxnLst>
              <a:rect l="0" t="0" r="r" b="b"/>
              <a:pathLst>
                <a:path w="2064" h="288">
                  <a:moveTo>
                    <a:pt x="0" y="288"/>
                  </a:moveTo>
                  <a:lnTo>
                    <a:pt x="288" y="0"/>
                  </a:lnTo>
                  <a:lnTo>
                    <a:pt x="1776" y="0"/>
                  </a:lnTo>
                  <a:lnTo>
                    <a:pt x="206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2592" y="3264"/>
              <a:ext cx="2064" cy="96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27"/>
            <p:cNvSpPr/>
            <p:nvPr/>
          </p:nvSpPr>
          <p:spPr bwMode="auto">
            <a:xfrm>
              <a:off x="3264" y="2784"/>
              <a:ext cx="720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720" y="192"/>
                </a:cxn>
                <a:cxn ang="0">
                  <a:pos x="576" y="0"/>
                </a:cxn>
                <a:cxn ang="0">
                  <a:pos x="192" y="0"/>
                </a:cxn>
                <a:cxn ang="0">
                  <a:pos x="0" y="192"/>
                </a:cxn>
              </a:cxnLst>
              <a:rect l="0" t="0" r="r" b="b"/>
              <a:pathLst>
                <a:path w="720" h="192">
                  <a:moveTo>
                    <a:pt x="0" y="192"/>
                  </a:moveTo>
                  <a:lnTo>
                    <a:pt x="720" y="192"/>
                  </a:lnTo>
                  <a:lnTo>
                    <a:pt x="576" y="0"/>
                  </a:lnTo>
                  <a:lnTo>
                    <a:pt x="192" y="0"/>
                  </a:lnTo>
                  <a:lnTo>
                    <a:pt x="0" y="192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3456" y="1680"/>
              <a:ext cx="384" cy="1104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AutoShape 29"/>
            <p:cNvSpPr>
              <a:spLocks noChangeArrowheads="1"/>
            </p:cNvSpPr>
            <p:nvPr/>
          </p:nvSpPr>
          <p:spPr bwMode="auto">
            <a:xfrm>
              <a:off x="3456" y="1584"/>
              <a:ext cx="384" cy="96"/>
            </a:xfrm>
            <a:prstGeom prst="can">
              <a:avLst>
                <a:gd name="adj" fmla="val 25000"/>
              </a:avLst>
            </a:prstGeom>
            <a:gradFill rotWithShape="0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386" name="Picture 12" descr="ppt_a_1009_1"/>
          <p:cNvSpPr>
            <a:spLocks noChangeAspect="1"/>
          </p:cNvSpPr>
          <p:nvPr/>
        </p:nvSpPr>
        <p:spPr>
          <a:xfrm>
            <a:off x="152400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Picture 9" descr="lastscan"/>
          <p:cNvSpPr>
            <a:spLocks noChangeAspect="1"/>
          </p:cNvSpPr>
          <p:nvPr/>
        </p:nvSpPr>
        <p:spPr>
          <a:xfrm>
            <a:off x="8001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Text Box 7"/>
          <p:cNvSpPr txBox="1"/>
          <p:nvPr/>
        </p:nvSpPr>
        <p:spPr>
          <a:xfrm>
            <a:off x="1431925" y="6324600"/>
            <a:ext cx="5492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5829" name="Rectangle 5"/>
          <p:cNvSpPr>
            <a:spLocks noChangeArrowheads="1"/>
          </p:cNvSpPr>
          <p:nvPr/>
        </p:nvSpPr>
        <p:spPr bwMode="auto">
          <a:xfrm>
            <a:off x="165100" y="981075"/>
            <a:ext cx="4352925" cy="723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2.3.</a:t>
            </a:r>
            <a:r>
              <a:rPr lang="en-US" altLang="zh-CN" sz="36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5</a:t>
            </a:r>
            <a:r>
              <a:rPr lang="en-US" altLang="zh-CN" sz="36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气门座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828" name="Rectangle 4"/>
          <p:cNvSpPr/>
          <p:nvPr/>
        </p:nvSpPr>
        <p:spPr>
          <a:xfrm>
            <a:off x="165100" y="1590675"/>
            <a:ext cx="4913630" cy="134175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indent="-342900" fontAlgn="auto">
              <a:spcBef>
                <a:spcPts val="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zh-CN" sz="2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气门座：</a:t>
            </a:r>
            <a:r>
              <a:rPr lang="zh-CN" altLang="en-US" sz="20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气缸盖的进、排气道与气门锥面相结 合的部位。 </a:t>
            </a:r>
            <a:endParaRPr lang="zh-CN" altLang="en-US" sz="2000" dirty="0">
              <a:solidFill>
                <a:srgbClr val="000099"/>
              </a:solidFill>
              <a:latin typeface="楷体_GB2312" pitchFamily="49" charset="-122"/>
              <a:ea typeface="宋体" panose="02010600030101010101" pitchFamily="2" charset="-122"/>
            </a:endParaRPr>
          </a:p>
          <a:p>
            <a:pPr indent="-342900" fontAlgn="auto">
              <a:spcBef>
                <a:spcPts val="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作用：</a:t>
            </a:r>
            <a:r>
              <a:rPr lang="zh-CN" altLang="en-US" sz="20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靠其内锥面与气门锥面的紧密贴合密封气缸。 接受气门传来的热量。 </a:t>
            </a:r>
            <a:endParaRPr lang="zh-CN" altLang="en-US" sz="2000" dirty="0">
              <a:solidFill>
                <a:srgbClr val="000099"/>
              </a:solidFill>
              <a:latin typeface="楷体_GB2312" pitchFamily="49" charset="-122"/>
              <a:ea typeface="宋体" panose="02010600030101010101" pitchFamily="2" charset="-122"/>
            </a:endParaRPr>
          </a:p>
          <a:p>
            <a:pPr indent="-342900" fontAlgn="auto">
              <a:spcBef>
                <a:spcPts val="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-102235" y="-1016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 </a:t>
            </a: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93255" y="575945"/>
            <a:ext cx="2269490" cy="1932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"/>
          <p:cNvSpPr/>
          <p:nvPr/>
        </p:nvSpPr>
        <p:spPr>
          <a:xfrm>
            <a:off x="6120130" y="2652395"/>
            <a:ext cx="1085215" cy="457200"/>
          </a:xfrm>
          <a:prstGeom prst="wedgeRoundRectCallout">
            <a:avLst>
              <a:gd name="adj1" fmla="val 94645"/>
              <a:gd name="adj2" fmla="val -167638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气门座</a:t>
            </a:r>
            <a:r>
              <a:rPr lang="zh-CN" altLang="en-US" sz="24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Line 1"/>
          <p:cNvSpPr/>
          <p:nvPr/>
        </p:nvSpPr>
        <p:spPr>
          <a:xfrm flipV="1">
            <a:off x="7204710" y="2158365"/>
            <a:ext cx="1250950" cy="774700"/>
          </a:xfrm>
          <a:prstGeom prst="line">
            <a:avLst/>
          </a:prstGeom>
          <a:ln w="38100" cap="flat" cmpd="sng">
            <a:solidFill>
              <a:srgbClr val="666699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" name="矩形 57"/>
          <p:cNvSpPr/>
          <p:nvPr/>
        </p:nvSpPr>
        <p:spPr>
          <a:xfrm>
            <a:off x="241935" y="3248025"/>
            <a:ext cx="568198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zh-CN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气门密封干涉角：</a:t>
            </a:r>
            <a:r>
              <a:rPr lang="zh-CN" altLang="zh-CN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气门座锥角</a:t>
            </a:r>
            <a:r>
              <a:rPr lang="zh-CN" altLang="zh-CN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比气门锥角大0.5～1度的气门座圈锥角。 </a:t>
            </a:r>
            <a:endParaRPr lang="zh-CN" altLang="zh-CN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41935" y="4077970"/>
            <a:ext cx="703961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作用：</a:t>
            </a:r>
            <a:endParaRPr lang="en-US" altLang="zh-CN" sz="20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1.</a:t>
            </a:r>
            <a:r>
              <a:rPr lang="zh-CN" altLang="en-US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减小二者之间的接触面积，提高了单位压力，加快了磨合速度，同时也提高了密封性；</a:t>
            </a:r>
            <a:endParaRPr lang="zh-CN" altLang="en-US" sz="20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2.</a:t>
            </a:r>
            <a:r>
              <a:rPr lang="zh-CN" altLang="en-US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可挤出二者之间的夹杂物，即具有自洁作用；</a:t>
            </a:r>
            <a:endParaRPr lang="zh-CN" altLang="en-US" sz="20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3.</a:t>
            </a:r>
            <a:r>
              <a:rPr lang="zh-CN" altLang="en-US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在气体压力作用下产生弹性变形时，可趋向全锥面接触； </a:t>
            </a:r>
            <a:endParaRPr lang="zh-CN" altLang="en-US" sz="20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4.</a:t>
            </a:r>
            <a:r>
              <a:rPr lang="zh-CN" altLang="en-US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防止加工时出现负干涉角，而使气门暴露在炽热燃气中的受热面积增加，使气门的热负荷增加</a:t>
            </a:r>
            <a:r>
              <a:rPr lang="en-US" altLang="zh-CN" sz="20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.</a:t>
            </a:r>
            <a:endParaRPr lang="en-US" altLang="zh-CN" sz="20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/>
      <p:bldP spid="6" grpId="0" bldLvl="0" animBg="1"/>
      <p:bldP spid="58" grpId="0"/>
      <p:bldP spid="5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WPS 演示</Application>
  <PresentationFormat>宽屏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Arial Unicode MS</vt:lpstr>
      <vt:lpstr>Times New Roman</vt:lpstr>
      <vt:lpstr>Calibri</vt:lpstr>
      <vt:lpstr>楷体_GB2312</vt:lpstr>
      <vt:lpstr>新宋体</vt:lpstr>
      <vt:lpstr>楷体</vt:lpstr>
      <vt:lpstr>隶书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2020-02-14T04:19:26Z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