
<file path=[Content_Types].xml><?xml version="1.0" encoding="utf-8"?>
<Types xmlns="http://schemas.openxmlformats.org/package/2006/content-types">
  <Default Extension="jpeg" ContentType="image/jpe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357" r:id="rId3"/>
    <p:sldId id="366" r:id="rId4"/>
    <p:sldId id="367" r:id="rId5"/>
    <p:sldId id="368" r:id="rId6"/>
    <p:sldId id="369" r:id="rId7"/>
    <p:sldId id="365" r:id="rId8"/>
    <p:sldId id="370" r:id="rId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1740" y="-84"/>
      </p:cViewPr>
      <p:guideLst>
        <p:guide orient="horz" pos="2247"/>
        <p:guide pos="28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2667000" y="1676400"/>
            <a:ext cx="3067050" cy="4800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5886450" y="1676400"/>
            <a:ext cx="3067050" cy="23241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5886450" y="4152900"/>
            <a:ext cx="3067050" cy="23241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5"/>
          <p:cNvSpPr>
            <a:spLocks noGrp="1"/>
          </p:cNvSpPr>
          <p:nvPr>
            <p:ph type="dt" sz="half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6"/>
          <p:cNvSpPr>
            <a:spLocks noGrp="1"/>
          </p:cNvSpPr>
          <p:nvPr>
            <p:ph type="ftr" sz="quarter" idx="1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7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1" Type="http://schemas.openxmlformats.org/officeDocument/2006/relationships/hyperlink" Target="file:///D:\&#27773;&#36710;&#21457;&#21160;&#26426;&#26816;&#20462;&#35838;&#31243;&#32593;&#31449;&#24314;&#35774;&#36164;&#28304;\&#36164;&#28304;&#24211;\&#30005;&#23376;&#35838;&#20214;\&#25945;&#23398;&#35838;&#20214;\&#23398;&#20064;&#24773;&#22659;1\&#22235;&#34892;&#31243;&#21407;&#29702;.avi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 Box 9"/>
          <p:cNvSpPr txBox="1"/>
          <p:nvPr/>
        </p:nvSpPr>
        <p:spPr>
          <a:xfrm>
            <a:off x="-92075" y="6324600"/>
            <a:ext cx="5492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28675" name="Picture 7" descr="0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268" y="1440815"/>
            <a:ext cx="3276600" cy="5257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69850" y="142558"/>
            <a:ext cx="8686800" cy="655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1.1.1</a:t>
            </a:r>
            <a:r>
              <a:rPr kumimoji="0" 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四行程发动机工作原理</a:t>
            </a:r>
            <a:endParaRPr kumimoji="0" lang="zh-CN" sz="1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677" name="Rectangle 5"/>
          <p:cNvSpPr/>
          <p:nvPr/>
        </p:nvSpPr>
        <p:spPr>
          <a:xfrm>
            <a:off x="914400" y="2438400"/>
            <a:ext cx="685800" cy="1814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观看演示</a:t>
            </a:r>
            <a:r>
              <a:rPr lang="zh-CN" altLang="en-US" sz="2900" b="1" dirty="0">
                <a:latin typeface="Tahoma" panose="020B0604030504040204" pitchFamily="34" charset="0"/>
              </a:rPr>
              <a:t> 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92164" name="Rectangle 4" descr="水滴"/>
          <p:cNvSpPr/>
          <p:nvPr/>
        </p:nvSpPr>
        <p:spPr>
          <a:xfrm>
            <a:off x="5715000" y="2362200"/>
            <a:ext cx="25146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8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、进气行程</a:t>
            </a:r>
            <a:r>
              <a:rPr lang="zh-CN" altLang="en-US" sz="1400" b="1" dirty="0">
                <a:solidFill>
                  <a:srgbClr val="FF0000"/>
                </a:solidFill>
                <a:latin typeface="Times New Roman" panose="02020603050405020304" pitchFamily="18" charset="0"/>
                <a:ea typeface="_x000B_"/>
              </a:rPr>
              <a:t> 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92163" name="Rectangle 3" descr="水滴"/>
          <p:cNvSpPr/>
          <p:nvPr/>
        </p:nvSpPr>
        <p:spPr>
          <a:xfrm>
            <a:off x="5791200" y="3048000"/>
            <a:ext cx="2209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rgbClr val="0099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 dirty="0">
                <a:solidFill>
                  <a:srgbClr val="009900"/>
                </a:solidFill>
                <a:latin typeface="楷体_GB2312" pitchFamily="49" charset="-122"/>
                <a:ea typeface="楷体_GB2312" pitchFamily="49" charset="-122"/>
              </a:rPr>
              <a:t>、压缩行程</a:t>
            </a:r>
            <a:r>
              <a:rPr lang="zh-CN" altLang="en-US" sz="11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 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92162" name="Rectangle 2" descr="水滴"/>
          <p:cNvSpPr/>
          <p:nvPr/>
        </p:nvSpPr>
        <p:spPr>
          <a:xfrm>
            <a:off x="5791200" y="3810000"/>
            <a:ext cx="2286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、作功行程</a:t>
            </a:r>
            <a:r>
              <a:rPr lang="zh-CN" altLang="en-US" sz="11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92161" name="Rectangle 1" descr="水滴"/>
          <p:cNvSpPr/>
          <p:nvPr/>
        </p:nvSpPr>
        <p:spPr>
          <a:xfrm>
            <a:off x="5791200" y="4572000"/>
            <a:ext cx="2286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、排气行程</a:t>
            </a:r>
            <a:r>
              <a:rPr lang="zh-CN" altLang="en-US" sz="2400" dirty="0">
                <a:latin typeface="Times New Roman" panose="02020603050405020304" pitchFamily="18" charset="0"/>
              </a:rPr>
              <a:t> </a:t>
            </a:r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92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/>
      <p:bldP spid="92163" grpId="0"/>
      <p:bldP spid="92162" grpId="0"/>
      <p:bldP spid="921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685800" y="188913"/>
            <a:ext cx="7772400" cy="719137"/>
          </a:xfrm>
        </p:spPr>
        <p:txBody>
          <a:bodyPr vert="horz" wrap="square" lIns="91440" tIns="45720" rIns="91440" bIns="45720" anchor="t"/>
          <a:p>
            <a:r>
              <a:rPr lang="zh-CN" altLang="en-US" sz="4000" b="1" dirty="0">
                <a:solidFill>
                  <a:srgbClr val="FF3300"/>
                </a:solidFill>
              </a:rPr>
              <a:t>  进气过程</a:t>
            </a:r>
            <a:endParaRPr lang="zh-CN" altLang="en-US" sz="4000" b="1" dirty="0">
              <a:solidFill>
                <a:srgbClr val="FF3300"/>
              </a:solidFill>
            </a:endParaRPr>
          </a:p>
        </p:txBody>
      </p:sp>
      <p:sp>
        <p:nvSpPr>
          <p:cNvPr id="89091" name="AutoShape 3"/>
          <p:cNvSpPr>
            <a:spLocks noGrp="1" noChangeAspect="1" noChangeArrowheads="1"/>
          </p:cNvSpPr>
          <p:nvPr>
            <p:ph type="body" sz="half" idx="1"/>
          </p:nvPr>
        </p:nvSpPr>
        <p:spPr>
          <a:xfrm>
            <a:off x="468313" y="1125538"/>
            <a:ext cx="2759075" cy="3743325"/>
          </a:xfrm>
        </p:spPr>
        <p:txBody>
          <a:bodyPr vert="horz" wrap="square" lIns="91440" tIns="45720" rIns="91440" bIns="45720" numCol="1" rtlCol="0" anchor="t" anchorCtr="0" compatLnSpc="1">
            <a:normAutofit fontScale="92500" lnSpcReduction="10000"/>
          </a:bodyPr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作用：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    吸入新鲜混合气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活塞运动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: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    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从上止点向下止点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曲轴转角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: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    0</a:t>
            </a:r>
            <a:r>
              <a:rPr kumimoji="0" lang="en-US" altLang="zh-CN" sz="2000" b="1" i="0" u="none" strike="noStrike" kern="1200" cap="none" spc="0" normalizeH="0" baseline="30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o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~180</a:t>
            </a:r>
            <a:r>
              <a:rPr kumimoji="0" lang="en-US" altLang="zh-CN" sz="2000" b="1" i="0" u="none" strike="noStrike" kern="1200" cap="none" spc="0" normalizeH="0" baseline="30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 o</a:t>
            </a:r>
            <a:endParaRPr kumimoji="0" lang="en-US" altLang="zh-CN" sz="2000" b="1" i="0" u="none" strike="noStrike" kern="1200" cap="none" spc="0" normalizeH="0" baseline="3000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气门状态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: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    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进气门打开排气门关闭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终了压力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: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 </a:t>
            </a:r>
            <a:r>
              <a:rPr kumimoji="0" lang="zh-CN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75~90  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kPa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终了温度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: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 80</a:t>
            </a:r>
            <a:r>
              <a:rPr kumimoji="0" lang="zh-CN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~13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0 </a:t>
            </a:r>
            <a:r>
              <a:rPr kumimoji="0" lang="en-US" altLang="zh-CN" sz="2000" b="1" i="0" u="none" strike="noStrike" kern="1200" cap="none" spc="0" normalizeH="0" baseline="30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o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C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pic>
        <p:nvPicPr>
          <p:cNvPr id="29700" name="Picture 4" descr="进气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27388" y="1125538"/>
            <a:ext cx="2952750" cy="4249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9097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888" y="2060575"/>
            <a:ext cx="2735262" cy="316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3189" name="AutoShape 5"/>
          <p:cNvSpPr/>
          <p:nvPr/>
        </p:nvSpPr>
        <p:spPr>
          <a:xfrm>
            <a:off x="3348038" y="3933825"/>
            <a:ext cx="574675" cy="1371600"/>
          </a:xfrm>
          <a:prstGeom prst="downArrow">
            <a:avLst>
              <a:gd name="adj1" fmla="val 50000"/>
              <a:gd name="adj2" fmla="val 59668"/>
            </a:avLst>
          </a:prstGeom>
          <a:solidFill>
            <a:srgbClr val="00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pPr algn="ctr"/>
            <a:r>
              <a:rPr lang="zh-CN" altLang="en-US" dirty="0">
                <a:latin typeface="Calibri" panose="020F0502020204030204" pitchFamily="34" charset="0"/>
              </a:rPr>
              <a:t>活塞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48020" y="5547995"/>
            <a:ext cx="316420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b="1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楷体_GB2312" pitchFamily="49" charset="-122"/>
                <a:sym typeface="+mn-ea"/>
              </a:rPr>
              <a:t>-0.01MPa</a:t>
            </a:r>
            <a:r>
              <a:rPr lang="en-US" altLang="zh-CN" b="1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∽-0.02MPa</a:t>
            </a:r>
            <a:r>
              <a:rPr lang="zh-CN" altLang="en-US" b="1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真空吸力</a:t>
            </a:r>
            <a:endParaRPr lang="zh-CN" altLang="en-US" b="1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charRg st="4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charRg st="16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charRg st="22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charRg st="35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charRg st="41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charRg st="54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charRg st="60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charRg st="75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charRg st="92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9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build="p"/>
      <p:bldP spid="93189" grpId="0" bldLvl="0" animBg="1"/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4" name="Picture 4" descr="压缩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25470" y="55563"/>
            <a:ext cx="3313113" cy="4435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647700"/>
          </a:xfrm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压缩过程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163" name="AutoShape 3"/>
          <p:cNvSpPr>
            <a:spLocks noGrp="1" noChangeAspect="1"/>
          </p:cNvSpPr>
          <p:nvPr>
            <p:ph type="body" sz="half" idx="1"/>
          </p:nvPr>
        </p:nvSpPr>
        <p:spPr>
          <a:xfrm>
            <a:off x="0" y="1052830"/>
            <a:ext cx="2550160" cy="5182870"/>
          </a:xfrm>
        </p:spPr>
        <p:txBody>
          <a:bodyPr vert="horz" wrap="square" lIns="91440" tIns="45720" rIns="91440" bIns="45720" anchor="t"/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作用：</a:t>
            </a:r>
            <a:endParaRPr lang="zh-CN" altLang="en-US" sz="2000" b="1" dirty="0">
              <a:solidFill>
                <a:srgbClr val="000066"/>
              </a:solidFill>
              <a:ea typeface="楷体_GB2312" pitchFamily="49" charset="-122"/>
            </a:endParaRPr>
          </a:p>
          <a:p>
            <a:pPr>
              <a:buClrTx/>
              <a:buSzTx/>
              <a:buFontTx/>
              <a:buNone/>
            </a:pPr>
            <a:r>
              <a:rPr lang="zh-CN" altLang="en-US" sz="2000" b="1" dirty="0">
                <a:ea typeface="楷体_GB2312" pitchFamily="49" charset="-122"/>
              </a:rPr>
              <a:t>    压缩混合气，为燃烧创造条件</a:t>
            </a:r>
            <a:endParaRPr lang="zh-CN" altLang="en-US" sz="2000" b="1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活塞运动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</a:rPr>
              <a:t>:</a:t>
            </a:r>
            <a:endParaRPr lang="en-US" altLang="zh-CN" sz="2000" b="1" dirty="0">
              <a:solidFill>
                <a:srgbClr val="000066"/>
              </a:solidFill>
              <a:ea typeface="楷体_GB2312" pitchFamily="49" charset="-122"/>
            </a:endParaRPr>
          </a:p>
          <a:p>
            <a:pPr>
              <a:buClrTx/>
              <a:buSzTx/>
              <a:buFontTx/>
              <a:buNone/>
            </a:pPr>
            <a:r>
              <a:rPr lang="en-US" altLang="zh-CN" sz="2000" b="1" dirty="0">
                <a:ea typeface="楷体_GB2312" pitchFamily="49" charset="-122"/>
              </a:rPr>
              <a:t>    </a:t>
            </a:r>
            <a:r>
              <a:rPr lang="zh-CN" altLang="en-US" sz="2000" b="1" dirty="0">
                <a:ea typeface="楷体_GB2312" pitchFamily="49" charset="-122"/>
              </a:rPr>
              <a:t>从下止点向上止点</a:t>
            </a:r>
            <a:endParaRPr lang="zh-CN" altLang="en-US" sz="2000" b="1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曲轴转角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</a:rPr>
              <a:t>:</a:t>
            </a:r>
            <a:endParaRPr lang="en-US" altLang="zh-CN" sz="2000" b="1" dirty="0">
              <a:solidFill>
                <a:srgbClr val="000066"/>
              </a:solidFill>
              <a:ea typeface="楷体_GB2312" pitchFamily="49" charset="-122"/>
            </a:endParaRPr>
          </a:p>
          <a:p>
            <a:pPr>
              <a:buClrTx/>
              <a:buSzTx/>
              <a:buFontTx/>
              <a:buNone/>
            </a:pPr>
            <a:r>
              <a:rPr lang="en-US" altLang="zh-CN" sz="2000" b="1" dirty="0">
                <a:ea typeface="楷体_GB2312" pitchFamily="49" charset="-122"/>
              </a:rPr>
              <a:t>   180</a:t>
            </a:r>
            <a:r>
              <a:rPr lang="en-US" altLang="zh-CN" sz="2000" b="1" baseline="30000" dirty="0">
                <a:ea typeface="楷体_GB2312" pitchFamily="49" charset="-122"/>
              </a:rPr>
              <a:t>o</a:t>
            </a:r>
            <a:r>
              <a:rPr lang="en-US" altLang="zh-CN" sz="2000" b="1" dirty="0">
                <a:ea typeface="楷体_GB2312" pitchFamily="49" charset="-122"/>
              </a:rPr>
              <a:t>~360</a:t>
            </a:r>
            <a:r>
              <a:rPr lang="en-US" altLang="zh-CN" sz="2000" b="1" baseline="30000" dirty="0">
                <a:ea typeface="楷体_GB2312" pitchFamily="49" charset="-122"/>
              </a:rPr>
              <a:t> o</a:t>
            </a:r>
            <a:endParaRPr lang="en-US" altLang="zh-CN" sz="2000" b="1" baseline="30000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气门状态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</a:rPr>
              <a:t>:</a:t>
            </a:r>
            <a:endParaRPr lang="en-US" altLang="zh-CN" sz="2000" b="1" dirty="0">
              <a:solidFill>
                <a:srgbClr val="000066"/>
              </a:solidFill>
              <a:ea typeface="楷体_GB2312" pitchFamily="49" charset="-122"/>
            </a:endParaRPr>
          </a:p>
          <a:p>
            <a:pPr>
              <a:buClrTx/>
              <a:buSzTx/>
              <a:buFontTx/>
              <a:buNone/>
            </a:pPr>
            <a:r>
              <a:rPr lang="en-US" altLang="zh-CN" sz="2000" b="1" dirty="0">
                <a:ea typeface="楷体_GB2312" pitchFamily="49" charset="-122"/>
              </a:rPr>
              <a:t>    </a:t>
            </a:r>
            <a:r>
              <a:rPr lang="zh-CN" altLang="en-US" sz="2000" b="1" dirty="0">
                <a:ea typeface="楷体_GB2312" pitchFamily="49" charset="-122"/>
              </a:rPr>
              <a:t>进、排气门均关闭</a:t>
            </a:r>
            <a:endParaRPr lang="zh-CN" altLang="en-US" sz="2000" b="1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终了压力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</a:rPr>
              <a:t>:</a:t>
            </a:r>
            <a:r>
              <a:rPr lang="en-US" altLang="zh-CN" sz="2000" b="1" dirty="0">
                <a:ea typeface="楷体_GB2312" pitchFamily="49" charset="-122"/>
              </a:rPr>
              <a:t> 1.5MPa</a:t>
            </a:r>
            <a:r>
              <a:rPr lang="zh-CN" altLang="zh-CN" sz="2000" b="1" dirty="0">
                <a:ea typeface="楷体_GB2312" pitchFamily="49" charset="-122"/>
              </a:rPr>
              <a:t>~</a:t>
            </a:r>
            <a:r>
              <a:rPr lang="en-US" altLang="zh-CN" sz="2000" b="1" dirty="0">
                <a:ea typeface="楷体_GB2312" pitchFamily="49" charset="-122"/>
              </a:rPr>
              <a:t>2.0MPa</a:t>
            </a:r>
            <a:r>
              <a:rPr lang="zh-CN" altLang="zh-CN" sz="2000" b="1" dirty="0">
                <a:ea typeface="楷体_GB2312" pitchFamily="49" charset="-122"/>
              </a:rPr>
              <a:t> </a:t>
            </a:r>
            <a:r>
              <a:rPr lang="en-US" altLang="zh-CN" sz="2000" b="1" dirty="0">
                <a:ea typeface="楷体_GB2312" pitchFamily="49" charset="-122"/>
              </a:rPr>
              <a:t>kPa</a:t>
            </a:r>
            <a:endParaRPr lang="en-US" altLang="zh-CN" sz="2000" b="1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终了温度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</a:rPr>
              <a:t>:</a:t>
            </a:r>
            <a:r>
              <a:rPr lang="en-US" altLang="zh-CN" sz="2000" b="1" dirty="0">
                <a:ea typeface="楷体_GB2312" pitchFamily="49" charset="-122"/>
              </a:rPr>
              <a:t> 400</a:t>
            </a:r>
            <a:r>
              <a:rPr lang="zh-CN" altLang="zh-CN" sz="2000" b="1" dirty="0">
                <a:ea typeface="楷体_GB2312" pitchFamily="49" charset="-122"/>
              </a:rPr>
              <a:t>~</a:t>
            </a:r>
            <a:r>
              <a:rPr lang="en-US" altLang="zh-CN" sz="2000" b="1" dirty="0">
                <a:ea typeface="楷体_GB2312" pitchFamily="49" charset="-122"/>
              </a:rPr>
              <a:t>5</a:t>
            </a:r>
            <a:r>
              <a:rPr lang="en-US" altLang="zh-CN" sz="2000" b="1" dirty="0">
                <a:ea typeface="楷体_GB2312" pitchFamily="49" charset="-122"/>
              </a:rPr>
              <a:t>00 </a:t>
            </a:r>
            <a:r>
              <a:rPr lang="en-US" altLang="zh-CN" sz="2000" b="1" baseline="30000" dirty="0">
                <a:ea typeface="楷体_GB2312" pitchFamily="49" charset="-122"/>
              </a:rPr>
              <a:t>o</a:t>
            </a:r>
            <a:r>
              <a:rPr lang="en-US" altLang="zh-CN" sz="2000" b="1" dirty="0">
                <a:ea typeface="楷体_GB2312" pitchFamily="49" charset="-122"/>
              </a:rPr>
              <a:t>C</a:t>
            </a:r>
            <a:endParaRPr lang="en-US" altLang="zh-CN" sz="2000" b="1" dirty="0">
              <a:ea typeface="楷体_GB2312" pitchFamily="49" charset="-122"/>
            </a:endParaRPr>
          </a:p>
        </p:txBody>
      </p:sp>
      <p:pic>
        <p:nvPicPr>
          <p:cNvPr id="92170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960" y="4418330"/>
            <a:ext cx="2411095" cy="21831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4213" name="AutoShape 5"/>
          <p:cNvSpPr/>
          <p:nvPr/>
        </p:nvSpPr>
        <p:spPr>
          <a:xfrm>
            <a:off x="3326448" y="2531745"/>
            <a:ext cx="546100" cy="1295400"/>
          </a:xfrm>
          <a:prstGeom prst="upArrow">
            <a:avLst>
              <a:gd name="adj1" fmla="val 50000"/>
              <a:gd name="adj2" fmla="val 59302"/>
            </a:avLst>
          </a:prstGeom>
          <a:solidFill>
            <a:srgbClr val="00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pPr algn="ctr"/>
            <a:r>
              <a:rPr lang="zh-CN" altLang="en-US" dirty="0">
                <a:latin typeface="Calibri" panose="020F0502020204030204" pitchFamily="34" charset="0"/>
              </a:rPr>
              <a:t>活塞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1440" y="-27305"/>
            <a:ext cx="2093595" cy="456628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20055" y="4905375"/>
            <a:ext cx="362394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活塞力</a:t>
            </a:r>
            <a:r>
              <a:rPr lang="en-US" altLang="zh-CN" b="1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F</a:t>
            </a:r>
            <a:r>
              <a:rPr lang="en-US" altLang="zh-CN" b="1" baseline="-25000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K</a:t>
            </a:r>
            <a:r>
              <a:rPr lang="en-US" altLang="zh-CN" b="1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=</a:t>
            </a:r>
            <a:r>
              <a:rPr lang="zh-CN" altLang="en-US" b="1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气体力</a:t>
            </a:r>
            <a:r>
              <a:rPr lang="en-US" altLang="zh-CN" b="1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p×</a:t>
            </a:r>
            <a:r>
              <a:rPr lang="zh-CN" altLang="en-US" b="1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活塞表面</a:t>
            </a:r>
            <a:r>
              <a:rPr lang="en-US" altLang="zh-CN" b="1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s</a:t>
            </a:r>
            <a:endParaRPr lang="zh-CN" altLang="en-US" b="1" dirty="0">
              <a:solidFill>
                <a:srgbClr val="000066"/>
              </a:solidFill>
              <a:ea typeface="楷体_GB2312" pitchFamily="49" charset="-122"/>
              <a:sym typeface="+mn-ea"/>
            </a:endParaRPr>
          </a:p>
          <a:p>
            <a:r>
              <a:rPr lang="zh-CN" altLang="en-US" b="1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发动机扭矩</a:t>
            </a:r>
            <a:r>
              <a:rPr lang="en-US" altLang="zh-CN" b="1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=</a:t>
            </a:r>
            <a:r>
              <a:rPr lang="zh-CN" altLang="en-US" b="1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扭转力</a:t>
            </a:r>
            <a:r>
              <a:rPr lang="en-US" altLang="zh-CN" b="1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F</a:t>
            </a:r>
            <a:r>
              <a:rPr lang="en-US" altLang="zh-CN" b="1" baseline="-25000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T</a:t>
            </a:r>
            <a:r>
              <a:rPr lang="zh-CN" altLang="en-US" b="1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×曲轴半径</a:t>
            </a:r>
            <a:r>
              <a:rPr lang="en-US" altLang="zh-CN" b="1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r</a:t>
            </a:r>
            <a:endParaRPr lang="en-US" altLang="zh-CN" b="1" dirty="0">
              <a:solidFill>
                <a:srgbClr val="000066"/>
              </a:solidFill>
              <a:ea typeface="楷体_GB2312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charRg st="4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charRg st="22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charRg st="28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charRg st="41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charRg st="47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charRg st="61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charRg st="67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charRg st="80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charRg st="99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build="p"/>
      <p:bldP spid="94213" grpId="0" bldLvl="0" animBg="1"/>
      <p:bldP spid="3" grpId="0"/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647700"/>
          </a:xfrm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做功过程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3187" name="AutoShape 3"/>
          <p:cNvSpPr>
            <a:spLocks noGrp="1" noChangeAspect="1"/>
          </p:cNvSpPr>
          <p:nvPr>
            <p:ph type="body" sz="half" idx="1"/>
          </p:nvPr>
        </p:nvSpPr>
        <p:spPr>
          <a:xfrm>
            <a:off x="179388" y="981075"/>
            <a:ext cx="3313112" cy="5876925"/>
          </a:xfrm>
        </p:spPr>
        <p:txBody>
          <a:bodyPr vert="horz" wrap="square" lIns="91440" tIns="45720" rIns="91440" bIns="45720" anchor="t"/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作用：</a:t>
            </a:r>
            <a:endParaRPr lang="zh-CN" altLang="en-US" sz="2000" b="1" dirty="0">
              <a:solidFill>
                <a:srgbClr val="000066"/>
              </a:solidFill>
              <a:ea typeface="楷体_GB2312" pitchFamily="49" charset="-122"/>
            </a:endParaRPr>
          </a:p>
          <a:p>
            <a:pPr>
              <a:buClrTx/>
              <a:buSzTx/>
              <a:buFontTx/>
              <a:buNone/>
            </a:pPr>
            <a:r>
              <a:rPr lang="zh-CN" altLang="en-US" sz="2000" b="1" dirty="0">
                <a:ea typeface="楷体_GB2312" pitchFamily="49" charset="-122"/>
              </a:rPr>
              <a:t>    燃烧高温高压气体膨胀做功</a:t>
            </a:r>
            <a:endParaRPr lang="zh-CN" altLang="en-US" sz="2000" b="1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活塞运动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</a:rPr>
              <a:t>:</a:t>
            </a:r>
            <a:endParaRPr lang="en-US" altLang="zh-CN" sz="2000" b="1" dirty="0">
              <a:solidFill>
                <a:srgbClr val="000066"/>
              </a:solidFill>
              <a:ea typeface="楷体_GB2312" pitchFamily="49" charset="-122"/>
            </a:endParaRPr>
          </a:p>
          <a:p>
            <a:pPr>
              <a:buClrTx/>
              <a:buSzTx/>
              <a:buFontTx/>
              <a:buNone/>
            </a:pPr>
            <a:r>
              <a:rPr lang="en-US" altLang="zh-CN" sz="2000" b="1" dirty="0">
                <a:ea typeface="楷体_GB2312" pitchFamily="49" charset="-122"/>
              </a:rPr>
              <a:t>    </a:t>
            </a:r>
            <a:r>
              <a:rPr lang="zh-CN" altLang="en-US" sz="2000" b="1" dirty="0">
                <a:ea typeface="楷体_GB2312" pitchFamily="49" charset="-122"/>
              </a:rPr>
              <a:t>从上止点向下止点</a:t>
            </a:r>
            <a:endParaRPr lang="zh-CN" altLang="en-US" sz="2000" b="1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曲轴转角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</a:rPr>
              <a:t>:</a:t>
            </a:r>
            <a:endParaRPr lang="en-US" altLang="zh-CN" sz="2000" b="1" dirty="0">
              <a:solidFill>
                <a:srgbClr val="000066"/>
              </a:solidFill>
              <a:ea typeface="楷体_GB2312" pitchFamily="49" charset="-122"/>
            </a:endParaRPr>
          </a:p>
          <a:p>
            <a:pPr>
              <a:buClrTx/>
              <a:buSzTx/>
              <a:buFontTx/>
              <a:buNone/>
            </a:pPr>
            <a:r>
              <a:rPr lang="en-US" altLang="zh-CN" sz="2000" b="1" dirty="0">
                <a:ea typeface="楷体_GB2312" pitchFamily="49" charset="-122"/>
              </a:rPr>
              <a:t>   360</a:t>
            </a:r>
            <a:r>
              <a:rPr lang="en-US" altLang="zh-CN" sz="2000" b="1" baseline="30000" dirty="0">
                <a:ea typeface="楷体_GB2312" pitchFamily="49" charset="-122"/>
              </a:rPr>
              <a:t>o</a:t>
            </a:r>
            <a:r>
              <a:rPr lang="en-US" altLang="zh-CN" sz="2000" b="1" dirty="0">
                <a:ea typeface="楷体_GB2312" pitchFamily="49" charset="-122"/>
              </a:rPr>
              <a:t>~540</a:t>
            </a:r>
            <a:r>
              <a:rPr lang="en-US" altLang="zh-CN" sz="2000" b="1" baseline="30000" dirty="0">
                <a:ea typeface="楷体_GB2312" pitchFamily="49" charset="-122"/>
              </a:rPr>
              <a:t> o</a:t>
            </a:r>
            <a:endParaRPr lang="en-US" altLang="zh-CN" sz="2000" b="1" baseline="30000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气门状态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</a:rPr>
              <a:t>:</a:t>
            </a:r>
            <a:endParaRPr lang="en-US" altLang="zh-CN" sz="2000" b="1" dirty="0">
              <a:solidFill>
                <a:srgbClr val="000066"/>
              </a:solidFill>
              <a:ea typeface="楷体_GB2312" pitchFamily="49" charset="-122"/>
            </a:endParaRPr>
          </a:p>
          <a:p>
            <a:pPr>
              <a:buClrTx/>
              <a:buSzTx/>
              <a:buFontTx/>
              <a:buNone/>
            </a:pPr>
            <a:r>
              <a:rPr lang="en-US" altLang="zh-CN" sz="2000" b="1" dirty="0">
                <a:ea typeface="楷体_GB2312" pitchFamily="49" charset="-122"/>
              </a:rPr>
              <a:t>    </a:t>
            </a:r>
            <a:r>
              <a:rPr lang="zh-CN" altLang="en-US" sz="2000" b="1" dirty="0">
                <a:ea typeface="楷体_GB2312" pitchFamily="49" charset="-122"/>
              </a:rPr>
              <a:t>进气门、排气门均关闭</a:t>
            </a:r>
            <a:endParaRPr lang="zh-CN" altLang="en-US" sz="2000" b="1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最高压力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</a:rPr>
              <a:t>:</a:t>
            </a:r>
            <a:r>
              <a:rPr lang="en-US" altLang="zh-CN" sz="2000" b="1" dirty="0">
                <a:ea typeface="楷体_GB2312" pitchFamily="49" charset="-122"/>
              </a:rPr>
              <a:t> 4.0 </a:t>
            </a:r>
            <a:r>
              <a:rPr lang="zh-CN" altLang="zh-CN" sz="2000" b="1" dirty="0">
                <a:ea typeface="楷体_GB2312" pitchFamily="49" charset="-122"/>
              </a:rPr>
              <a:t>~</a:t>
            </a:r>
            <a:r>
              <a:rPr lang="en-US" altLang="zh-CN" sz="2000" b="1" dirty="0">
                <a:ea typeface="楷体_GB2312" pitchFamily="49" charset="-122"/>
              </a:rPr>
              <a:t>6.0</a:t>
            </a:r>
            <a:r>
              <a:rPr lang="en-US" altLang="zh-CN" sz="2000" b="1" dirty="0">
                <a:ea typeface="楷体_GB2312" pitchFamily="49" charset="-122"/>
              </a:rPr>
              <a:t> MPa</a:t>
            </a:r>
            <a:endParaRPr lang="en-US" altLang="zh-CN" sz="2000" b="1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最高温度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  <a:sym typeface="+mn-ea"/>
              </a:rPr>
              <a:t>:</a:t>
            </a:r>
            <a:r>
              <a:rPr lang="en-US" altLang="zh-CN" sz="2000" b="1" dirty="0">
                <a:ea typeface="楷体_GB2312" pitchFamily="49" charset="-122"/>
                <a:sym typeface="+mn-ea"/>
              </a:rPr>
              <a:t> 2000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∽2500</a:t>
            </a:r>
            <a:r>
              <a:rPr lang="en-US" altLang="zh-CN" sz="2000" b="1" dirty="0">
                <a:ea typeface="楷体_GB2312" pitchFamily="49" charset="-122"/>
                <a:sym typeface="+mn-ea"/>
              </a:rPr>
              <a:t> </a:t>
            </a:r>
            <a:r>
              <a:rPr lang="en-US" altLang="zh-CN" sz="2000" b="1" baseline="30000" dirty="0">
                <a:ea typeface="楷体_GB2312" pitchFamily="49" charset="-122"/>
                <a:sym typeface="+mn-ea"/>
              </a:rPr>
              <a:t>o</a:t>
            </a:r>
            <a:r>
              <a:rPr lang="en-US" altLang="zh-CN" sz="2000" b="1" dirty="0">
                <a:ea typeface="楷体_GB2312" pitchFamily="49" charset="-122"/>
                <a:sym typeface="+mn-ea"/>
              </a:rPr>
              <a:t>C</a:t>
            </a:r>
            <a:endParaRPr lang="en-US" altLang="zh-CN" sz="2000" b="1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终了压力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</a:rPr>
              <a:t>:</a:t>
            </a:r>
            <a:r>
              <a:rPr lang="en-US" altLang="zh-CN" sz="2000" b="1" dirty="0">
                <a:ea typeface="楷体_GB2312" pitchFamily="49" charset="-122"/>
              </a:rPr>
              <a:t> 300</a:t>
            </a:r>
            <a:r>
              <a:rPr lang="zh-CN" altLang="zh-CN" sz="2000" b="1" dirty="0">
                <a:ea typeface="楷体_GB2312" pitchFamily="49" charset="-122"/>
              </a:rPr>
              <a:t>~</a:t>
            </a:r>
            <a:r>
              <a:rPr lang="en-US" altLang="zh-CN" sz="2000" b="1" dirty="0">
                <a:ea typeface="楷体_GB2312" pitchFamily="49" charset="-122"/>
              </a:rPr>
              <a:t>50</a:t>
            </a:r>
            <a:r>
              <a:rPr lang="zh-CN" altLang="zh-CN" sz="2000" b="1" dirty="0">
                <a:ea typeface="楷体_GB2312" pitchFamily="49" charset="-122"/>
              </a:rPr>
              <a:t>0  </a:t>
            </a:r>
            <a:r>
              <a:rPr lang="en-US" altLang="zh-CN" sz="2000" b="1" dirty="0">
                <a:ea typeface="楷体_GB2312" pitchFamily="49" charset="-122"/>
              </a:rPr>
              <a:t>kPa</a:t>
            </a:r>
            <a:endParaRPr lang="en-US" altLang="zh-CN" sz="2000" b="1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终了温度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</a:rPr>
              <a:t>:</a:t>
            </a:r>
            <a:r>
              <a:rPr lang="en-US" altLang="zh-CN" sz="2000" b="1" dirty="0">
                <a:ea typeface="楷体_GB2312" pitchFamily="49" charset="-122"/>
              </a:rPr>
              <a:t> 1200 </a:t>
            </a:r>
            <a:r>
              <a:rPr lang="en-US" altLang="zh-CN" sz="2000" b="1" baseline="30000" dirty="0">
                <a:ea typeface="楷体_GB2312" pitchFamily="49" charset="-122"/>
              </a:rPr>
              <a:t>o</a:t>
            </a:r>
            <a:r>
              <a:rPr lang="en-US" altLang="zh-CN" sz="2000" b="1" dirty="0">
                <a:ea typeface="楷体_GB2312" pitchFamily="49" charset="-122"/>
              </a:rPr>
              <a:t>C</a:t>
            </a:r>
            <a:endParaRPr lang="en-US" altLang="zh-CN" sz="2000" b="1" dirty="0">
              <a:ea typeface="楷体_GB2312" pitchFamily="49" charset="-122"/>
            </a:endParaRPr>
          </a:p>
        </p:txBody>
      </p:sp>
      <p:pic>
        <p:nvPicPr>
          <p:cNvPr id="31748" name="Picture 4" descr="做功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46463" y="1796098"/>
            <a:ext cx="2781300" cy="3844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3192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763" y="2459990"/>
            <a:ext cx="2916237" cy="2757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3189" name="AutoShape 5"/>
          <p:cNvSpPr/>
          <p:nvPr/>
        </p:nvSpPr>
        <p:spPr>
          <a:xfrm>
            <a:off x="3492183" y="3846195"/>
            <a:ext cx="574675" cy="1371600"/>
          </a:xfrm>
          <a:prstGeom prst="downArrow">
            <a:avLst>
              <a:gd name="adj1" fmla="val 50000"/>
              <a:gd name="adj2" fmla="val 59668"/>
            </a:avLst>
          </a:prstGeom>
          <a:solidFill>
            <a:srgbClr val="00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pPr algn="ctr"/>
            <a:r>
              <a:rPr lang="zh-CN" altLang="en-US" dirty="0">
                <a:latin typeface="Calibri" panose="020F0502020204030204" pitchFamily="34" charset="0"/>
              </a:rPr>
              <a:t>活塞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4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21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27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4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46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6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66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81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102" end="1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121" end="1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93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build="p"/>
      <p:bldP spid="93189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697230" y="167323"/>
            <a:ext cx="7772400" cy="739775"/>
          </a:xfrm>
        </p:spPr>
        <p:txBody>
          <a:bodyPr vert="horz" wrap="square" lIns="91440" tIns="45720" rIns="91440" bIns="45720" anchor="t"/>
          <a:p>
            <a:r>
              <a:rPr lang="zh-CN" altLang="en-US" sz="4000" b="1" dirty="0">
                <a:solidFill>
                  <a:srgbClr val="FF3300"/>
                </a:solidFill>
              </a:rPr>
              <a:t>排气过程</a:t>
            </a:r>
            <a:endParaRPr lang="zh-CN" altLang="en-US" sz="4000" b="1" dirty="0">
              <a:solidFill>
                <a:srgbClr val="FF3300"/>
              </a:solidFill>
            </a:endParaRPr>
          </a:p>
        </p:txBody>
      </p:sp>
      <p:sp>
        <p:nvSpPr>
          <p:cNvPr id="94211" name="AutoShape 3"/>
          <p:cNvSpPr>
            <a:spLocks noGrp="1" noChangeAspect="1"/>
          </p:cNvSpPr>
          <p:nvPr>
            <p:ph type="body" sz="half" idx="1"/>
          </p:nvPr>
        </p:nvSpPr>
        <p:spPr>
          <a:xfrm>
            <a:off x="152718" y="611188"/>
            <a:ext cx="4176712" cy="5183187"/>
          </a:xfrm>
        </p:spPr>
        <p:txBody>
          <a:bodyPr vert="horz" wrap="square" lIns="91440" tIns="45720" rIns="91440" bIns="45720" anchor="t"/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作用：</a:t>
            </a:r>
            <a:endParaRPr lang="zh-CN" altLang="en-US" sz="2000" b="1" dirty="0">
              <a:solidFill>
                <a:srgbClr val="000066"/>
              </a:solidFill>
              <a:ea typeface="楷体_GB2312" pitchFamily="49" charset="-122"/>
            </a:endParaRPr>
          </a:p>
          <a:p>
            <a:pPr>
              <a:buClrTx/>
              <a:buSzTx/>
              <a:buFontTx/>
              <a:buNone/>
            </a:pPr>
            <a:r>
              <a:rPr lang="zh-CN" altLang="en-US" sz="2000" b="1" dirty="0">
                <a:ea typeface="楷体_GB2312" pitchFamily="49" charset="-122"/>
              </a:rPr>
              <a:t>    排出膨胀做功后的废气</a:t>
            </a:r>
            <a:endParaRPr lang="zh-CN" altLang="en-US" sz="2000" b="1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活塞运动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</a:rPr>
              <a:t>:</a:t>
            </a:r>
            <a:endParaRPr lang="en-US" altLang="zh-CN" sz="2000" b="1" dirty="0">
              <a:solidFill>
                <a:srgbClr val="000066"/>
              </a:solidFill>
              <a:ea typeface="楷体_GB2312" pitchFamily="49" charset="-122"/>
            </a:endParaRPr>
          </a:p>
          <a:p>
            <a:pPr>
              <a:buClrTx/>
              <a:buSzTx/>
              <a:buFontTx/>
              <a:buNone/>
            </a:pPr>
            <a:r>
              <a:rPr lang="en-US" altLang="zh-CN" sz="2000" b="1" dirty="0">
                <a:ea typeface="楷体_GB2312" pitchFamily="49" charset="-122"/>
              </a:rPr>
              <a:t>    </a:t>
            </a:r>
            <a:r>
              <a:rPr lang="zh-CN" altLang="en-US" sz="2000" b="1" dirty="0">
                <a:ea typeface="楷体_GB2312" pitchFamily="49" charset="-122"/>
              </a:rPr>
              <a:t>从下止点向上止点</a:t>
            </a:r>
            <a:endParaRPr lang="zh-CN" altLang="en-US" sz="2000" b="1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曲轴转角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</a:rPr>
              <a:t>:</a:t>
            </a:r>
            <a:endParaRPr lang="en-US" altLang="zh-CN" sz="2000" b="1" dirty="0">
              <a:solidFill>
                <a:srgbClr val="000066"/>
              </a:solidFill>
              <a:ea typeface="楷体_GB2312" pitchFamily="49" charset="-122"/>
            </a:endParaRPr>
          </a:p>
          <a:p>
            <a:pPr>
              <a:buClrTx/>
              <a:buSzTx/>
              <a:buFontTx/>
              <a:buNone/>
            </a:pPr>
            <a:r>
              <a:rPr lang="en-US" altLang="zh-CN" sz="2000" b="1" dirty="0">
                <a:ea typeface="楷体_GB2312" pitchFamily="49" charset="-122"/>
              </a:rPr>
              <a:t>     540</a:t>
            </a:r>
            <a:r>
              <a:rPr lang="en-US" altLang="zh-CN" sz="2000" b="1" baseline="30000" dirty="0">
                <a:ea typeface="楷体_GB2312" pitchFamily="49" charset="-122"/>
              </a:rPr>
              <a:t>o</a:t>
            </a:r>
            <a:r>
              <a:rPr lang="en-US" altLang="zh-CN" sz="2000" b="1" dirty="0">
                <a:ea typeface="楷体_GB2312" pitchFamily="49" charset="-122"/>
              </a:rPr>
              <a:t>~720</a:t>
            </a:r>
            <a:r>
              <a:rPr lang="en-US" altLang="zh-CN" sz="2000" b="1" baseline="30000" dirty="0">
                <a:ea typeface="楷体_GB2312" pitchFamily="49" charset="-122"/>
              </a:rPr>
              <a:t> o</a:t>
            </a:r>
            <a:endParaRPr lang="en-US" altLang="zh-CN" sz="2000" b="1" baseline="30000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气门状态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</a:rPr>
              <a:t>:</a:t>
            </a:r>
            <a:endParaRPr lang="en-US" altLang="zh-CN" sz="2000" b="1" dirty="0">
              <a:solidFill>
                <a:srgbClr val="000066"/>
              </a:solidFill>
              <a:ea typeface="楷体_GB2312" pitchFamily="49" charset="-122"/>
            </a:endParaRPr>
          </a:p>
          <a:p>
            <a:pPr>
              <a:buClrTx/>
              <a:buSzTx/>
              <a:buFontTx/>
              <a:buNone/>
            </a:pPr>
            <a:r>
              <a:rPr lang="en-US" altLang="zh-CN" sz="2000" b="1" dirty="0">
                <a:ea typeface="楷体_GB2312" pitchFamily="49" charset="-122"/>
              </a:rPr>
              <a:t>    </a:t>
            </a:r>
            <a:r>
              <a:rPr lang="zh-CN" altLang="en-US" sz="2000" b="1" dirty="0">
                <a:ea typeface="楷体_GB2312" pitchFamily="49" charset="-122"/>
              </a:rPr>
              <a:t>进气门关闭、排气门打开</a:t>
            </a:r>
            <a:r>
              <a:rPr lang="zh-CN" sz="2000" b="1" dirty="0">
                <a:ea typeface="楷体_GB2312" pitchFamily="49" charset="-122"/>
              </a:rPr>
              <a:t>。</a:t>
            </a:r>
            <a:endParaRPr lang="zh-CN" altLang="en-US" sz="2000" b="1" dirty="0">
              <a:ea typeface="楷体_GB2312" pitchFamily="49" charset="-122"/>
            </a:endParaRPr>
          </a:p>
          <a:p>
            <a:pPr>
              <a:buClrTx/>
              <a:buSzTx/>
              <a:buFontTx/>
              <a:buNone/>
            </a:pPr>
            <a:r>
              <a:rPr lang="zh-CN" altLang="en-US" sz="2000" b="1" dirty="0">
                <a:ea typeface="楷体_GB2312" pitchFamily="49" charset="-122"/>
              </a:rPr>
              <a:t>气体在</a:t>
            </a:r>
            <a:r>
              <a:rPr lang="en-US" altLang="zh-CN" sz="2000" b="1" dirty="0">
                <a:ea typeface="楷体_GB2312" pitchFamily="49" charset="-122"/>
              </a:rPr>
              <a:t>400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∽700</a:t>
            </a:r>
            <a:r>
              <a:rPr lang="en-US" altLang="zh-CN" sz="2000" b="1" dirty="0">
                <a:ea typeface="楷体_GB2312" pitchFamily="49" charset="-122"/>
                <a:sym typeface="+mn-ea"/>
              </a:rPr>
              <a:t>kPa</a:t>
            </a:r>
            <a:r>
              <a:rPr lang="zh-CN" altLang="en-US" sz="2000" b="1" dirty="0">
                <a:ea typeface="楷体_GB2312" pitchFamily="49" charset="-122"/>
                <a:sym typeface="+mn-ea"/>
              </a:rPr>
              <a:t>压力作</a:t>
            </a:r>
            <a:endParaRPr lang="zh-CN" altLang="en-US" sz="2000" b="1" dirty="0">
              <a:ea typeface="楷体_GB2312" pitchFamily="49" charset="-122"/>
              <a:sym typeface="+mn-ea"/>
            </a:endParaRPr>
          </a:p>
          <a:p>
            <a:pPr>
              <a:buClrTx/>
              <a:buSzTx/>
              <a:buFontTx/>
              <a:buNone/>
            </a:pPr>
            <a:r>
              <a:rPr lang="zh-CN" altLang="en-US" sz="2000" b="1" dirty="0">
                <a:ea typeface="楷体_GB2312" pitchFamily="49" charset="-122"/>
                <a:sym typeface="+mn-ea"/>
              </a:rPr>
              <a:t>用下快速流出气缸。压力波</a:t>
            </a:r>
            <a:endParaRPr lang="zh-CN" altLang="en-US" sz="2000" b="1" dirty="0">
              <a:ea typeface="楷体_GB2312" pitchFamily="49" charset="-122"/>
              <a:sym typeface="+mn-ea"/>
            </a:endParaRPr>
          </a:p>
          <a:p>
            <a:pPr>
              <a:buClrTx/>
              <a:buSzTx/>
              <a:buFontTx/>
              <a:buNone/>
            </a:pPr>
            <a:r>
              <a:rPr lang="zh-CN" altLang="en-US" sz="2000" b="1" dirty="0">
                <a:ea typeface="楷体_GB2312" pitchFamily="49" charset="-122"/>
                <a:sym typeface="+mn-ea"/>
              </a:rPr>
              <a:t>产生强有力的声波，必须在排气</a:t>
            </a:r>
            <a:endParaRPr lang="zh-CN" altLang="en-US" sz="2000" b="1" dirty="0">
              <a:ea typeface="楷体_GB2312" pitchFamily="49" charset="-122"/>
              <a:sym typeface="+mn-ea"/>
            </a:endParaRPr>
          </a:p>
          <a:p>
            <a:pPr>
              <a:buClrTx/>
              <a:buSzTx/>
              <a:buFontTx/>
              <a:buNone/>
            </a:pPr>
            <a:r>
              <a:rPr lang="zh-CN" altLang="en-US" sz="2000" b="1" dirty="0">
                <a:ea typeface="楷体_GB2312" pitchFamily="49" charset="-122"/>
                <a:sym typeface="+mn-ea"/>
              </a:rPr>
              <a:t>装置内进行声波减振。</a:t>
            </a:r>
            <a:endParaRPr lang="en-US" altLang="zh-CN" sz="2000" b="1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终了压力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</a:rPr>
              <a:t>:</a:t>
            </a:r>
            <a:r>
              <a:rPr lang="en-US" altLang="zh-CN" sz="2000" b="1" dirty="0">
                <a:ea typeface="楷体_GB2312" pitchFamily="49" charset="-122"/>
              </a:rPr>
              <a:t> 105</a:t>
            </a:r>
            <a:r>
              <a:rPr lang="zh-CN" altLang="zh-CN" sz="2000" b="1" dirty="0">
                <a:ea typeface="楷体_GB2312" pitchFamily="49" charset="-122"/>
              </a:rPr>
              <a:t>~</a:t>
            </a:r>
            <a:r>
              <a:rPr lang="en-US" altLang="zh-CN" sz="2000" b="1" dirty="0">
                <a:ea typeface="楷体_GB2312" pitchFamily="49" charset="-122"/>
              </a:rPr>
              <a:t>120</a:t>
            </a:r>
            <a:r>
              <a:rPr lang="zh-CN" altLang="zh-CN" sz="2000" b="1" dirty="0">
                <a:ea typeface="楷体_GB2312" pitchFamily="49" charset="-122"/>
              </a:rPr>
              <a:t> </a:t>
            </a:r>
            <a:r>
              <a:rPr lang="en-US" altLang="zh-CN" sz="2000" b="1" dirty="0">
                <a:ea typeface="楷体_GB2312" pitchFamily="49" charset="-122"/>
              </a:rPr>
              <a:t>kPa</a:t>
            </a:r>
            <a:endParaRPr lang="en-US" altLang="zh-CN" sz="2000" b="1" dirty="0">
              <a:ea typeface="楷体_GB2312" pitchFamily="49" charset="-122"/>
            </a:endParaRPr>
          </a:p>
          <a:p>
            <a:pPr>
              <a:buClrTx/>
              <a:buSzTx/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000066"/>
                </a:solidFill>
                <a:ea typeface="楷体_GB2312" pitchFamily="49" charset="-122"/>
              </a:rPr>
              <a:t>终了温度</a:t>
            </a:r>
            <a:r>
              <a:rPr lang="en-US" altLang="zh-CN" sz="2000" b="1" dirty="0">
                <a:solidFill>
                  <a:srgbClr val="000066"/>
                </a:solidFill>
                <a:ea typeface="楷体_GB2312" pitchFamily="49" charset="-122"/>
              </a:rPr>
              <a:t>:</a:t>
            </a:r>
            <a:r>
              <a:rPr lang="en-US" altLang="zh-CN" sz="2000" b="1" dirty="0">
                <a:ea typeface="楷体_GB2312" pitchFamily="49" charset="-122"/>
              </a:rPr>
              <a:t> 600</a:t>
            </a:r>
            <a:r>
              <a:rPr lang="zh-CN" altLang="zh-CN" sz="2000" b="1" dirty="0">
                <a:ea typeface="楷体_GB2312" pitchFamily="49" charset="-122"/>
              </a:rPr>
              <a:t>~</a:t>
            </a:r>
            <a:r>
              <a:rPr lang="en-US" altLang="zh-CN" sz="2000" b="1" dirty="0">
                <a:ea typeface="楷体_GB2312" pitchFamily="49" charset="-122"/>
              </a:rPr>
              <a:t>900 </a:t>
            </a:r>
            <a:r>
              <a:rPr lang="en-US" altLang="zh-CN" sz="2000" b="1" baseline="30000" dirty="0">
                <a:ea typeface="楷体_GB2312" pitchFamily="49" charset="-122"/>
              </a:rPr>
              <a:t>o</a:t>
            </a:r>
            <a:r>
              <a:rPr lang="en-US" altLang="zh-CN" sz="2000" b="1" dirty="0">
                <a:ea typeface="楷体_GB2312" pitchFamily="49" charset="-122"/>
              </a:rPr>
              <a:t>C</a:t>
            </a:r>
            <a:endParaRPr lang="en-US" altLang="zh-CN" sz="2000" b="1" dirty="0">
              <a:ea typeface="楷体_GB2312" pitchFamily="49" charset="-122"/>
            </a:endParaRPr>
          </a:p>
        </p:txBody>
      </p:sp>
      <p:pic>
        <p:nvPicPr>
          <p:cNvPr id="32772" name="Picture 4" descr="排气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27793" y="1462723"/>
            <a:ext cx="2663825" cy="39322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4213" name="AutoShape 5"/>
          <p:cNvSpPr/>
          <p:nvPr/>
        </p:nvSpPr>
        <p:spPr>
          <a:xfrm>
            <a:off x="4037013" y="3597275"/>
            <a:ext cx="546100" cy="1295400"/>
          </a:xfrm>
          <a:prstGeom prst="upArrow">
            <a:avLst>
              <a:gd name="adj1" fmla="val 50000"/>
              <a:gd name="adj2" fmla="val 59302"/>
            </a:avLst>
          </a:prstGeom>
          <a:solidFill>
            <a:srgbClr val="00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pPr algn="ctr"/>
            <a:r>
              <a:rPr lang="zh-CN" altLang="en-US" dirty="0">
                <a:latin typeface="Calibri" panose="020F0502020204030204" pitchFamily="34" charset="0"/>
              </a:rPr>
              <a:t>活塞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94216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688" y="2183448"/>
            <a:ext cx="2843212" cy="2790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charRg st="4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charRg st="19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charRg st="25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charRg st="38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charRg st="44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charRg st="6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charRg st="66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char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char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char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char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charRg st="82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charRg st="100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build="p"/>
      <p:bldP spid="9421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 vert="horz" wrap="square" lIns="91440" tIns="45720" rIns="91440" bIns="45720" anchor="ctr"/>
          <a:p>
            <a:r>
              <a:rPr lang="zh-CN" altLang="en-US" sz="4000" b="1" dirty="0">
                <a:solidFill>
                  <a:srgbClr val="000000"/>
                </a:solidFill>
                <a:latin typeface="Trebuchet MS" panose="020B0603020202020204" pitchFamily="34" charset="0"/>
                <a:ea typeface="隶书" pitchFamily="49" charset="-122"/>
              </a:rPr>
              <a:t>工作循环</a:t>
            </a:r>
            <a:endParaRPr lang="zh-CN" altLang="en-US" sz="4000" b="1" dirty="0">
              <a:solidFill>
                <a:srgbClr val="000000"/>
              </a:solidFill>
              <a:latin typeface="Trebuchet MS" panose="020B0603020202020204" pitchFamily="34" charset="0"/>
              <a:ea typeface="隶书" pitchFamily="49" charset="-122"/>
            </a:endParaRPr>
          </a:p>
        </p:txBody>
      </p:sp>
      <p:sp>
        <p:nvSpPr>
          <p:cNvPr id="36867" name="Text Box 5"/>
          <p:cNvSpPr txBox="1"/>
          <p:nvPr/>
        </p:nvSpPr>
        <p:spPr>
          <a:xfrm>
            <a:off x="1600200" y="1219200"/>
            <a:ext cx="64008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spcBef>
                <a:spcPct val="50000"/>
              </a:spcBef>
            </a:pPr>
            <a:r>
              <a:rPr lang="zh-CN" altLang="en-US" sz="3000" dirty="0">
                <a:latin typeface="Calibri" panose="020F0502020204030204" pitchFamily="34" charset="0"/>
              </a:rPr>
              <a:t>发动机完成进气、压缩、作功和排气四个过程叫做一个工作循环</a:t>
            </a:r>
            <a:endParaRPr lang="zh-CN" altLang="en-US" sz="2400" dirty="0">
              <a:latin typeface="Calibri" panose="020F0502020204030204" pitchFamily="34" charset="0"/>
            </a:endParaRPr>
          </a:p>
        </p:txBody>
      </p:sp>
      <p:pic>
        <p:nvPicPr>
          <p:cNvPr id="36868" name="Picture 8" descr="缸内直喷三维模拟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4600" y="2286000"/>
            <a:ext cx="5029200" cy="3771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5474" name="AutoShape 2"/>
          <p:cNvSpPr>
            <a:spLocks noGrp="1" noChangeAspect="1"/>
          </p:cNvSpPr>
          <p:nvPr>
            <p:ph idx="1"/>
          </p:nvPr>
        </p:nvSpPr>
        <p:spPr>
          <a:xfrm>
            <a:off x="252730" y="363220"/>
            <a:ext cx="8639175" cy="4968875"/>
          </a:xfrm>
        </p:spPr>
        <p:txBody>
          <a:bodyPr vert="horz" wrap="square" lIns="91440" tIns="45720" rIns="91440" bIns="45720" anchor="t"/>
          <a:p>
            <a:pPr>
              <a:lnSpc>
                <a:spcPct val="90000"/>
              </a:lnSpc>
            </a:pPr>
            <a:r>
              <a:rPr lang="zh-CN" altLang="en-US" sz="24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综上所述：</a:t>
            </a:r>
            <a:endParaRPr lang="zh-CN" altLang="en-US" sz="2400" b="1" dirty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发动机每完成</a:t>
            </a:r>
            <a:r>
              <a:rPr lang="zh-CN" altLang="en-US" sz="24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一个工作循环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时，曲轴转动</a:t>
            </a:r>
            <a:r>
              <a:rPr lang="zh-CN" altLang="en-US" sz="24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二周（</a:t>
            </a:r>
            <a:r>
              <a:rPr lang="en-US" altLang="zh-CN" sz="24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720℃</a:t>
            </a:r>
            <a:r>
              <a:rPr lang="zh-CN" altLang="en-US" sz="24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，进、排气门各</a:t>
            </a:r>
            <a:r>
              <a:rPr lang="zh-CN" altLang="en-US" sz="24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开启一次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，活塞完成</a:t>
            </a:r>
            <a:r>
              <a:rPr lang="zh-CN" altLang="en-US" sz="24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四个行程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，其中进气、压缩和排气行程是消耗动力，只有作功行程产生动力。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发动机一个工作循环：</a:t>
            </a:r>
            <a:endParaRPr lang="zh-CN" altLang="en-US" sz="2400" b="1" dirty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每完成一次进气、压缩、作功、排气的过程，称为一个工作循环。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四行程发动机特点 ：</a:t>
            </a:r>
            <a:endParaRPr lang="zh-CN" altLang="en-US" sz="2400" b="1" dirty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发动机曲轴转二周，活塞往复四个行程完成一个工作循环。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气缸的点火顺序称为点火顺序。点火间隔角是指曲轴在两次连续点火之间经过的曲轴转角。该数据等于</a:t>
            </a:r>
            <a:r>
              <a:rPr lang="en-US" altLang="zh-CN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720</a:t>
            </a:r>
            <a:r>
              <a:rPr lang="en-US" altLang="zh-CN" sz="24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与发动机气缸数之比。点火间隔角由气缸布置和曲轴曲柄决定。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5843" name="Text Box 4"/>
          <p:cNvSpPr txBox="1"/>
          <p:nvPr/>
        </p:nvSpPr>
        <p:spPr>
          <a:xfrm>
            <a:off x="1692275" y="6308725"/>
            <a:ext cx="2087563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charRg st="6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charRg st="85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charRg st="96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charRg st="128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charRg st="139" end="1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char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 build="p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911</Words>
  <Application>WPS 演示</Application>
  <PresentationFormat>全屏显示(4:3)</PresentationFormat>
  <Paragraphs>95</Paragraphs>
  <Slides>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3" baseType="lpstr">
      <vt:lpstr>Arial</vt:lpstr>
      <vt:lpstr>宋体</vt:lpstr>
      <vt:lpstr>Wingdings</vt:lpstr>
      <vt:lpstr>Calibri</vt:lpstr>
      <vt:lpstr>楷体_GB2312</vt:lpstr>
      <vt:lpstr>新宋体</vt:lpstr>
      <vt:lpstr>Tahoma</vt:lpstr>
      <vt:lpstr>Times New Roman</vt:lpstr>
      <vt:lpstr>_x000B_</vt:lpstr>
      <vt:lpstr>Trebuchet MS</vt:lpstr>
      <vt:lpstr>隶书</vt:lpstr>
      <vt:lpstr>微软雅黑</vt:lpstr>
      <vt:lpstr>Arial Unicode MS</vt:lpstr>
      <vt:lpstr>Segoe Print</vt:lpstr>
      <vt:lpstr>楷体</vt:lpstr>
      <vt:lpstr>Office 主题</vt:lpstr>
      <vt:lpstr>PowerPoint 演示文稿</vt:lpstr>
      <vt:lpstr>  进气过程</vt:lpstr>
      <vt:lpstr>  压缩过程</vt:lpstr>
      <vt:lpstr> 做功过程</vt:lpstr>
      <vt:lpstr>排气过程</vt:lpstr>
      <vt:lpstr>工作循环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32</cp:revision>
  <dcterms:created xsi:type="dcterms:W3CDTF">2018-09-20T09:45:00Z</dcterms:created>
  <dcterms:modified xsi:type="dcterms:W3CDTF">2020-02-23T02:52:33Z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