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364" r:id="rId3"/>
    <p:sldId id="366" r:id="rId4"/>
    <p:sldId id="367" r:id="rId5"/>
    <p:sldId id="368" r:id="rId6"/>
    <p:sldId id="369" r:id="rId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5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8035" name="矩形 428034"/>
          <p:cNvSpPr/>
          <p:nvPr/>
        </p:nvSpPr>
        <p:spPr>
          <a:xfrm>
            <a:off x="3873500" y="2273300"/>
            <a:ext cx="9144000" cy="0"/>
          </a:xfrm>
          <a:prstGeom prst="rect">
            <a:avLst/>
          </a:prstGeom>
          <a:noFill/>
          <a:ln w="12700">
            <a:noFill/>
          </a:ln>
        </p:spPr>
        <p:txBody>
          <a:bodyPr/>
          <a:p>
            <a:endParaRPr lang="zh-CN" altLang="en-US"/>
          </a:p>
        </p:txBody>
      </p:sp>
      <p:sp>
        <p:nvSpPr>
          <p:cNvPr id="428036" name="矩形 428035"/>
          <p:cNvSpPr/>
          <p:nvPr/>
        </p:nvSpPr>
        <p:spPr>
          <a:xfrm>
            <a:off x="4406900" y="1993900"/>
            <a:ext cx="9144000" cy="0"/>
          </a:xfrm>
          <a:prstGeom prst="rect">
            <a:avLst/>
          </a:prstGeom>
          <a:noFill/>
          <a:ln w="12700">
            <a:noFill/>
          </a:ln>
        </p:spPr>
        <p:txBody>
          <a:bodyPr wrap="none" lIns="0" tIns="0" rIns="0" bIns="0" anchor="ctr">
            <a:spAutoFit/>
          </a:bodyPr>
          <a:p>
            <a:pPr algn="ctr"/>
            <a:endParaRPr lang="zh-CN" altLang="en-US" sz="2200" dirty="0">
              <a:latin typeface="BMWTypeRegular" panose="020B0604020202020204" pitchFamily="34" charset="0"/>
              <a:ea typeface="宋体" panose="02010600030101010101" pitchFamily="2" charset="-122"/>
            </a:endParaRPr>
          </a:p>
        </p:txBody>
      </p:sp>
      <p:sp>
        <p:nvSpPr>
          <p:cNvPr id="428037" name="矩形 428036"/>
          <p:cNvSpPr/>
          <p:nvPr/>
        </p:nvSpPr>
        <p:spPr>
          <a:xfrm>
            <a:off x="4394200" y="2095500"/>
            <a:ext cx="9144000" cy="0"/>
          </a:xfrm>
          <a:prstGeom prst="rect">
            <a:avLst/>
          </a:prstGeom>
          <a:noFill/>
          <a:ln w="12700">
            <a:noFill/>
          </a:ln>
        </p:spPr>
        <p:txBody>
          <a:bodyPr/>
          <a:p>
            <a:endParaRPr lang="zh-CN" altLang="en-US"/>
          </a:p>
        </p:txBody>
      </p:sp>
      <p:sp>
        <p:nvSpPr>
          <p:cNvPr id="428038" name="矩形 428037"/>
          <p:cNvSpPr/>
          <p:nvPr/>
        </p:nvSpPr>
        <p:spPr>
          <a:xfrm>
            <a:off x="3556000" y="2070100"/>
            <a:ext cx="9144000" cy="0"/>
          </a:xfrm>
          <a:prstGeom prst="rect">
            <a:avLst/>
          </a:prstGeom>
          <a:noFill/>
          <a:ln w="12700">
            <a:noFill/>
          </a:ln>
        </p:spPr>
        <p:txBody>
          <a:bodyPr/>
          <a:p>
            <a:endParaRPr lang="zh-CN" altLang="en-US"/>
          </a:p>
        </p:txBody>
      </p:sp>
      <p:sp>
        <p:nvSpPr>
          <p:cNvPr id="428039" name="矩形 428038"/>
          <p:cNvSpPr/>
          <p:nvPr/>
        </p:nvSpPr>
        <p:spPr>
          <a:xfrm>
            <a:off x="4686300" y="1968500"/>
            <a:ext cx="9144000" cy="0"/>
          </a:xfrm>
          <a:prstGeom prst="rect">
            <a:avLst/>
          </a:prstGeom>
          <a:noFill/>
          <a:ln w="12700">
            <a:noFill/>
          </a:ln>
        </p:spPr>
        <p:txBody>
          <a:bodyPr/>
          <a:p>
            <a:endParaRPr lang="zh-CN" altLang="en-US"/>
          </a:p>
        </p:txBody>
      </p:sp>
      <p:sp>
        <p:nvSpPr>
          <p:cNvPr id="428041" name="矩形 428040"/>
          <p:cNvSpPr/>
          <p:nvPr/>
        </p:nvSpPr>
        <p:spPr>
          <a:xfrm>
            <a:off x="0" y="2976563"/>
            <a:ext cx="9144000" cy="0"/>
          </a:xfrm>
          <a:prstGeom prst="rect">
            <a:avLst/>
          </a:prstGeom>
          <a:noFill/>
          <a:ln w="12700">
            <a:noFill/>
          </a:ln>
        </p:spPr>
        <p:txBody>
          <a:bodyPr wrap="none" lIns="0" tIns="0" rIns="0" bIns="0" anchor="ctr">
            <a:spAutoFit/>
          </a:bodyPr>
          <a:p>
            <a:pPr>
              <a:lnSpc>
                <a:spcPct val="100000"/>
              </a:lnSpc>
            </a:pPr>
            <a:endParaRPr lang="zh-CN" altLang="en-US" sz="2400" dirty="0">
              <a:latin typeface="BMWTypeLight" panose="020B0304020202020204" pitchFamily="34" charset="0"/>
              <a:ea typeface="宋体" panose="02010600030101010101" pitchFamily="2" charset="-122"/>
            </a:endParaRPr>
          </a:p>
        </p:txBody>
      </p:sp>
      <p:sp>
        <p:nvSpPr>
          <p:cNvPr id="428071" name="矩形 428070"/>
          <p:cNvSpPr/>
          <p:nvPr/>
        </p:nvSpPr>
        <p:spPr>
          <a:xfrm>
            <a:off x="81280" y="183515"/>
            <a:ext cx="2367915" cy="45275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1.4.2</a:t>
            </a:r>
            <a:r>
              <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活塞</a:t>
            </a:r>
            <a:r>
              <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环</a:t>
            </a:r>
            <a:endPar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pic>
        <p:nvPicPr>
          <p:cNvPr id="980999" name="Picture 3079" descr="P5007501"/>
          <p:cNvPicPr>
            <a:picLocks noChangeAspect="1"/>
          </p:cNvPicPr>
          <p:nvPr/>
        </p:nvPicPr>
        <p:blipFill>
          <a:blip r:embed="rId1"/>
          <a:srcRect l="13043" t="6564" r="20869" b="4810"/>
          <a:stretch>
            <a:fillRect/>
          </a:stretch>
        </p:blipFill>
        <p:spPr>
          <a:xfrm>
            <a:off x="4878070" y="402590"/>
            <a:ext cx="4023995" cy="3542030"/>
          </a:xfrm>
          <a:prstGeom prst="rect">
            <a:avLst/>
          </a:prstGeom>
          <a:noFill/>
          <a:ln w="9525">
            <a:noFill/>
          </a:ln>
        </p:spPr>
      </p:pic>
      <p:sp>
        <p:nvSpPr>
          <p:cNvPr id="5" name="文本框 4"/>
          <p:cNvSpPr txBox="1"/>
          <p:nvPr/>
        </p:nvSpPr>
        <p:spPr>
          <a:xfrm>
            <a:off x="311150" y="1639570"/>
            <a:ext cx="4201795" cy="1938020"/>
          </a:xfrm>
          <a:prstGeom prst="rect">
            <a:avLst/>
          </a:prstGeom>
          <a:noFill/>
        </p:spPr>
        <p:txBody>
          <a:bodyPr wrap="square" rtlCol="0" anchor="t">
            <a:spAutoFit/>
          </a:bodyPr>
          <a:p>
            <a:r>
              <a:rPr lang="en-US" altLang="zh-CN" sz="2000" b="1">
                <a:solidFill>
                  <a:srgbClr val="002060"/>
                </a:solidFill>
                <a:effectLst>
                  <a:outerShdw blurRad="38100" dist="38100" dir="2700000" algn="tl">
                    <a:srgbClr val="000000">
                      <a:alpha val="43137"/>
                    </a:srgbClr>
                  </a:outerShdw>
                </a:effectLst>
              </a:rPr>
              <a:t>     </a:t>
            </a:r>
            <a:r>
              <a:rPr lang="zh-CN" altLang="en-US" sz="2000" b="1">
                <a:solidFill>
                  <a:srgbClr val="002060"/>
                </a:solidFill>
                <a:effectLst>
                  <a:outerShdw blurRad="38100" dist="38100" dir="2700000" algn="tl">
                    <a:srgbClr val="000000">
                      <a:alpha val="43137"/>
                    </a:srgbClr>
                  </a:outerShdw>
                </a:effectLst>
              </a:rPr>
              <a:t>·向下将燃烧室与曲轴箱隔离密封，以阻止空气和燃烧气体窜气。</a:t>
            </a:r>
            <a:r>
              <a:rPr lang="zh-CN" altLang="en-US" sz="2000" b="1">
                <a:solidFill>
                  <a:srgbClr val="FF0000"/>
                </a:solidFill>
                <a:effectLst>
                  <a:outerShdw blurRad="38100" dist="38100" dir="2700000" algn="tl">
                    <a:srgbClr val="000000">
                      <a:alpha val="43137"/>
                    </a:srgbClr>
                  </a:outerShdw>
                </a:effectLst>
              </a:rPr>
              <a:t>密封</a:t>
            </a:r>
            <a:endParaRPr lang="zh-CN" altLang="en-US" sz="2000" b="1">
              <a:solidFill>
                <a:srgbClr val="FF0000"/>
              </a:solidFill>
              <a:effectLst>
                <a:outerShdw blurRad="38100" dist="38100" dir="2700000" algn="tl">
                  <a:srgbClr val="000000">
                    <a:alpha val="43137"/>
                  </a:srgbClr>
                </a:outerShdw>
              </a:effectLst>
            </a:endParaRPr>
          </a:p>
          <a:p>
            <a:r>
              <a:rPr lang="zh-CN" altLang="en-US" sz="2000" b="1">
                <a:solidFill>
                  <a:srgbClr val="002060"/>
                </a:solidFill>
                <a:effectLst>
                  <a:outerShdw blurRad="38100" dist="38100" dir="2700000" algn="tl">
                    <a:srgbClr val="000000">
                      <a:alpha val="43137"/>
                    </a:srgbClr>
                  </a:outerShdw>
                </a:effectLst>
              </a:rPr>
              <a:t>    ·应将活塞的一部分热量传递到冷却的气缸上。</a:t>
            </a:r>
            <a:r>
              <a:rPr lang="zh-CN" altLang="en-US" sz="2000" b="1">
                <a:solidFill>
                  <a:srgbClr val="FF0000"/>
                </a:solidFill>
                <a:effectLst>
                  <a:outerShdw blurRad="38100" dist="38100" dir="2700000" algn="tl">
                    <a:srgbClr val="000000">
                      <a:alpha val="43137"/>
                    </a:srgbClr>
                  </a:outerShdw>
                </a:effectLst>
              </a:rPr>
              <a:t>传热</a:t>
            </a:r>
            <a:endParaRPr lang="zh-CN" altLang="en-US" sz="2000" b="1">
              <a:solidFill>
                <a:srgbClr val="FF0000"/>
              </a:solidFill>
              <a:effectLst>
                <a:outerShdw blurRad="38100" dist="38100" dir="2700000" algn="tl">
                  <a:srgbClr val="000000">
                    <a:alpha val="43137"/>
                  </a:srgbClr>
                </a:outerShdw>
              </a:effectLst>
            </a:endParaRPr>
          </a:p>
          <a:p>
            <a:pPr algn="l">
              <a:buClrTx/>
              <a:buSzTx/>
            </a:pPr>
            <a:r>
              <a:rPr lang="zh-CN" altLang="en-US" sz="2000" b="1">
                <a:solidFill>
                  <a:srgbClr val="002060"/>
                </a:solidFill>
                <a:effectLst>
                  <a:outerShdw blurRad="38100" dist="38100" dir="2700000" algn="tl">
                    <a:srgbClr val="000000">
                      <a:alpha val="43137"/>
                    </a:srgbClr>
                  </a:outerShdw>
                </a:effectLst>
              </a:rPr>
              <a:t>    ·应刮除多余的机油，并将机油送回油底壳中。</a:t>
            </a:r>
            <a:r>
              <a:rPr lang="zh-CN" altLang="en-US" sz="2000" b="1">
                <a:solidFill>
                  <a:srgbClr val="FF0000"/>
                </a:solidFill>
                <a:effectLst>
                  <a:outerShdw blurRad="38100" dist="38100" dir="2700000" algn="tl">
                    <a:srgbClr val="000000">
                      <a:alpha val="43137"/>
                    </a:srgbClr>
                  </a:outerShdw>
                </a:effectLst>
              </a:rPr>
              <a:t>刮油和布油</a:t>
            </a:r>
            <a:endParaRPr lang="zh-CN" altLang="en-US" sz="2000" b="1">
              <a:solidFill>
                <a:srgbClr val="FF0000"/>
              </a:solidFill>
              <a:effectLst>
                <a:outerShdw blurRad="38100" dist="38100" dir="2700000" algn="tl">
                  <a:srgbClr val="000000">
                    <a:alpha val="43137"/>
                  </a:srgbClr>
                </a:outerShdw>
              </a:effectLst>
            </a:endParaRPr>
          </a:p>
        </p:txBody>
      </p:sp>
      <p:sp>
        <p:nvSpPr>
          <p:cNvPr id="6" name="文本框 5"/>
          <p:cNvSpPr txBox="1"/>
          <p:nvPr/>
        </p:nvSpPr>
        <p:spPr>
          <a:xfrm>
            <a:off x="219710" y="894715"/>
            <a:ext cx="3403600" cy="521970"/>
          </a:xfrm>
          <a:prstGeom prst="rect">
            <a:avLst/>
          </a:prstGeom>
          <a:noFill/>
        </p:spPr>
        <p:txBody>
          <a:bodyPr wrap="none" rtlCol="0" anchor="t">
            <a:spAutoFit/>
          </a:bodyPr>
          <a:p>
            <a:r>
              <a:rPr lang="en-US" altLang="zh-CN" sz="2800">
                <a:effectLst>
                  <a:outerShdw blurRad="38100" dist="38100" dir="2700000" algn="tl">
                    <a:srgbClr val="000000">
                      <a:alpha val="43137"/>
                    </a:srgbClr>
                  </a:outerShdw>
                </a:effectLst>
                <a:sym typeface="+mn-ea"/>
              </a:rPr>
              <a:t>1.4.2.1</a:t>
            </a:r>
            <a:r>
              <a:rPr lang="zh-CN" altLang="en-US" sz="2800">
                <a:effectLst>
                  <a:outerShdw blurRad="38100" dist="38100" dir="2700000" algn="tl">
                    <a:srgbClr val="000000">
                      <a:alpha val="43137"/>
                    </a:srgbClr>
                  </a:outerShdw>
                </a:effectLst>
                <a:sym typeface="+mn-ea"/>
              </a:rPr>
              <a:t>活塞环的任务</a:t>
            </a:r>
            <a:endParaRPr lang="zh-CN" altLang="en-US" sz="2800">
              <a:effectLst>
                <a:outerShdw blurRad="38100" dist="38100" dir="2700000" algn="tl">
                  <a:srgbClr val="000000">
                    <a:alpha val="43137"/>
                  </a:srgbClr>
                </a:outerShdw>
              </a:effectLst>
              <a:sym typeface="+mn-ea"/>
            </a:endParaRPr>
          </a:p>
        </p:txBody>
      </p:sp>
      <p:sp>
        <p:nvSpPr>
          <p:cNvPr id="8" name="文本框 7"/>
          <p:cNvSpPr txBox="1"/>
          <p:nvPr/>
        </p:nvSpPr>
        <p:spPr>
          <a:xfrm>
            <a:off x="637540" y="4232910"/>
            <a:ext cx="3467100" cy="1014730"/>
          </a:xfrm>
          <a:prstGeom prst="rect">
            <a:avLst/>
          </a:prstGeom>
          <a:noFill/>
        </p:spPr>
        <p:txBody>
          <a:bodyPr wrap="square" rtlCol="0" anchor="t">
            <a:spAutoFit/>
          </a:bodyPr>
          <a:p>
            <a:r>
              <a:rPr lang="zh-CN" altLang="en-US" sz="2000" b="1">
                <a:solidFill>
                  <a:srgbClr val="002060"/>
                </a:solidFill>
                <a:effectLst>
                  <a:outerShdw blurRad="38100" dist="38100" dir="2700000" algn="tl">
                    <a:srgbClr val="000000">
                      <a:alpha val="43137"/>
                    </a:srgbClr>
                  </a:outerShdw>
                </a:effectLst>
              </a:rPr>
              <a:t>根据其工作任务活塞环分为</a:t>
            </a:r>
            <a:endParaRPr lang="zh-CN" altLang="en-US" sz="2000" b="1">
              <a:solidFill>
                <a:srgbClr val="002060"/>
              </a:solidFill>
              <a:effectLst>
                <a:outerShdw blurRad="38100" dist="38100" dir="2700000" algn="tl">
                  <a:srgbClr val="000000">
                    <a:alpha val="43137"/>
                  </a:srgbClr>
                </a:outerShdw>
              </a:effectLst>
            </a:endParaRPr>
          </a:p>
          <a:p>
            <a:r>
              <a:rPr lang="zh-CN" altLang="en-US" sz="2000" b="1">
                <a:solidFill>
                  <a:srgbClr val="002060"/>
                </a:solidFill>
                <a:effectLst>
                  <a:outerShdw blurRad="38100" dist="38100" dir="2700000" algn="tl">
                    <a:srgbClr val="000000">
                      <a:alpha val="43137"/>
                    </a:srgbClr>
                  </a:outerShdw>
                </a:effectLst>
              </a:rPr>
              <a:t>·气环，</a:t>
            </a:r>
            <a:endParaRPr lang="zh-CN" altLang="en-US" sz="2000" b="1">
              <a:solidFill>
                <a:srgbClr val="002060"/>
              </a:solidFill>
              <a:effectLst>
                <a:outerShdw blurRad="38100" dist="38100" dir="2700000" algn="tl">
                  <a:srgbClr val="000000">
                    <a:alpha val="43137"/>
                  </a:srgbClr>
                </a:outerShdw>
              </a:effectLst>
            </a:endParaRPr>
          </a:p>
          <a:p>
            <a:r>
              <a:rPr lang="zh-CN" altLang="en-US" sz="2000" b="1">
                <a:solidFill>
                  <a:srgbClr val="002060"/>
                </a:solidFill>
                <a:effectLst>
                  <a:outerShdw blurRad="38100" dist="38100" dir="2700000" algn="tl">
                    <a:srgbClr val="000000">
                      <a:alpha val="43137"/>
                    </a:srgbClr>
                  </a:outerShdw>
                </a:effectLst>
              </a:rPr>
              <a:t>·刮油环。</a:t>
            </a:r>
            <a:endParaRPr lang="zh-CN" altLang="en-US"/>
          </a:p>
        </p:txBody>
      </p:sp>
      <p:pic>
        <p:nvPicPr>
          <p:cNvPr id="9" name="图片 8"/>
          <p:cNvPicPr>
            <a:picLocks noChangeAspect="1"/>
          </p:cNvPicPr>
          <p:nvPr/>
        </p:nvPicPr>
        <p:blipFill>
          <a:blip r:embed="rId2"/>
          <a:stretch>
            <a:fillRect/>
          </a:stretch>
        </p:blipFill>
        <p:spPr>
          <a:xfrm>
            <a:off x="5141595" y="4232910"/>
            <a:ext cx="3430905" cy="222948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5" grpId="0"/>
      <p:bldP spid="5" grpId="1"/>
      <p:bldP spid="8" grpId="0"/>
      <p:bldP spid="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154305" y="692785"/>
            <a:ext cx="3403600" cy="521970"/>
          </a:xfrm>
          <a:prstGeom prst="rect">
            <a:avLst/>
          </a:prstGeom>
          <a:noFill/>
        </p:spPr>
        <p:txBody>
          <a:bodyPr wrap="none" rtlCol="0" anchor="t">
            <a:spAutoFit/>
          </a:bodyPr>
          <a:p>
            <a:r>
              <a:rPr lang="en-US" altLang="zh-CN" sz="2800">
                <a:effectLst>
                  <a:outerShdw blurRad="38100" dist="38100" dir="2700000" algn="tl">
                    <a:srgbClr val="000000">
                      <a:alpha val="43137"/>
                    </a:srgbClr>
                  </a:outerShdw>
                </a:effectLst>
                <a:sym typeface="+mn-ea"/>
              </a:rPr>
              <a:t>1.4.2.2</a:t>
            </a:r>
            <a:r>
              <a:rPr lang="zh-CN" altLang="en-US" sz="2800">
                <a:effectLst>
                  <a:outerShdw blurRad="38100" dist="38100" dir="2700000" algn="tl">
                    <a:srgbClr val="000000">
                      <a:alpha val="43137"/>
                    </a:srgbClr>
                  </a:outerShdw>
                </a:effectLst>
                <a:sym typeface="+mn-ea"/>
              </a:rPr>
              <a:t>活塞环的类型</a:t>
            </a:r>
            <a:endParaRPr lang="zh-CN" altLang="en-US" sz="2800">
              <a:effectLst>
                <a:outerShdw blurRad="38100" dist="38100" dir="2700000" algn="tl">
                  <a:srgbClr val="000000">
                    <a:alpha val="43137"/>
                  </a:srgbClr>
                </a:outerShdw>
              </a:effectLst>
              <a:sym typeface="+mn-ea"/>
            </a:endParaRPr>
          </a:p>
        </p:txBody>
      </p:sp>
      <p:sp>
        <p:nvSpPr>
          <p:cNvPr id="428071" name="矩形 428070"/>
          <p:cNvSpPr/>
          <p:nvPr/>
        </p:nvSpPr>
        <p:spPr>
          <a:xfrm>
            <a:off x="81280" y="183515"/>
            <a:ext cx="2367915" cy="45275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1.4.2</a:t>
            </a:r>
            <a:r>
              <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活塞</a:t>
            </a:r>
            <a:r>
              <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环</a:t>
            </a:r>
            <a:endPar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4" name="文本框 3"/>
          <p:cNvSpPr txBox="1"/>
          <p:nvPr/>
        </p:nvSpPr>
        <p:spPr>
          <a:xfrm>
            <a:off x="2975610" y="1214755"/>
            <a:ext cx="2178685" cy="583565"/>
          </a:xfrm>
          <a:prstGeom prst="rect">
            <a:avLst/>
          </a:prstGeom>
          <a:noFill/>
        </p:spPr>
        <p:txBody>
          <a:bodyPr wrap="square" rtlCol="0" anchor="t">
            <a:spAutoFit/>
          </a:bodyPr>
          <a:p>
            <a:r>
              <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rPr>
              <a:t>气        环</a:t>
            </a:r>
            <a:endPar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endParaRPr>
          </a:p>
        </p:txBody>
      </p:sp>
      <p:pic>
        <p:nvPicPr>
          <p:cNvPr id="5" name="图片 4"/>
          <p:cNvPicPr>
            <a:picLocks noChangeAspect="1"/>
          </p:cNvPicPr>
          <p:nvPr/>
        </p:nvPicPr>
        <p:blipFill>
          <a:blip r:embed="rId1"/>
          <a:stretch>
            <a:fillRect/>
          </a:stretch>
        </p:blipFill>
        <p:spPr>
          <a:xfrm>
            <a:off x="1115060" y="1798320"/>
            <a:ext cx="6089650" cy="3383280"/>
          </a:xfrm>
          <a:prstGeom prst="rect">
            <a:avLst/>
          </a:prstGeom>
        </p:spPr>
      </p:pic>
      <p:sp>
        <p:nvSpPr>
          <p:cNvPr id="6" name="文本框 5"/>
          <p:cNvSpPr txBox="1"/>
          <p:nvPr/>
        </p:nvSpPr>
        <p:spPr>
          <a:xfrm>
            <a:off x="389890" y="5327015"/>
            <a:ext cx="8700770" cy="1322070"/>
          </a:xfrm>
          <a:prstGeom prst="rect">
            <a:avLst/>
          </a:prstGeom>
          <a:noFill/>
        </p:spPr>
        <p:txBody>
          <a:bodyPr wrap="square" rtlCol="0" anchor="t">
            <a:spAutoFit/>
          </a:bodyPr>
          <a:p>
            <a:r>
              <a:rPr lang="en-US" altLang="zh-CN"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气环工作面形状为圆柱形和圆锥形。活塞环呈敞开式环形弹簧的形状，以预紧方式紧贴在气缸壁上。拆卸活塞时活塞环会弹开。处于安装状态时必须有切口间隙，以便活塞环能够膨胀。此间隙为0.3-0.6mm。高度间隙也不得超过规定值，否则活塞环会将机油推人燃烧室内。</a:t>
            </a:r>
            <a:endPar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154305" y="692785"/>
            <a:ext cx="3403600" cy="521970"/>
          </a:xfrm>
          <a:prstGeom prst="rect">
            <a:avLst/>
          </a:prstGeom>
          <a:noFill/>
        </p:spPr>
        <p:txBody>
          <a:bodyPr wrap="none" rtlCol="0" anchor="t">
            <a:spAutoFit/>
          </a:bodyPr>
          <a:p>
            <a:r>
              <a:rPr lang="en-US" altLang="zh-CN" sz="2800">
                <a:effectLst>
                  <a:outerShdw blurRad="38100" dist="38100" dir="2700000" algn="tl">
                    <a:srgbClr val="000000">
                      <a:alpha val="43137"/>
                    </a:srgbClr>
                  </a:outerShdw>
                </a:effectLst>
                <a:sym typeface="+mn-ea"/>
              </a:rPr>
              <a:t>1.4.2.2</a:t>
            </a:r>
            <a:r>
              <a:rPr lang="zh-CN" altLang="en-US" sz="2800">
                <a:effectLst>
                  <a:outerShdw blurRad="38100" dist="38100" dir="2700000" algn="tl">
                    <a:srgbClr val="000000">
                      <a:alpha val="43137"/>
                    </a:srgbClr>
                  </a:outerShdw>
                </a:effectLst>
                <a:sym typeface="+mn-ea"/>
              </a:rPr>
              <a:t>活塞环的类型</a:t>
            </a:r>
            <a:endParaRPr lang="zh-CN" altLang="en-US" sz="2800">
              <a:effectLst>
                <a:outerShdw blurRad="38100" dist="38100" dir="2700000" algn="tl">
                  <a:srgbClr val="000000">
                    <a:alpha val="43137"/>
                  </a:srgbClr>
                </a:outerShdw>
              </a:effectLst>
              <a:sym typeface="+mn-ea"/>
            </a:endParaRPr>
          </a:p>
        </p:txBody>
      </p:sp>
      <p:sp>
        <p:nvSpPr>
          <p:cNvPr id="428071" name="矩形 428070"/>
          <p:cNvSpPr/>
          <p:nvPr/>
        </p:nvSpPr>
        <p:spPr>
          <a:xfrm>
            <a:off x="81280" y="183515"/>
            <a:ext cx="2367915" cy="45275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1.4.2</a:t>
            </a:r>
            <a:r>
              <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活塞</a:t>
            </a:r>
            <a:r>
              <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环</a:t>
            </a:r>
            <a:endPar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4" name="文本框 3"/>
          <p:cNvSpPr txBox="1"/>
          <p:nvPr/>
        </p:nvSpPr>
        <p:spPr>
          <a:xfrm>
            <a:off x="1644015" y="1214755"/>
            <a:ext cx="3845560" cy="583565"/>
          </a:xfrm>
          <a:prstGeom prst="rect">
            <a:avLst/>
          </a:prstGeom>
          <a:noFill/>
        </p:spPr>
        <p:txBody>
          <a:bodyPr wrap="square" rtlCol="0" anchor="t">
            <a:spAutoFit/>
          </a:bodyPr>
          <a:p>
            <a:r>
              <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rPr>
              <a:t>刮       </a:t>
            </a:r>
            <a:r>
              <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rPr>
              <a:t>油</a:t>
            </a:r>
            <a:r>
              <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rPr>
              <a:t>        环</a:t>
            </a:r>
            <a:endParaRPr lang="zh-CN" altLang="en-US" sz="3200" b="1" noProof="0" dirty="0">
              <a:solidFill>
                <a:srgbClr val="0000CC"/>
              </a:solidFill>
              <a:effectLst>
                <a:outerShdw blurRad="38100" dist="38100" dir="2700000" algn="tl">
                  <a:srgbClr val="000000">
                    <a:alpha val="43137"/>
                  </a:srgbClr>
                </a:outerShdw>
              </a:effectLst>
              <a:latin typeface="隶书" pitchFamily="49" charset="-122"/>
              <a:ea typeface="隶书" pitchFamily="49" charset="-122"/>
            </a:endParaRPr>
          </a:p>
        </p:txBody>
      </p:sp>
      <p:sp>
        <p:nvSpPr>
          <p:cNvPr id="6" name="文本框 5"/>
          <p:cNvSpPr txBox="1"/>
          <p:nvPr/>
        </p:nvSpPr>
        <p:spPr>
          <a:xfrm>
            <a:off x="389890" y="5327015"/>
            <a:ext cx="8700770" cy="1322070"/>
          </a:xfrm>
          <a:prstGeom prst="rect">
            <a:avLst/>
          </a:prstGeom>
          <a:noFill/>
        </p:spPr>
        <p:txBody>
          <a:bodyPr wrap="square" rtlCol="0" anchor="t">
            <a:spAutoFit/>
          </a:bodyPr>
          <a:p>
            <a:r>
              <a:rPr lang="en-US" altLang="zh-CN"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刮油环的圆柱形滑动面中心处有一个环形槽，该槽将多余的机油通过铣削槽或孔导向凹槽底部并从该处通过回流孔</a:t>
            </a:r>
            <a:r>
              <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导人活塞内部。</a:t>
            </a:r>
            <a:endPar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通过支撑在活塞环槽底部的张紧弹簧元件可以提高压紧力。在其他结构形式中张紧弹簧元件嵌入在开槽油环中。</a:t>
            </a:r>
            <a:endParaRPr lang="zh-CN" altLang="en-US" sz="20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1"/>
          <a:stretch>
            <a:fillRect/>
          </a:stretch>
        </p:blipFill>
        <p:spPr>
          <a:xfrm>
            <a:off x="636905" y="2068195"/>
            <a:ext cx="7183120" cy="325437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1" presetClass="entr" presetSubtype="0" fill="hold" grpId="0" nodeType="clickEffect">
                                  <p:stCondLst>
                                    <p:cond delay="0"/>
                                  </p:stCondLst>
                                  <p:childTnLst>
                                    <p:set>
                                      <p:cBhvr>
                                        <p:cTn id="10" dur="1000">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154305" y="692785"/>
            <a:ext cx="3403600" cy="521970"/>
          </a:xfrm>
          <a:prstGeom prst="rect">
            <a:avLst/>
          </a:prstGeom>
          <a:noFill/>
        </p:spPr>
        <p:txBody>
          <a:bodyPr wrap="none" rtlCol="0" anchor="t">
            <a:spAutoFit/>
          </a:bodyPr>
          <a:p>
            <a:r>
              <a:rPr lang="en-US" altLang="zh-CN" sz="2800">
                <a:effectLst>
                  <a:outerShdw blurRad="38100" dist="38100" dir="2700000" algn="tl">
                    <a:srgbClr val="000000">
                      <a:alpha val="43137"/>
                    </a:srgbClr>
                  </a:outerShdw>
                </a:effectLst>
                <a:sym typeface="+mn-ea"/>
              </a:rPr>
              <a:t>1.4.2.2</a:t>
            </a:r>
            <a:r>
              <a:rPr lang="zh-CN" altLang="en-US" sz="2800">
                <a:effectLst>
                  <a:outerShdw blurRad="38100" dist="38100" dir="2700000" algn="tl">
                    <a:srgbClr val="000000">
                      <a:alpha val="43137"/>
                    </a:srgbClr>
                  </a:outerShdw>
                </a:effectLst>
                <a:sym typeface="+mn-ea"/>
              </a:rPr>
              <a:t>活塞环的材料</a:t>
            </a:r>
            <a:endParaRPr lang="zh-CN" altLang="en-US" sz="2800">
              <a:effectLst>
                <a:outerShdw blurRad="38100" dist="38100" dir="2700000" algn="tl">
                  <a:srgbClr val="000000">
                    <a:alpha val="43137"/>
                  </a:srgbClr>
                </a:outerShdw>
              </a:effectLst>
              <a:sym typeface="+mn-ea"/>
            </a:endParaRPr>
          </a:p>
        </p:txBody>
      </p:sp>
      <p:sp>
        <p:nvSpPr>
          <p:cNvPr id="428071" name="矩形 428070"/>
          <p:cNvSpPr/>
          <p:nvPr/>
        </p:nvSpPr>
        <p:spPr>
          <a:xfrm>
            <a:off x="81280" y="183515"/>
            <a:ext cx="2367915" cy="45275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1.4.2</a:t>
            </a:r>
            <a:r>
              <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活塞</a:t>
            </a:r>
            <a:r>
              <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环</a:t>
            </a:r>
            <a:endParaRPr lang="zh-CN" altLang="en-US" sz="320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6" name="文本框 5"/>
          <p:cNvSpPr txBox="1"/>
          <p:nvPr/>
        </p:nvSpPr>
        <p:spPr>
          <a:xfrm>
            <a:off x="81280" y="1477645"/>
            <a:ext cx="8931275" cy="5262245"/>
          </a:xfrm>
          <a:prstGeom prst="rect">
            <a:avLst/>
          </a:prstGeom>
          <a:noFill/>
        </p:spPr>
        <p:txBody>
          <a:bodyPr wrap="square" rtlCol="0" anchor="t">
            <a:spAutoFit/>
          </a:bodyPr>
          <a:p>
            <a:r>
              <a:rPr lang="en-US" altLang="zh-CN"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为降低磨损危险、加速起动过程、防止产生烧伤斑点，活塞环表面必须进行处理。运行表面或整个活塞环要：</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·镀锡、磷化处理、镀铜或</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·铁氧化物处理或</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·镀铬或</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·镀钼。</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由于最上面一个活塞槽内的活塞环承受特别高的机械负荷、热负荷和化学负荷，因此在大多数情况下需要加强活塞环在气缸上滑动的运行表面。采用火焰喷涂法喷涂的金属涂层或用等离子法喷涂的陶瓷涂层越来越多地伐替以前常用的镀铬层。这些涂层的优，一氧是熔。一点较高且带有孔隙。</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a:p>
            <a:r>
              <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rPr>
              <a:t>    上面两个环（在三个气环的结构中）的侧面带有“顶( Top)”或“h(Oben)”标记。装人这些活塞环后必须能从上面见到这个侧面。</a:t>
            </a:r>
            <a:endParaRPr lang="zh-CN" altLang="en-US" sz="2400" b="1" noProof="0" dirty="0">
              <a:ln>
                <a:noFill/>
              </a:ln>
              <a:solidFill>
                <a:srgbClr val="008000"/>
              </a:solidFill>
              <a:effectLst>
                <a:outerShdw blurRad="38100" dist="38100" dir="2700000" algn="tl">
                  <a:srgbClr val="000000">
                    <a:alpha val="43137"/>
                  </a:srgbClr>
                </a:outerShdw>
              </a:effectLst>
              <a:uLnTx/>
              <a:uFillTx/>
              <a:latin typeface="楷体" panose="02010609060101010101" charset="-122"/>
              <a:ea typeface="楷体" panose="02010609060101010101" charset="-122"/>
              <a:cs typeface="楷体" panose="02010609060101010101"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8035" name="矩形 428034"/>
          <p:cNvSpPr/>
          <p:nvPr/>
        </p:nvSpPr>
        <p:spPr>
          <a:xfrm>
            <a:off x="3873500" y="2273300"/>
            <a:ext cx="9144000" cy="0"/>
          </a:xfrm>
          <a:prstGeom prst="rect">
            <a:avLst/>
          </a:prstGeom>
          <a:noFill/>
          <a:ln w="12700">
            <a:noFill/>
          </a:ln>
        </p:spPr>
        <p:txBody>
          <a:bodyPr/>
          <a:p>
            <a:endParaRPr lang="zh-CN" altLang="en-US"/>
          </a:p>
        </p:txBody>
      </p:sp>
      <p:sp>
        <p:nvSpPr>
          <p:cNvPr id="428036" name="矩形 428035"/>
          <p:cNvSpPr/>
          <p:nvPr/>
        </p:nvSpPr>
        <p:spPr>
          <a:xfrm>
            <a:off x="4406900" y="1993900"/>
            <a:ext cx="9144000" cy="0"/>
          </a:xfrm>
          <a:prstGeom prst="rect">
            <a:avLst/>
          </a:prstGeom>
          <a:noFill/>
          <a:ln w="12700">
            <a:noFill/>
          </a:ln>
        </p:spPr>
        <p:txBody>
          <a:bodyPr wrap="none" lIns="0" tIns="0" rIns="0" bIns="0" anchor="ctr">
            <a:spAutoFit/>
          </a:bodyPr>
          <a:p>
            <a:pPr algn="ctr"/>
            <a:endParaRPr lang="zh-CN" altLang="en-US" sz="2200" dirty="0">
              <a:latin typeface="BMWTypeRegular" panose="020B0604020202020204" pitchFamily="34" charset="0"/>
              <a:ea typeface="宋体" panose="02010600030101010101" pitchFamily="2" charset="-122"/>
            </a:endParaRPr>
          </a:p>
        </p:txBody>
      </p:sp>
      <p:sp>
        <p:nvSpPr>
          <p:cNvPr id="428037" name="矩形 428036"/>
          <p:cNvSpPr/>
          <p:nvPr/>
        </p:nvSpPr>
        <p:spPr>
          <a:xfrm>
            <a:off x="4394200" y="2095500"/>
            <a:ext cx="9144000" cy="0"/>
          </a:xfrm>
          <a:prstGeom prst="rect">
            <a:avLst/>
          </a:prstGeom>
          <a:noFill/>
          <a:ln w="12700">
            <a:noFill/>
          </a:ln>
        </p:spPr>
        <p:txBody>
          <a:bodyPr/>
          <a:p>
            <a:endParaRPr lang="zh-CN" altLang="en-US"/>
          </a:p>
        </p:txBody>
      </p:sp>
      <p:sp>
        <p:nvSpPr>
          <p:cNvPr id="428038" name="矩形 428037"/>
          <p:cNvSpPr/>
          <p:nvPr/>
        </p:nvSpPr>
        <p:spPr>
          <a:xfrm>
            <a:off x="3556000" y="2070100"/>
            <a:ext cx="9144000" cy="0"/>
          </a:xfrm>
          <a:prstGeom prst="rect">
            <a:avLst/>
          </a:prstGeom>
          <a:noFill/>
          <a:ln w="12700">
            <a:noFill/>
          </a:ln>
        </p:spPr>
        <p:txBody>
          <a:bodyPr/>
          <a:p>
            <a:endParaRPr lang="zh-CN" altLang="en-US"/>
          </a:p>
        </p:txBody>
      </p:sp>
      <p:sp>
        <p:nvSpPr>
          <p:cNvPr id="428039" name="矩形 428038"/>
          <p:cNvSpPr/>
          <p:nvPr/>
        </p:nvSpPr>
        <p:spPr>
          <a:xfrm>
            <a:off x="4686300" y="1968500"/>
            <a:ext cx="9144000" cy="0"/>
          </a:xfrm>
          <a:prstGeom prst="rect">
            <a:avLst/>
          </a:prstGeom>
          <a:noFill/>
          <a:ln w="12700">
            <a:noFill/>
          </a:ln>
        </p:spPr>
        <p:txBody>
          <a:bodyPr/>
          <a:p>
            <a:endParaRPr lang="zh-CN" altLang="en-US"/>
          </a:p>
        </p:txBody>
      </p:sp>
      <p:sp>
        <p:nvSpPr>
          <p:cNvPr id="428041" name="矩形 428040"/>
          <p:cNvSpPr/>
          <p:nvPr/>
        </p:nvSpPr>
        <p:spPr>
          <a:xfrm>
            <a:off x="0" y="2976563"/>
            <a:ext cx="9144000" cy="0"/>
          </a:xfrm>
          <a:prstGeom prst="rect">
            <a:avLst/>
          </a:prstGeom>
          <a:noFill/>
          <a:ln w="12700">
            <a:noFill/>
          </a:ln>
        </p:spPr>
        <p:txBody>
          <a:bodyPr wrap="none" lIns="0" tIns="0" rIns="0" bIns="0" anchor="ctr">
            <a:spAutoFit/>
          </a:bodyPr>
          <a:p>
            <a:pPr>
              <a:lnSpc>
                <a:spcPct val="100000"/>
              </a:lnSpc>
            </a:pPr>
            <a:endParaRPr lang="zh-CN" altLang="en-US" sz="2400" dirty="0">
              <a:latin typeface="BMWTypeLight" panose="020B0304020202020204" pitchFamily="34" charset="0"/>
              <a:ea typeface="宋体" panose="02010600030101010101" pitchFamily="2" charset="-122"/>
            </a:endParaRPr>
          </a:p>
        </p:txBody>
      </p:sp>
      <p:sp>
        <p:nvSpPr>
          <p:cNvPr id="428071" name="矩形 428070"/>
          <p:cNvSpPr/>
          <p:nvPr/>
        </p:nvSpPr>
        <p:spPr>
          <a:xfrm>
            <a:off x="0" y="78740"/>
            <a:ext cx="3319780" cy="38290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1.4</a:t>
            </a:r>
            <a:r>
              <a:rPr lang="en-US" altLang="zh-CN"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sym typeface="+mn-ea"/>
              </a:rPr>
              <a:t>.</a:t>
            </a:r>
            <a:r>
              <a:rPr lang="en-US" altLang="zh-CN"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2.3</a:t>
            </a:r>
            <a:r>
              <a:rPr lang="zh-CN" altLang="en-US"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活塞环</a:t>
            </a:r>
            <a:r>
              <a:rPr lang="zh-CN" altLang="en-US"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运行条件</a:t>
            </a:r>
            <a:endParaRPr lang="zh-CN" altLang="en-US"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graphicFrame>
        <p:nvGraphicFramePr>
          <p:cNvPr id="5" name="表格 4"/>
          <p:cNvGraphicFramePr/>
          <p:nvPr>
            <p:custDataLst>
              <p:tags r:id="rId1"/>
            </p:custDataLst>
          </p:nvPr>
        </p:nvGraphicFramePr>
        <p:xfrm>
          <a:off x="156210" y="461645"/>
          <a:ext cx="8831580" cy="5494020"/>
        </p:xfrm>
        <a:graphic>
          <a:graphicData uri="http://schemas.openxmlformats.org/drawingml/2006/table">
            <a:tbl>
              <a:tblPr firstRow="1" bandRow="1">
                <a:tableStyleId>{5C22544A-7EE6-4342-B048-85BDC9FD1C3A}</a:tableStyleId>
              </a:tblPr>
              <a:tblGrid>
                <a:gridCol w="678815"/>
                <a:gridCol w="3407410"/>
                <a:gridCol w="4745355"/>
              </a:tblGrid>
              <a:tr h="403860">
                <a:tc>
                  <a:txBody>
                    <a:bodyPr/>
                    <a:p>
                      <a:pPr algn="ctr">
                        <a:buNone/>
                      </a:pPr>
                      <a:r>
                        <a:rPr lang="zh-CN" altLang="en-US" sz="1800">
                          <a:solidFill>
                            <a:srgbClr val="FF0000"/>
                          </a:solidFill>
                          <a:effectLst>
                            <a:outerShdw blurRad="38100" dist="38100" dir="2700000" algn="tl">
                              <a:srgbClr val="000000">
                                <a:alpha val="43137"/>
                              </a:srgbClr>
                            </a:outerShdw>
                          </a:effectLst>
                        </a:rPr>
                        <a:t>负荷</a:t>
                      </a:r>
                      <a:endParaRPr lang="zh-CN" altLang="en-US" sz="1800">
                        <a:solidFill>
                          <a:srgbClr val="FF0000"/>
                        </a:solidFill>
                        <a:effectLst>
                          <a:outerShdw blurRad="38100" dist="38100" dir="2700000" algn="tl">
                            <a:srgbClr val="000000">
                              <a:alpha val="43137"/>
                            </a:srgbClr>
                          </a:outerShdw>
                        </a:effectLst>
                      </a:endParaRPr>
                    </a:p>
                  </a:txBody>
                  <a:tcPr/>
                </a:tc>
                <a:tc>
                  <a:txBody>
                    <a:bodyPr/>
                    <a:p>
                      <a:pPr algn="ctr">
                        <a:buNone/>
                      </a:pPr>
                      <a:r>
                        <a:rPr lang="zh-CN" altLang="en-US" sz="1800">
                          <a:solidFill>
                            <a:srgbClr val="FF0000"/>
                          </a:solidFill>
                          <a:effectLst>
                            <a:outerShdw blurRad="38100" dist="38100" dir="2700000" algn="tl">
                              <a:srgbClr val="000000">
                                <a:alpha val="43137"/>
                              </a:srgbClr>
                            </a:outerShdw>
                          </a:effectLst>
                        </a:rPr>
                        <a:t>运行条件</a:t>
                      </a:r>
                      <a:endParaRPr lang="zh-CN" altLang="en-US" sz="1800">
                        <a:solidFill>
                          <a:srgbClr val="FF0000"/>
                        </a:solidFill>
                        <a:effectLst>
                          <a:outerShdw blurRad="38100" dist="38100" dir="2700000" algn="tl">
                            <a:srgbClr val="000000">
                              <a:alpha val="43137"/>
                            </a:srgbClr>
                          </a:outerShdw>
                        </a:effectLst>
                      </a:endParaRPr>
                    </a:p>
                  </a:txBody>
                  <a:tcPr/>
                </a:tc>
                <a:tc>
                  <a:txBody>
                    <a:bodyPr/>
                    <a:p>
                      <a:pPr algn="ctr">
                        <a:buNone/>
                      </a:pPr>
                      <a:r>
                        <a:rPr lang="zh-CN" altLang="en-US" sz="1800">
                          <a:solidFill>
                            <a:srgbClr val="FF0000"/>
                          </a:solidFill>
                          <a:effectLst>
                            <a:outerShdw blurRad="38100" dist="38100" dir="2700000" algn="tl">
                              <a:srgbClr val="000000">
                                <a:alpha val="43137"/>
                              </a:srgbClr>
                            </a:outerShdw>
                          </a:effectLst>
                        </a:rPr>
                        <a:t>后果</a:t>
                      </a:r>
                      <a:endParaRPr lang="zh-CN" altLang="en-US" sz="1800">
                        <a:solidFill>
                          <a:srgbClr val="FF0000"/>
                        </a:solidFill>
                        <a:effectLst>
                          <a:outerShdw blurRad="38100" dist="38100" dir="2700000" algn="tl">
                            <a:srgbClr val="000000">
                              <a:alpha val="43137"/>
                            </a:srgbClr>
                          </a:outerShdw>
                        </a:effectLst>
                      </a:endParaRPr>
                    </a:p>
                  </a:txBody>
                  <a:tcPr/>
                </a:tc>
              </a:tr>
              <a:tr h="2860040">
                <a:tc>
                  <a:txBody>
                    <a:bodyPr/>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r>
                        <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摩</a:t>
                      </a: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r>
                        <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擦</a:t>
                      </a: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r>
                        <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力</a:t>
                      </a: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a:tc>
                <a:tc>
                  <a:txBody>
                    <a:bodyPr/>
                    <a:p>
                      <a:pPr>
                        <a:buNone/>
                      </a:pPr>
                      <a:r>
                        <a:rPr lang="en-US" altLang="zh-CN" sz="1400">
                          <a:effectLst>
                            <a:outerShdw blurRad="38100" dist="38100" dir="2700000" algn="tl">
                              <a:srgbClr val="000000">
                                <a:alpha val="43137"/>
                              </a:srgbClr>
                            </a:outerShdw>
                          </a:effectLst>
                        </a:rPr>
                        <a:t>       </a:t>
                      </a:r>
                      <a:r>
                        <a:rPr lang="zh-CN" altLang="en-US" sz="1400">
                          <a:effectLst>
                            <a:outerShdw blurRad="38100" dist="38100" dir="2700000" algn="tl">
                              <a:srgbClr val="000000">
                                <a:alpha val="43137"/>
                              </a:srgbClr>
                            </a:outerShdw>
                          </a:effectLst>
                        </a:rPr>
                        <a:t>活塞环通过气体压力实现密封作用。此外机械预应力将活塞环压紧在气缸壁上。由于存在高度间隙，因此在工作循环中活塞环从活塞环槽下端面移向上端面，然后反向移动。</a:t>
                      </a:r>
                      <a:endParaRPr lang="zh-CN" altLang="en-US" sz="1400">
                        <a:effectLst>
                          <a:outerShdw blurRad="38100" dist="38100" dir="2700000" algn="tl">
                            <a:srgbClr val="000000">
                              <a:alpha val="43137"/>
                            </a:srgbClr>
                          </a:outerShdw>
                        </a:effectLst>
                      </a:endParaRPr>
                    </a:p>
                  </a:txBody>
                  <a:tcPr/>
                </a:tc>
                <a:tc>
                  <a:txBody>
                    <a:bodyPr/>
                    <a:p>
                      <a:pPr>
                        <a:buNone/>
                      </a:pPr>
                      <a:r>
                        <a:rPr lang="en-US" altLang="zh-CN" sz="1400" b="0">
                          <a:effectLst>
                            <a:outerShdw blurRad="38100" dist="38100" dir="2700000" algn="tl">
                              <a:srgbClr val="000000">
                                <a:alpha val="43137"/>
                              </a:srgbClr>
                            </a:outerShdw>
                          </a:effectLst>
                        </a:rPr>
                        <a:t>      </a:t>
                      </a:r>
                      <a:r>
                        <a:rPr lang="zh-CN" altLang="en-US" sz="1400" b="0">
                          <a:effectLst>
                            <a:outerShdw blurRad="38100" dist="38100" dir="2700000" algn="tl">
                              <a:srgbClr val="000000">
                                <a:alpha val="43137"/>
                              </a:srgbClr>
                            </a:outerShdw>
                          </a:effectLst>
                        </a:rPr>
                        <a:t>由于活塞环反复交替接触</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活塞环槽上下端面，因此活</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塞环槽底部的腐蚀物、灰尘</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和机油积炭会造成磨损。高</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度间隙增加。高度间隙（大</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于0.025mm）过大时会导致：</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活塞环出现泵油作用</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       活塞环向上运动时，机油</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通过因磨损而扩大的活塞环槽</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输送到燃烧室内并在那里燃烧。</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燃烧后的机油以机油积炭形式</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沉积在燃烧室内，活塞环歪斜和</a:t>
                      </a:r>
                      <a:endParaRPr lang="zh-CN" altLang="en-US" sz="1400" b="0">
                        <a:effectLst>
                          <a:outerShdw blurRad="38100" dist="38100" dir="2700000" algn="tl">
                            <a:srgbClr val="000000">
                              <a:alpha val="43137"/>
                            </a:srgbClr>
                          </a:outerShdw>
                        </a:effectLst>
                      </a:endParaRPr>
                    </a:p>
                    <a:p>
                      <a:pPr>
                        <a:buNone/>
                      </a:pPr>
                      <a:r>
                        <a:rPr lang="zh-CN" altLang="en-US" sz="1400" b="0">
                          <a:effectLst>
                            <a:outerShdw blurRad="38100" dist="38100" dir="2700000" algn="tl">
                              <a:srgbClr val="000000">
                                <a:alpha val="43137"/>
                              </a:srgbClr>
                            </a:outerShdw>
                          </a:effectLst>
                        </a:rPr>
                        <a:t>气缸壁磨损。</a:t>
                      </a:r>
                      <a:endParaRPr lang="zh-CN" altLang="en-US" sz="1400" b="0">
                        <a:effectLst>
                          <a:outerShdw blurRad="38100" dist="38100" dir="2700000" algn="tl">
                            <a:srgbClr val="000000">
                              <a:alpha val="43137"/>
                            </a:srgbClr>
                          </a:outerShdw>
                        </a:effectLst>
                      </a:endParaRPr>
                    </a:p>
                  </a:txBody>
                  <a:tcPr/>
                </a:tc>
              </a:tr>
              <a:tr h="2865120">
                <a:tc>
                  <a:txBody>
                    <a:bodyPr/>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r>
                        <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热</a:t>
                      </a: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ctr">
                        <a:buNone/>
                      </a:pPr>
                      <a:r>
                        <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rPr>
                        <a:t>量</a:t>
                      </a:r>
                      <a:endParaRPr lang="zh-CN" altLang="en-US" b="1">
                        <a:solidFill>
                          <a:schemeClr val="tx1"/>
                        </a:solidFill>
                        <a:effectLst>
                          <a:outerShdw blurRad="38100" dist="38100" dir="2700000" algn="tl">
                            <a:srgbClr val="000000">
                              <a:alpha val="43137"/>
                            </a:srgbClr>
                          </a:outerShdw>
                        </a:effectLst>
                        <a:latin typeface="黑体" panose="02010609060101010101" charset="-122"/>
                        <a:ea typeface="黑体" panose="02010609060101010101" charset="-122"/>
                      </a:endParaRPr>
                    </a:p>
                  </a:txBody>
                  <a:tcPr/>
                </a:tc>
                <a:tc>
                  <a:txBody>
                    <a:bodyPr/>
                    <a:p>
                      <a:pPr algn="l">
                        <a:buClrTx/>
                        <a:buSzTx/>
                        <a:buNone/>
                      </a:pPr>
                      <a:r>
                        <a:rPr lang="zh-CN" altLang="en-US" sz="1400"/>
                        <a:t>      </a:t>
                      </a:r>
                      <a:r>
                        <a:rPr lang="zh-CN" altLang="en-US" sz="1400">
                          <a:effectLst>
                            <a:outerShdw blurRad="38100" dist="38100" dir="2700000" algn="tl">
                              <a:srgbClr val="000000">
                                <a:alpha val="43137"/>
                              </a:srgbClr>
                            </a:outerShdw>
                          </a:effectLst>
                        </a:rPr>
                        <a:t>为了在发动机处于运行温度时不影响活塞环的弹性作用，活塞环必须有</a:t>
                      </a:r>
                      <a:r>
                        <a:rPr lang="zh-CN" altLang="en-US" sz="1400">
                          <a:effectLst>
                            <a:outerShdw blurRad="38100" dist="38100" dir="2700000" algn="tl">
                              <a:srgbClr val="000000">
                                <a:alpha val="43137"/>
                              </a:srgbClr>
                            </a:outerShdw>
                          </a:effectLst>
                          <a:sym typeface="+mn-ea"/>
                        </a:rPr>
                        <a:t>切口间隙</a:t>
                      </a:r>
                      <a:endParaRPr lang="zh-CN" altLang="en-US" sz="1400">
                        <a:effectLst>
                          <a:outerShdw blurRad="38100" dist="38100" dir="2700000" algn="tl">
                            <a:srgbClr val="000000">
                              <a:alpha val="43137"/>
                            </a:srgbClr>
                          </a:outerShdw>
                        </a:effectLst>
                        <a:sym typeface="+mn-ea"/>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最上面的活塞环由于炽热气体而承受很大的热负荷。此外上止点区域内润滑也较差。</a:t>
                      </a:r>
                      <a:endParaRPr lang="zh-CN" altLang="en-US" sz="1400">
                        <a:effectLst>
                          <a:outerShdw blurRad="38100" dist="38100" dir="2700000" algn="tl">
                            <a:srgbClr val="000000">
                              <a:alpha val="43137"/>
                            </a:srgbClr>
                          </a:outerShdw>
                        </a:effectLst>
                      </a:endParaRPr>
                    </a:p>
                  </a:txBody>
                  <a:tcPr/>
                </a:tc>
                <a:tc>
                  <a:txBody>
                    <a:bodyPr/>
                    <a:p>
                      <a:pPr algn="l">
                        <a:buClrTx/>
                        <a:buSzTx/>
                        <a:buNone/>
                      </a:pPr>
                      <a:r>
                        <a:rPr lang="zh-CN" altLang="en-US" sz="1400">
                          <a:effectLst>
                            <a:outerShdw blurRad="38100" dist="38100" dir="2700000" algn="tl">
                              <a:srgbClr val="000000">
                                <a:alpha val="43137"/>
                              </a:srgbClr>
                            </a:outerShdw>
                          </a:effectLst>
                        </a:rPr>
                        <a:t>活塞环磨损时切口间隙会越来越大。其结果是：</a:t>
                      </a: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·功率损失，</a:t>
                      </a: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·机油消耗提高，</a:t>
                      </a: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-燃烧室中形成机油积炭沉积物，</a:t>
                      </a: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·废气值差。</a:t>
                      </a: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切口间隙过小时会导致发动机处于运行温度时活塞环断裂。</a:t>
                      </a: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endParaRPr lang="zh-CN" altLang="en-US" sz="1400">
                        <a:effectLst>
                          <a:outerShdw blurRad="38100" dist="38100" dir="2700000" algn="tl">
                            <a:srgbClr val="000000">
                              <a:alpha val="43137"/>
                            </a:srgbClr>
                          </a:outerShdw>
                        </a:effectLst>
                      </a:endParaRPr>
                    </a:p>
                    <a:p>
                      <a:pPr algn="l">
                        <a:buClrTx/>
                        <a:buSzTx/>
                        <a:buNone/>
                      </a:pPr>
                      <a:r>
                        <a:rPr lang="zh-CN" altLang="en-US" sz="1400">
                          <a:effectLst>
                            <a:outerShdw blurRad="38100" dist="38100" dir="2700000" algn="tl">
                              <a:srgbClr val="000000">
                                <a:alpha val="43137"/>
                              </a:srgbClr>
                            </a:outerShdw>
                          </a:effectLst>
                        </a:rPr>
                        <a:t>        活塞环局部过热或润滑不足时，会出现导致活塞环卡死的烧伤斑点。</a:t>
                      </a:r>
                      <a:endParaRPr lang="zh-CN" altLang="en-US" sz="1400">
                        <a:effectLst>
                          <a:outerShdw blurRad="38100" dist="38100" dir="2700000" algn="tl">
                            <a:srgbClr val="000000">
                              <a:alpha val="43137"/>
                            </a:srgbClr>
                          </a:outerShdw>
                        </a:effectLst>
                      </a:endParaRPr>
                    </a:p>
                  </a:txBody>
                  <a:tcPr/>
                </a:tc>
              </a:tr>
            </a:tbl>
          </a:graphicData>
        </a:graphic>
      </p:graphicFrame>
      <p:pic>
        <p:nvPicPr>
          <p:cNvPr id="28678" name="Picture 13" descr="00"/>
          <p:cNvPicPr>
            <a:picLocks noChangeAspect="1"/>
          </p:cNvPicPr>
          <p:nvPr/>
        </p:nvPicPr>
        <p:blipFill>
          <a:blip r:embed="rId2"/>
          <a:stretch>
            <a:fillRect/>
          </a:stretch>
        </p:blipFill>
        <p:spPr>
          <a:xfrm>
            <a:off x="6854190" y="931545"/>
            <a:ext cx="2052320" cy="2539365"/>
          </a:xfrm>
          <a:prstGeom prst="rect">
            <a:avLst/>
          </a:prstGeom>
          <a:noFill/>
          <a:ln w="9525">
            <a:noFill/>
          </a:ln>
        </p:spPr>
      </p:pic>
      <p:pic>
        <p:nvPicPr>
          <p:cNvPr id="2" name="图片 1"/>
          <p:cNvPicPr>
            <a:picLocks noChangeAspect="1"/>
          </p:cNvPicPr>
          <p:nvPr/>
        </p:nvPicPr>
        <p:blipFill>
          <a:blip r:embed="rId3"/>
          <a:stretch>
            <a:fillRect/>
          </a:stretch>
        </p:blipFill>
        <p:spPr>
          <a:xfrm>
            <a:off x="1683385" y="1968500"/>
            <a:ext cx="2428875" cy="1607820"/>
          </a:xfrm>
          <a:prstGeom prst="rect">
            <a:avLst/>
          </a:prstGeom>
        </p:spPr>
      </p:pic>
      <p:pic>
        <p:nvPicPr>
          <p:cNvPr id="3" name="图片 2"/>
          <p:cNvPicPr>
            <a:picLocks noChangeAspect="1"/>
          </p:cNvPicPr>
          <p:nvPr/>
        </p:nvPicPr>
        <p:blipFill>
          <a:blip r:embed="rId4"/>
          <a:stretch>
            <a:fillRect/>
          </a:stretch>
        </p:blipFill>
        <p:spPr>
          <a:xfrm>
            <a:off x="1264920" y="4368165"/>
            <a:ext cx="2540000" cy="170751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TABLE_BEAUTIFY" val="smartTable{1bc35e73-f121-44c3-bc7a-c3c48a94e65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1254</Words>
  <Application>WPS 演示</Application>
  <PresentationFormat>全屏显示(4:3)</PresentationFormat>
  <Paragraphs>106</Paragraphs>
  <Slides>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vt:i4>
      </vt:variant>
    </vt:vector>
  </HeadingPairs>
  <TitlesOfParts>
    <vt:vector size="20" baseType="lpstr">
      <vt:lpstr>Arial</vt:lpstr>
      <vt:lpstr>宋体</vt:lpstr>
      <vt:lpstr>Wingdings</vt:lpstr>
      <vt:lpstr>Calibri</vt:lpstr>
      <vt:lpstr>BMWTypeRegular</vt:lpstr>
      <vt:lpstr>BMWTypeLight</vt:lpstr>
      <vt:lpstr>汉仪大黑简</vt:lpstr>
      <vt:lpstr>黑体</vt:lpstr>
      <vt:lpstr>隶书</vt:lpstr>
      <vt:lpstr>微软雅黑</vt:lpstr>
      <vt:lpstr>Segoe Print</vt:lpstr>
      <vt:lpstr>Yu Gothic UI Light</vt:lpstr>
      <vt:lpstr>Arial Unicode MS</vt:lpstr>
      <vt:lpstr>楷体</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48</cp:revision>
  <dcterms:created xsi:type="dcterms:W3CDTF">2018-09-20T09:45:00Z</dcterms:created>
  <dcterms:modified xsi:type="dcterms:W3CDTF">2020-02-19T09:51:07Z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