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8"/>
  </p:handoutMasterIdLst>
  <p:sldIdLst>
    <p:sldId id="257" r:id="rId3"/>
    <p:sldId id="258" r:id="rId4"/>
    <p:sldId id="259" r:id="rId5"/>
    <p:sldId id="260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Rectangle 2"/>
          <p:cNvSpPr>
            <a:spLocks noGrp="1"/>
          </p:cNvSpPr>
          <p:nvPr>
            <p:ph type="title"/>
          </p:nvPr>
        </p:nvSpPr>
        <p:spPr>
          <a:xfrm>
            <a:off x="0" y="981710"/>
            <a:ext cx="9879965" cy="866775"/>
          </a:xfrm>
        </p:spPr>
        <p:txBody>
          <a:bodyPr vert="horz" wrap="square" lIns="91440" tIns="45720" rIns="91440" bIns="45720" anchor="ctr"/>
          <a:p>
            <a:pPr algn="l">
              <a:buNone/>
            </a:pPr>
            <a:r>
              <a:rPr lang="en-US" altLang="zh-CN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2.6.1</a:t>
            </a:r>
            <a:r>
              <a:rPr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用正时带检测仪测量正时带张紧力</a:t>
            </a:r>
            <a:endParaRPr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162819" name="Rectangle 3"/>
          <p:cNvSpPr>
            <a:spLocks noGrp="1" noChangeArrowheads="1"/>
          </p:cNvSpPr>
          <p:nvPr>
            <p:ph idx="1"/>
          </p:nvPr>
        </p:nvSpPr>
        <p:spPr>
          <a:xfrm>
            <a:off x="184785" y="2072640"/>
            <a:ext cx="6327775" cy="380428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-342900" algn="l" defTabSz="914400" rtl="0" eaLnBrk="0" fontAlgn="base" hangingPunct="0">
              <a:lnSpc>
                <a:spcPct val="80000"/>
              </a:lnSpc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sz="3600" b="1" i="0" u="none" strike="noStrike" kern="1200" cap="none" spc="0" normalizeH="0" baseline="0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kumimoji="0" sz="3600" b="1" i="0" u="none" strike="noStrike" kern="1200" cap="none" spc="200" normalizeH="0" baseline="0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将正时带夹在一个传感器内进行测量。如果制造商未给出其他规定，则将传感器置于正时带最长自由段的中心。借助随附的表格将测量值换算为以“牛顿”为单位，然后与制造商规定值进行比较。</a:t>
            </a:r>
            <a:endParaRPr kumimoji="0" sz="3600" b="1" i="0" u="none" strike="noStrike" kern="1200" cap="none" spc="200" normalizeH="0" baseline="0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241" name="Rectangle 2"/>
          <p:cNvSpPr>
            <a:spLocks noGrp="1"/>
          </p:cNvSpPr>
          <p:nvPr/>
        </p:nvSpPr>
        <p:spPr>
          <a:xfrm>
            <a:off x="0" y="-161290"/>
            <a:ext cx="9408160" cy="1143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zh-CN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2.</a:t>
            </a:r>
            <a:r>
              <a:rPr lang="en-US" altLang="zh-CN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6</a:t>
            </a:r>
            <a:r>
              <a:rPr lang="zh-CN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气门控制机构故障诊断诊断</a:t>
            </a:r>
            <a:endParaRPr lang="zh-CN" altLang="en-US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36080" y="2072640"/>
            <a:ext cx="3787775" cy="375348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1" name="Rectangle 2"/>
          <p:cNvSpPr>
            <a:spLocks noGrp="1"/>
          </p:cNvSpPr>
          <p:nvPr>
            <p:ph type="title"/>
          </p:nvPr>
        </p:nvSpPr>
        <p:spPr>
          <a:xfrm>
            <a:off x="288925" y="791210"/>
            <a:ext cx="8382635" cy="1143000"/>
          </a:xfrm>
        </p:spPr>
        <p:txBody>
          <a:bodyPr vert="horz" wrap="square" lIns="91440" tIns="45720" rIns="91440" bIns="45720" anchor="ctr"/>
          <a:p>
            <a:pPr algn="l">
              <a:buNone/>
            </a:pPr>
            <a:r>
              <a:rPr lang="en-US" altLang="zh-CN"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2.6.2</a:t>
            </a:r>
            <a:r>
              <a:rPr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气门控制机构故障诊断</a:t>
            </a:r>
            <a:endParaRPr sz="40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289" name="Rectangle 3"/>
          <p:cNvSpPr>
            <a:spLocks noGrp="1"/>
          </p:cNvSpPr>
          <p:nvPr>
            <p:ph type="body" sz="half" idx="1"/>
          </p:nvPr>
        </p:nvSpPr>
        <p:spPr>
          <a:xfrm>
            <a:off x="184785" y="1838960"/>
            <a:ext cx="11539220" cy="1047115"/>
          </a:xfrm>
        </p:spPr>
        <p:txBody>
          <a:bodyPr vert="horz" wrap="square" lIns="91440" tIns="45720" rIns="91440" bIns="45720" anchor="t"/>
          <a:p>
            <a:pPr algn="l"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故障现象：如果听到气缸盖区域发出啪嗒声。故障原因：问题通常出在液压挺杆上。</a:t>
            </a:r>
            <a:r>
              <a:rPr sz="2400" b="1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排除／措施：</a:t>
            </a: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液压挺杆无法修理。必须更换。</a:t>
            </a:r>
            <a:endParaRPr sz="24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endParaRPr lang="zh-CN" altLang="en-US" sz="24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Rectangle 2"/>
          <p:cNvSpPr>
            <a:spLocks noGrp="1"/>
          </p:cNvSpPr>
          <p:nvPr/>
        </p:nvSpPr>
        <p:spPr>
          <a:xfrm>
            <a:off x="0" y="-161290"/>
            <a:ext cx="9408160" cy="1143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None/>
            </a:pPr>
            <a:r>
              <a:rPr lang="zh-CN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2.</a:t>
            </a:r>
            <a:r>
              <a:rPr lang="en-US" altLang="zh-CN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6</a:t>
            </a:r>
            <a:r>
              <a:rPr lang="zh-CN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气门控制机构故障诊断诊断</a:t>
            </a:r>
            <a:endParaRPr lang="zh-CN" altLang="en-US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>
          <a:xfrm>
            <a:off x="73660" y="2905760"/>
            <a:ext cx="11539220" cy="104711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4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sz="24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故障现象：有时候出现</a:t>
            </a:r>
            <a:r>
              <a:rPr sz="2400" b="1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咔嚓声。故障原因：</a:t>
            </a:r>
            <a:r>
              <a:rPr sz="24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气门座中的污物颗粒干扰了液压挺杆的功能，气门座间隙过大。</a:t>
            </a:r>
            <a:r>
              <a:rPr sz="2400" b="1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排除／措施：</a:t>
            </a:r>
            <a:r>
              <a:rPr sz="24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如果无法通过换油排除故障，则更换液压挺杆。</a:t>
            </a:r>
            <a:endParaRPr sz="2400" b="1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endParaRPr sz="2400" b="1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endParaRPr lang="zh-CN" altLang="en-US" sz="2400" b="1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Rectangle 3"/>
          <p:cNvSpPr>
            <a:spLocks noGrp="1"/>
          </p:cNvSpPr>
          <p:nvPr/>
        </p:nvSpPr>
        <p:spPr>
          <a:xfrm>
            <a:off x="73660" y="4466590"/>
            <a:ext cx="11539220" cy="104711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400" b="1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sz="2400" b="1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故障现象：</a:t>
            </a:r>
            <a:r>
              <a:rPr sz="2400" b="1" noProof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快速行驶后怠速运转时发出敲击声</a:t>
            </a:r>
            <a:r>
              <a:rPr sz="2400" b="1" noProof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。故障原因：</a:t>
            </a:r>
            <a:r>
              <a:rPr sz="2400" b="1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油位过低或液压油污染和老化。</a:t>
            </a:r>
            <a:r>
              <a:rPr sz="2400" b="1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排除／措施：</a:t>
            </a:r>
            <a:r>
              <a:rPr sz="2400" b="1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添加液压油或更换液压油和液压油滤清器。</a:t>
            </a:r>
            <a:endParaRPr sz="2400" b="1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endParaRPr sz="2400" b="1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endParaRPr lang="zh-CN" altLang="en-US" sz="2400" b="1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Rectangle 3"/>
          <p:cNvSpPr>
            <a:spLocks noGrp="1"/>
          </p:cNvSpPr>
          <p:nvPr/>
        </p:nvSpPr>
        <p:spPr>
          <a:xfrm>
            <a:off x="184785" y="5513705"/>
            <a:ext cx="11539220" cy="104711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400" b="1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sz="2400" b="1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故障现象：</a:t>
            </a:r>
            <a:r>
              <a:rPr sz="2400" b="1" noProof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快速行驶后怠速运转时发出较大敲击声</a:t>
            </a:r>
            <a:r>
              <a:rPr sz="2400" b="1" noProof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。故障原因：</a:t>
            </a:r>
            <a:r>
              <a:rPr sz="2400" b="1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润滑油凝固、碳化和污染造成液压挺杆卡住。</a:t>
            </a:r>
            <a:r>
              <a:rPr sz="24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排除／措施：</a:t>
            </a:r>
            <a:r>
              <a:rPr sz="2400" b="1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更换液压油和液压油滤清器。</a:t>
            </a:r>
            <a:endParaRPr sz="2400" b="1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endParaRPr sz="2400" b="1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endParaRPr lang="zh-CN" altLang="en-US" sz="2400" b="1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Rectangle 3"/>
          <p:cNvSpPr>
            <a:spLocks noGrp="1"/>
          </p:cNvSpPr>
          <p:nvPr>
            <p:ph type="body" sz="half" idx="1"/>
          </p:nvPr>
        </p:nvSpPr>
        <p:spPr>
          <a:xfrm>
            <a:off x="99060" y="2190115"/>
            <a:ext cx="11994515" cy="1047115"/>
          </a:xfrm>
        </p:spPr>
        <p:txBody>
          <a:bodyPr vert="horz" wrap="square" lIns="91440" tIns="45720" rIns="91440" bIns="45720" anchor="t"/>
          <a:p>
            <a:pPr algn="l"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6.</a:t>
            </a: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故障现象：机油泄露。故障原因：凸轮轴轴承附近的泄漏部位表示机油密封环磨损。</a:t>
            </a:r>
            <a:r>
              <a:rPr sz="2400" b="1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排除／措施：</a:t>
            </a: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更换</a:t>
            </a:r>
            <a:r>
              <a:rPr sz="2400" b="1" noProof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机油密封环</a:t>
            </a:r>
            <a:r>
              <a:rPr sz="2400" b="1" noProof="0" dirty="0">
                <a:ln>
                  <a:noFill/>
                </a:ln>
                <a:solidFill>
                  <a:srgbClr val="F85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4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endParaRPr lang="zh-CN" altLang="en-US" sz="2400" b="1" noProof="0" dirty="0">
              <a:ln>
                <a:noFill/>
              </a:ln>
              <a:solidFill>
                <a:srgbClr val="F85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" name="Rectangle 2"/>
          <p:cNvSpPr>
            <a:spLocks noGrp="1"/>
          </p:cNvSpPr>
          <p:nvPr>
            <p:ph type="title"/>
          </p:nvPr>
        </p:nvSpPr>
        <p:spPr>
          <a:xfrm>
            <a:off x="184785" y="0"/>
            <a:ext cx="8382635" cy="1143000"/>
          </a:xfrm>
        </p:spPr>
        <p:txBody>
          <a:bodyPr vert="horz" wrap="square" lIns="91440" tIns="45720" rIns="91440" bIns="45720" anchor="ctr"/>
          <a:p>
            <a:pPr algn="l">
              <a:buNone/>
            </a:pPr>
            <a:r>
              <a:rPr lang="en-US" altLang="zh-CN"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2.6.2</a:t>
            </a:r>
            <a:r>
              <a:rPr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气门控制机构故障诊断</a:t>
            </a:r>
            <a:endParaRPr sz="40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1" name="Rectangle 3"/>
          <p:cNvSpPr>
            <a:spLocks noGrp="1"/>
          </p:cNvSpPr>
          <p:nvPr/>
        </p:nvSpPr>
        <p:spPr>
          <a:xfrm>
            <a:off x="184785" y="1143000"/>
            <a:ext cx="11539220" cy="104711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400" b="1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</a:t>
            </a:r>
            <a:r>
              <a:rPr sz="2400" b="1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故障现象：</a:t>
            </a:r>
            <a:r>
              <a:rPr sz="2400" b="1" noProof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快速行驶后怠速运转时发出中等程度敲击声</a:t>
            </a:r>
            <a:r>
              <a:rPr sz="2400" b="1" noProof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。故障原因：</a:t>
            </a:r>
            <a:r>
              <a:rPr sz="2400" b="1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润液压挺杆中的阀座泄漏。</a:t>
            </a:r>
            <a:r>
              <a:rPr sz="2400" b="1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排除／措施：</a:t>
            </a:r>
            <a:r>
              <a:rPr sz="2400" b="1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更换液压挺杆</a:t>
            </a:r>
            <a:r>
              <a:rPr sz="2400" b="1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400" b="1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endParaRPr lang="en-US" altLang="zh-CN" sz="2400" b="1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" name="Rectangle 3"/>
          <p:cNvSpPr>
            <a:spLocks noGrp="1"/>
          </p:cNvSpPr>
          <p:nvPr/>
        </p:nvSpPr>
        <p:spPr>
          <a:xfrm>
            <a:off x="99060" y="3115310"/>
            <a:ext cx="11539220" cy="104711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 typeface="Wingdings" panose="05000000000000000000" pitchFamily="2" charset="2"/>
              <a:buNone/>
            </a:pPr>
            <a:r>
              <a:rPr lang="en-US" altLang="zh-CN" sz="24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7.</a:t>
            </a:r>
            <a:r>
              <a:rPr sz="24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故障现象：</a:t>
            </a:r>
            <a:r>
              <a:rPr sz="2400" b="1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从满负荷切换到滑行模式时出现蓝色机油烟雾</a:t>
            </a:r>
            <a:r>
              <a:rPr sz="2400" b="1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。故障原因：</a:t>
            </a:r>
            <a:r>
              <a:rPr sz="24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蓝烟表示气门杆密封件损坏。机油通过气门导管吸人气缸内并在气缸中燃烧。催化器功能减弱。</a:t>
            </a:r>
            <a:r>
              <a:rPr sz="2400" b="1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排除／措施：</a:t>
            </a:r>
            <a:r>
              <a:rPr sz="24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更新</a:t>
            </a:r>
            <a:r>
              <a:rPr sz="2400" b="1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气门杆密封</a:t>
            </a:r>
            <a:r>
              <a:rPr sz="24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400" b="1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endParaRPr sz="2400" b="1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endParaRPr lang="zh-CN" altLang="en-US" sz="2400" b="1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Rectangle 3"/>
          <p:cNvSpPr>
            <a:spLocks noGrp="1"/>
          </p:cNvSpPr>
          <p:nvPr/>
        </p:nvSpPr>
        <p:spPr>
          <a:xfrm>
            <a:off x="99060" y="4542790"/>
            <a:ext cx="12117705" cy="104711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400" b="1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8.</a:t>
            </a:r>
            <a:r>
              <a:rPr sz="2400" b="1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故障现象：</a:t>
            </a:r>
            <a:r>
              <a:rPr sz="2400" b="1" noProof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气缸盖中噪声较大</a:t>
            </a:r>
            <a:r>
              <a:rPr sz="2400" b="1" noProof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。故障原因：</a:t>
            </a:r>
            <a:r>
              <a:rPr sz="2400" b="1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弹簧断裂。</a:t>
            </a:r>
            <a:r>
              <a:rPr sz="2400" b="1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排除／措施：</a:t>
            </a:r>
            <a:r>
              <a:rPr sz="2400" b="1" noProof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修理气缸盖</a:t>
            </a:r>
            <a:r>
              <a:rPr sz="2400" b="1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400" b="1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endParaRPr sz="2400" b="1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endParaRPr lang="zh-CN" altLang="en-US" sz="2400" b="1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Rectangle 3"/>
          <p:cNvSpPr>
            <a:spLocks noGrp="1"/>
          </p:cNvSpPr>
          <p:nvPr/>
        </p:nvSpPr>
        <p:spPr>
          <a:xfrm>
            <a:off x="184785" y="5363845"/>
            <a:ext cx="12117705" cy="104711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400" b="1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9</a:t>
            </a:r>
            <a:r>
              <a:rPr lang="en-US" altLang="zh-CN" sz="2400" b="1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sz="2400" b="1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故障现象：</a:t>
            </a:r>
            <a:r>
              <a:rPr sz="2400" b="1" noProof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加速时出现功率损失</a:t>
            </a:r>
            <a:r>
              <a:rPr sz="2400" b="1" noProof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。故障原因：</a:t>
            </a:r>
            <a:r>
              <a:rPr sz="2400" b="1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泄漏、气门损坏、气门导管间隙过大。</a:t>
            </a:r>
            <a:r>
              <a:rPr sz="2400" b="1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排除／措施：</a:t>
            </a:r>
            <a:r>
              <a:rPr sz="2400" b="1" noProof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修理气缸盖</a:t>
            </a:r>
            <a:r>
              <a:rPr sz="2400" b="1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400" b="1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endParaRPr sz="2400" b="1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endParaRPr lang="zh-CN" altLang="en-US" sz="2400" b="1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Rectangle 2"/>
          <p:cNvSpPr>
            <a:spLocks noGrp="1"/>
          </p:cNvSpPr>
          <p:nvPr>
            <p:ph type="title"/>
          </p:nvPr>
        </p:nvSpPr>
        <p:spPr>
          <a:xfrm>
            <a:off x="184785" y="0"/>
            <a:ext cx="8382635" cy="1143000"/>
          </a:xfrm>
        </p:spPr>
        <p:txBody>
          <a:bodyPr vert="horz" wrap="square" lIns="91440" tIns="45720" rIns="91440" bIns="45720" anchor="ctr"/>
          <a:p>
            <a:pPr algn="l">
              <a:buNone/>
            </a:pPr>
            <a:r>
              <a:rPr lang="en-US" altLang="zh-CN"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2.6.2</a:t>
            </a:r>
            <a:r>
              <a:rPr sz="4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气门控制机构故障诊断</a:t>
            </a:r>
            <a:endParaRPr sz="40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" name="Rectangle 3"/>
          <p:cNvSpPr>
            <a:spLocks noGrp="1"/>
          </p:cNvSpPr>
          <p:nvPr/>
        </p:nvSpPr>
        <p:spPr>
          <a:xfrm>
            <a:off x="-90805" y="1299210"/>
            <a:ext cx="11539220" cy="104711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 typeface="Wingdings" panose="05000000000000000000" pitchFamily="2" charset="2"/>
              <a:buNone/>
            </a:pPr>
            <a:r>
              <a:rPr lang="en-US" altLang="zh-CN" sz="24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10.</a:t>
            </a:r>
            <a:r>
              <a:rPr sz="24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故障现象：</a:t>
            </a:r>
            <a:r>
              <a:rPr sz="2400" b="1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不带气门间隙补偿装置的气门控制机构：功率损失、</a:t>
            </a:r>
            <a:r>
              <a:rPr sz="2400" b="1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气门噪声。故障原因：</a:t>
            </a:r>
            <a:r>
              <a:rPr sz="24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气门间隙过大</a:t>
            </a:r>
            <a:r>
              <a:rPr sz="24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sz="2400" b="1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排除／措施：</a:t>
            </a:r>
            <a:r>
              <a:rPr sz="2400" b="1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调整气门间隙</a:t>
            </a:r>
            <a:r>
              <a:rPr sz="24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400" b="1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endParaRPr sz="2400" b="1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endParaRPr lang="zh-CN" altLang="en-US" sz="2400" b="1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Rectangle 3"/>
          <p:cNvSpPr>
            <a:spLocks noGrp="1"/>
          </p:cNvSpPr>
          <p:nvPr/>
        </p:nvSpPr>
        <p:spPr>
          <a:xfrm>
            <a:off x="-90805" y="3242945"/>
            <a:ext cx="12117705" cy="104711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 typeface="Wingdings" panose="05000000000000000000" pitchFamily="2" charset="2"/>
              <a:buNone/>
            </a:pPr>
            <a:r>
              <a:rPr sz="2400" b="1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400" b="1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11.</a:t>
            </a:r>
            <a:r>
              <a:rPr sz="2400" b="1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故障现象：</a:t>
            </a:r>
            <a:r>
              <a:rPr sz="2400" b="1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不带气门间隙补偿装置的气门控制机构：功率损失、</a:t>
            </a:r>
            <a:r>
              <a:rPr sz="2400" b="1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气门噪声</a:t>
            </a:r>
            <a:r>
              <a:rPr sz="2400" b="1" noProof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。故障原因：</a:t>
            </a:r>
            <a:r>
              <a:rPr sz="2400" b="1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功率损失、废气回流、气门头或气门座烧坏。</a:t>
            </a:r>
            <a:r>
              <a:rPr sz="2400" b="1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排除／措施：</a:t>
            </a:r>
            <a:r>
              <a:rPr sz="2400" b="1" noProof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调整气门间隙，必要时更换气门，加工气门座</a:t>
            </a:r>
            <a:r>
              <a:rPr sz="2400" b="1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400" b="1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endParaRPr sz="2400" b="1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None/>
            </a:pPr>
            <a:endParaRPr lang="zh-CN" altLang="en-US" sz="2400" b="1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905</Words>
  <Application>WPS 演示</Application>
  <PresentationFormat>宽屏</PresentationFormat>
  <Paragraphs>55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3" baseType="lpstr">
      <vt:lpstr>Arial</vt:lpstr>
      <vt:lpstr>宋体</vt:lpstr>
      <vt:lpstr>Wingdings</vt:lpstr>
      <vt:lpstr>微软雅黑</vt:lpstr>
      <vt:lpstr>楷体</vt:lpstr>
      <vt:lpstr>Calibri</vt:lpstr>
      <vt:lpstr>隶书</vt:lpstr>
      <vt:lpstr>Arial Unicode MS</vt:lpstr>
      <vt:lpstr>Office 主题​​</vt:lpstr>
      <vt:lpstr>OHV发动机</vt:lpstr>
      <vt:lpstr>CIH 发动机</vt:lpstr>
      <vt:lpstr>2.6.2气门控制机构故障诊断</vt:lpstr>
      <vt:lpstr>2.6.2气门控制机构故障诊断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jc</dc:creator>
  <cp:lastModifiedBy>范继春</cp:lastModifiedBy>
  <cp:revision>26</cp:revision>
  <dcterms:created xsi:type="dcterms:W3CDTF">2019-06-19T02:08:00Z</dcterms:created>
  <dcterms:modified xsi:type="dcterms:W3CDTF">2020-02-13T09:54:54Z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