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3" r:id="rId3"/>
    <p:sldId id="264" r:id="rId4"/>
    <p:sldId id="266" r:id="rId5"/>
    <p:sldId id="267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35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Picture 2" descr="18"/>
          <p:cNvPicPr>
            <a:picLocks noChangeAspect="1"/>
          </p:cNvPicPr>
          <p:nvPr/>
        </p:nvPicPr>
        <p:blipFill>
          <a:blip r:embed="rId1"/>
          <a:srcRect b="3458"/>
          <a:stretch>
            <a:fillRect/>
          </a:stretch>
        </p:blipFill>
        <p:spPr>
          <a:xfrm>
            <a:off x="4359910" y="0"/>
            <a:ext cx="783209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Rectangle 2"/>
          <p:cNvSpPr txBox="1">
            <a:spLocks noRot="1" noChangeArrowheads="1"/>
          </p:cNvSpPr>
          <p:nvPr/>
        </p:nvSpPr>
        <p:spPr bwMode="auto">
          <a:xfrm>
            <a:off x="361950" y="1027430"/>
            <a:ext cx="4424680" cy="4870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R="0" defTabSz="914400" eaLnBrk="0" hangingPunct="0">
              <a:spcBef>
                <a:spcPts val="0"/>
              </a:spcBef>
              <a:buClrTx/>
              <a:buSzTx/>
              <a:buFont typeface="Arial" panose="020B0604020202020204" pitchFamily="34" charset="0"/>
              <a:defRPr/>
            </a:pPr>
            <a:r>
              <a:rPr kumimoji="1" lang="en-US" altLang="zh-CN" sz="32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2.3.6</a:t>
            </a:r>
            <a:r>
              <a:rPr kumimoji="1" lang="zh-CN" altLang="en-US" sz="32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气门系统的检测</a:t>
            </a:r>
            <a:endParaRPr kumimoji="0" lang="zh-CN" altLang="en-US" sz="32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L="342900" marR="0" indent="-342900" defTabSz="914400" eaLnBrk="0" hangingPunct="0">
              <a:spcBef>
                <a:spcPct val="20000"/>
              </a:spcBef>
              <a:buClrTx/>
              <a:buSzTx/>
              <a:buFont typeface="Arial" panose="020B0604020202020204" pitchFamily="34" charset="0"/>
              <a:defRPr/>
            </a:pPr>
            <a:endParaRPr kumimoji="0" lang="en-US" altLang="zh-CN" sz="28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L="342900" marR="0" indent="-342900" defTabSz="914400" eaLnBrk="0" hangingPunct="0">
              <a:spcBef>
                <a:spcPct val="20000"/>
              </a:spcBef>
              <a:buClrTx/>
              <a:buSzTx/>
              <a:buFont typeface="Arial" panose="020B0604020202020204" pitchFamily="34" charset="0"/>
              <a:defRPr/>
            </a:pPr>
            <a:endParaRPr kumimoji="0" lang="zh-CN" altLang="en-US" sz="28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/>
        </p:nvSpPr>
        <p:spPr>
          <a:xfrm>
            <a:off x="78423" y="-15875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2.</a:t>
            </a:r>
            <a:r>
              <a:rPr lang="en-US" altLang="zh-CN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3</a:t>
            </a: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气门系统</a:t>
            </a:r>
            <a:endParaRPr lang="zh-CN" altLang="en-US" sz="48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 bwMode="auto">
          <a:xfrm>
            <a:off x="488950" y="1991360"/>
            <a:ext cx="4424680" cy="4870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R="0" defTabSz="914400" eaLnBrk="0" hangingPunct="0">
              <a:spcBef>
                <a:spcPts val="0"/>
              </a:spcBef>
              <a:buClrTx/>
              <a:buSzTx/>
              <a:buFont typeface="Arial" panose="020B0604020202020204" pitchFamily="34" charset="0"/>
              <a:defRPr/>
            </a:pPr>
            <a:r>
              <a:rPr kumimoji="1" lang="en-US" altLang="zh-CN" sz="3200" kern="1200" cap="none" spc="0" normalizeH="0" baseline="0" noProof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2.3.6</a:t>
            </a:r>
            <a:r>
              <a:rPr kumimoji="1" lang="en-US" altLang="zh-CN" sz="3200" noProof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.</a:t>
            </a:r>
            <a:r>
              <a:rPr kumimoji="1" lang="en-US" altLang="zh-CN" sz="3200" kern="1200" cap="none" spc="0" normalizeH="0" baseline="0" noProof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1</a:t>
            </a:r>
            <a:r>
              <a:rPr kumimoji="1" lang="zh-CN" altLang="en-US" sz="3200" kern="1200" cap="none" spc="0" normalizeH="0" baseline="0" noProof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气门的检测</a:t>
            </a:r>
            <a:endParaRPr kumimoji="0" lang="zh-CN" altLang="en-US" sz="3200" kern="1200" cap="none" spc="0" normalizeH="0" baseline="0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L="342900" marR="0" indent="-342900" defTabSz="914400" eaLnBrk="0" hangingPunct="0">
              <a:spcBef>
                <a:spcPct val="20000"/>
              </a:spcBef>
              <a:buClrTx/>
              <a:buSzTx/>
              <a:buFont typeface="Arial" panose="020B0604020202020204" pitchFamily="34" charset="0"/>
              <a:defRPr/>
            </a:pPr>
            <a:endParaRPr kumimoji="0" lang="en-US" altLang="zh-CN" sz="2800" kern="1200" cap="none" spc="0" normalizeH="0" baseline="0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L="342900" marR="0" indent="-342900" defTabSz="914400" eaLnBrk="0" hangingPunct="0">
              <a:spcBef>
                <a:spcPct val="20000"/>
              </a:spcBef>
              <a:buClrTx/>
              <a:buSzTx/>
              <a:buFont typeface="Arial" panose="020B0604020202020204" pitchFamily="34" charset="0"/>
              <a:defRPr/>
            </a:pPr>
            <a:endParaRPr kumimoji="0" lang="en-US" altLang="zh-CN" sz="2800" kern="1200" cap="none" spc="0" normalizeH="0" baseline="0" noProof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</p:txBody>
      </p:sp>
      <p:sp>
        <p:nvSpPr>
          <p:cNvPr id="27651" name="矩形 4"/>
          <p:cNvSpPr/>
          <p:nvPr/>
        </p:nvSpPr>
        <p:spPr>
          <a:xfrm>
            <a:off x="587375" y="2865120"/>
            <a:ext cx="3095625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1.</a:t>
            </a:r>
            <a:r>
              <a:rPr lang="zh-CN" altLang="en-US" sz="28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检查气门外观 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52" name="Rectangle 3"/>
          <p:cNvSpPr/>
          <p:nvPr/>
        </p:nvSpPr>
        <p:spPr>
          <a:xfrm>
            <a:off x="488950" y="4403725"/>
            <a:ext cx="517779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4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检视气门锥形工作面及气门杆的磨损、烧蚀及变形情况，视情更换气门。</a:t>
            </a:r>
            <a:endParaRPr lang="zh-CN" altLang="en-US" sz="24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矩形 3"/>
          <p:cNvSpPr/>
          <p:nvPr/>
        </p:nvSpPr>
        <p:spPr>
          <a:xfrm>
            <a:off x="746443" y="1554798"/>
            <a:ext cx="3095625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2.</a:t>
            </a:r>
            <a:r>
              <a:rPr lang="zh-CN" altLang="en-US" sz="28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 气门测量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891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74130" y="3189605"/>
            <a:ext cx="4686300" cy="24091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Rectangle 2"/>
          <p:cNvSpPr>
            <a:spLocks noGrp="1"/>
          </p:cNvSpPr>
          <p:nvPr/>
        </p:nvSpPr>
        <p:spPr>
          <a:xfrm>
            <a:off x="78423" y="-15875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2.</a:t>
            </a:r>
            <a:r>
              <a:rPr lang="en-US" altLang="zh-CN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3</a:t>
            </a: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气门系统</a:t>
            </a:r>
            <a:endParaRPr lang="zh-CN" altLang="en-US" sz="48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7" name="Rectangle 2"/>
          <p:cNvSpPr txBox="1">
            <a:spLocks noRot="1" noChangeArrowheads="1"/>
          </p:cNvSpPr>
          <p:nvPr/>
        </p:nvSpPr>
        <p:spPr bwMode="auto">
          <a:xfrm>
            <a:off x="570230" y="984250"/>
            <a:ext cx="4424680" cy="4870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marR="0" defTabSz="914400" eaLnBrk="0" hangingPunct="0">
              <a:spcBef>
                <a:spcPts val="0"/>
              </a:spcBef>
              <a:buClrTx/>
              <a:buSzTx/>
              <a:buFont typeface="Arial" panose="020B0604020202020204" pitchFamily="34" charset="0"/>
              <a:defRPr/>
            </a:pPr>
            <a:r>
              <a:rPr kumimoji="1" lang="en-US" altLang="zh-CN" sz="32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2.3.6</a:t>
            </a:r>
            <a:r>
              <a:rPr kumimoji="1" lang="zh-CN" altLang="en-US" sz="32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气门系统的检测</a:t>
            </a:r>
            <a:endParaRPr kumimoji="0" lang="zh-CN" altLang="en-US" sz="32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L="342900" marR="0" indent="-342900" defTabSz="914400" eaLnBrk="0" hangingPunct="0">
              <a:spcBef>
                <a:spcPct val="20000"/>
              </a:spcBef>
              <a:buClrTx/>
              <a:buSzTx/>
              <a:buFont typeface="Arial" panose="020B0604020202020204" pitchFamily="34" charset="0"/>
              <a:defRPr/>
            </a:pPr>
            <a:endParaRPr kumimoji="0" lang="zh-CN" altLang="en-US" sz="28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</p:txBody>
      </p:sp>
      <p:pic>
        <p:nvPicPr>
          <p:cNvPr id="30721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3813" y="195580"/>
            <a:ext cx="4686300" cy="2994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87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60" y="2224723"/>
            <a:ext cx="3959225" cy="3006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883920" y="5231765"/>
            <a:ext cx="2017713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solidFill>
                  <a:srgbClr val="3333FF"/>
                </a:solidFill>
                <a:latin typeface="隶书" pitchFamily="49" charset="-122"/>
                <a:ea typeface="隶书" pitchFamily="49" charset="-122"/>
              </a:rPr>
              <a:t>捷达桥车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3" name="Rectangle 2"/>
          <p:cNvSpPr/>
          <p:nvPr/>
        </p:nvSpPr>
        <p:spPr>
          <a:xfrm>
            <a:off x="211773" y="253524"/>
            <a:ext cx="406844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2.3.6.2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气门弹簧检测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8914" name="Rectangle 3"/>
          <p:cNvSpPr/>
          <p:nvPr/>
        </p:nvSpPr>
        <p:spPr>
          <a:xfrm>
            <a:off x="995680" y="1425575"/>
            <a:ext cx="2049145" cy="110680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algn="l"/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楷体_GB2312" pitchFamily="49" charset="-122"/>
              </a:rPr>
              <a:t>气门弹簧自由长度的检测</a:t>
            </a:r>
            <a:endParaRPr lang="zh-CN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楷体_GB2312" pitchFamily="49" charset="-122"/>
            </a:endParaRPr>
          </a:p>
          <a:p>
            <a:r>
              <a:rPr lang="zh-CN" alt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楷体_GB2312" pitchFamily="49" charset="-122"/>
              </a:rPr>
              <a:t> </a:t>
            </a:r>
            <a:endParaRPr lang="zh-CN" alt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38916" name="Rectangle 5"/>
          <p:cNvSpPr/>
          <p:nvPr/>
        </p:nvSpPr>
        <p:spPr>
          <a:xfrm>
            <a:off x="8595360" y="1379855"/>
            <a:ext cx="184658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楷体_GB2312" pitchFamily="49" charset="-122"/>
              </a:rPr>
              <a:t>气门弹簧垂直度的检测</a:t>
            </a:r>
            <a:endParaRPr lang="zh-CN" altLang="en-GB" sz="2400" b="1" dirty="0">
              <a:latin typeface="楷体_GB2312" pitchFamily="49" charset="-122"/>
              <a:ea typeface="楷体_GB2312" pitchFamily="49" charset="-122"/>
            </a:endParaRPr>
          </a:p>
          <a:p>
            <a:endParaRPr lang="zh-CN" altLang="en-GB" sz="2400" dirty="0">
              <a:solidFill>
                <a:srgbClr val="FF33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38917" name="Picture 6" descr="49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6563" y="2440623"/>
            <a:ext cx="3427412" cy="19764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8" name="Picture 7" descr="49-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5360" y="2189798"/>
            <a:ext cx="2011363" cy="2741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9970" y="2313305"/>
            <a:ext cx="2100263" cy="2232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716915" y="4733290"/>
            <a:ext cx="260667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自由长度小于使用限度</a:t>
            </a:r>
            <a:r>
              <a:rPr lang="en-US" altLang="zh-CN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1.3-2m</a:t>
            </a:r>
            <a:r>
              <a:rPr lang="zh-CN" altLang="en-US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时，应更换新件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72025" y="1483360"/>
            <a:ext cx="216852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楷体_GB2312" pitchFamily="49" charset="-122"/>
                <a:sym typeface="+mn-ea"/>
              </a:rPr>
              <a:t>气门弹簧的弹力的检测</a:t>
            </a:r>
            <a:endParaRPr lang="zh-CN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楷体_GB2312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95420" y="4594860"/>
            <a:ext cx="279717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如果弹簧弹力的减小值大于原厂规定弹力的</a:t>
            </a:r>
            <a:r>
              <a:rPr lang="en-US" altLang="zh-CN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10%</a:t>
            </a:r>
            <a:r>
              <a:rPr lang="zh-CN" altLang="en-US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，则应更换新件。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 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901940" y="5010150"/>
            <a:ext cx="323278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GB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其极限值为</a:t>
            </a:r>
            <a:r>
              <a:rPr lang="en-US" altLang="zh-CN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2.0mm</a:t>
            </a:r>
            <a:r>
              <a:rPr lang="zh-CN" altLang="en-US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，如该间隙超限，则必须更换气门弹簧。</a:t>
            </a:r>
            <a:r>
              <a:rPr lang="zh-CN" altLang="en-GB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+mn-ea"/>
              </a:rPr>
              <a:t> 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7" name="Rectangle 4"/>
          <p:cNvSpPr/>
          <p:nvPr/>
        </p:nvSpPr>
        <p:spPr>
          <a:xfrm>
            <a:off x="404178" y="274796"/>
            <a:ext cx="447675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l"/>
            <a:r>
              <a:rPr lang="en-US" altLang="zh-CN" sz="3200" b="1" dirty="0">
                <a:latin typeface="楷体_GB2312" pitchFamily="49" charset="-122"/>
                <a:ea typeface="楷体_GB2312" pitchFamily="49" charset="-122"/>
                <a:sym typeface="+mn-ea"/>
              </a:rPr>
              <a:t>2.3.6.3</a:t>
            </a:r>
            <a:r>
              <a:rPr lang="zh-CN" altLang="en-GB" sz="3200" b="1" dirty="0">
                <a:latin typeface="楷体_GB2312" pitchFamily="49" charset="-122"/>
                <a:ea typeface="楷体_GB2312" pitchFamily="49" charset="-122"/>
              </a:rPr>
              <a:t>气门导管的检测</a:t>
            </a:r>
            <a:endParaRPr lang="zh-CN" altLang="en-GB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9938" name="Rectangle 5"/>
          <p:cNvSpPr/>
          <p:nvPr/>
        </p:nvSpPr>
        <p:spPr>
          <a:xfrm>
            <a:off x="743268" y="1099185"/>
            <a:ext cx="263271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清洗气门导管。</a:t>
            </a:r>
            <a:endParaRPr lang="zh-CN" altLang="en-US" sz="24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9939" name="Rectangle 6"/>
          <p:cNvSpPr/>
          <p:nvPr/>
        </p:nvSpPr>
        <p:spPr>
          <a:xfrm>
            <a:off x="743585" y="1863090"/>
            <a:ext cx="932243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r>
              <a:rPr lang="en-US" altLang="zh-CN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en-US" altLang="zh-CN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.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检查气门杆与气门导管的间隙</a:t>
            </a:r>
            <a:r>
              <a:rPr lang="en-GB" altLang="zh-CN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在气门的弯曲检验合格后进行</a:t>
            </a:r>
            <a:r>
              <a:rPr lang="en-GB" altLang="zh-CN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。 </a:t>
            </a:r>
            <a:endParaRPr lang="zh-CN" altLang="en-US" sz="24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39940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3403" y="2488883"/>
            <a:ext cx="8424862" cy="3068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553720" y="5557520"/>
            <a:ext cx="842518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气门导管的经验检查法：</a:t>
            </a:r>
            <a:r>
              <a:rPr lang="zh-CN" altLang="en-US" noProof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将</a:t>
            </a:r>
            <a:r>
              <a:rPr lang="zh-CN" altLang="en-US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气门杆和气门导管擦净，在气门杆上涂一层薄机油，将气门放入气门导管中，上下拉动数次后，若气门在自重下能徐徐下落，则表示气门杆与气门导管的配合间隙适当。</a:t>
            </a:r>
            <a:endParaRPr lang="zh-CN" altLang="en-US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29320" y="3596640"/>
            <a:ext cx="3595370" cy="11741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marL="342900" indent="-342900">
              <a:spcBef>
                <a:spcPct val="20000"/>
              </a:spcBef>
              <a:buClr>
                <a:srgbClr val="FF9966"/>
              </a:buClr>
              <a:buFont typeface="Wingdings" panose="05000000000000000000" pitchFamily="2" charset="2"/>
            </a:pPr>
            <a:r>
              <a:rPr lang="zh-CN" altLang="en-US" sz="32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气门杆与气门间隙</a:t>
            </a:r>
            <a:endParaRPr lang="zh-CN" altLang="en-US" sz="3200" b="1" dirty="0">
              <a:solidFill>
                <a:srgbClr val="FF0000"/>
              </a:solidFill>
              <a:latin typeface="隶书" pitchFamily="49" charset="-122"/>
              <a:ea typeface="隶书" pitchFamily="49" charset="-122"/>
              <a:sym typeface="+mn-ea"/>
            </a:endParaRPr>
          </a:p>
          <a:p>
            <a:pPr marL="342900" indent="-342900">
              <a:spcBef>
                <a:spcPct val="20000"/>
              </a:spcBef>
              <a:buClr>
                <a:srgbClr val="FF9966"/>
              </a:buClr>
              <a:buFont typeface="Wingdings" panose="05000000000000000000" pitchFamily="2" charset="2"/>
            </a:pPr>
            <a:r>
              <a:rPr lang="en-US" altLang="zh-CN" sz="32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0.05——0.12mm</a:t>
            </a:r>
            <a:r>
              <a:rPr lang="zh-CN" altLang="en-US" sz="32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FF0000"/>
              </a:solidFill>
              <a:latin typeface="隶书" pitchFamily="49" charset="-122"/>
              <a:ea typeface="隶书" pitchFamily="49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392</Words>
  <Application>WPS 演示</Application>
  <PresentationFormat>宽屏</PresentationFormat>
  <Paragraphs>50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Arial</vt:lpstr>
      <vt:lpstr>宋体</vt:lpstr>
      <vt:lpstr>Wingdings</vt:lpstr>
      <vt:lpstr>微软雅黑</vt:lpstr>
      <vt:lpstr>隶书</vt:lpstr>
      <vt:lpstr>Calibri</vt:lpstr>
      <vt:lpstr>Arial Unicode MS</vt:lpstr>
      <vt:lpstr>Times New Roman</vt:lpstr>
      <vt:lpstr>楷体_GB2312</vt:lpstr>
      <vt:lpstr>新宋体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jc</dc:creator>
  <cp:lastModifiedBy>范继春</cp:lastModifiedBy>
  <cp:revision>28</cp:revision>
  <dcterms:created xsi:type="dcterms:W3CDTF">2019-06-19T02:08:00Z</dcterms:created>
  <dcterms:modified xsi:type="dcterms:W3CDTF">2020-02-14T08:57:39Z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