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401" r:id="rId3"/>
    <p:sldId id="402" r:id="rId4"/>
    <p:sldId id="403" r:id="rId5"/>
    <p:sldId id="404" r:id="rId6"/>
    <p:sldId id="405" r:id="rId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5" name="Rectangle 8"/>
          <p:cNvSpPr>
            <a:spLocks noGrp="1"/>
          </p:cNvSpPr>
          <p:nvPr>
            <p:ph type="title"/>
          </p:nvPr>
        </p:nvSpPr>
        <p:spPr>
          <a:xfrm>
            <a:off x="58420" y="91440"/>
            <a:ext cx="2902585" cy="586740"/>
          </a:xfrm>
        </p:spPr>
        <p:txBody>
          <a:bodyPr vert="horz" wrap="square" lIns="91440" tIns="45720" rIns="91440" bIns="45720" anchor="ctr"/>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4.3.2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机油滤清器</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pic>
        <p:nvPicPr>
          <p:cNvPr id="4" name="图片 3"/>
          <p:cNvPicPr>
            <a:picLocks noChangeAspect="1"/>
          </p:cNvPicPr>
          <p:nvPr/>
        </p:nvPicPr>
        <p:blipFill>
          <a:blip r:embed="rId1"/>
          <a:stretch>
            <a:fillRect/>
          </a:stretch>
        </p:blipFill>
        <p:spPr>
          <a:xfrm>
            <a:off x="6088380" y="0"/>
            <a:ext cx="2485390" cy="3486150"/>
          </a:xfrm>
          <a:prstGeom prst="rect">
            <a:avLst/>
          </a:prstGeom>
        </p:spPr>
      </p:pic>
      <p:pic>
        <p:nvPicPr>
          <p:cNvPr id="5" name="图片 4"/>
          <p:cNvPicPr>
            <a:picLocks noChangeAspect="1"/>
          </p:cNvPicPr>
          <p:nvPr/>
        </p:nvPicPr>
        <p:blipFill>
          <a:blip r:embed="rId2"/>
          <a:stretch>
            <a:fillRect/>
          </a:stretch>
        </p:blipFill>
        <p:spPr>
          <a:xfrm>
            <a:off x="6188075" y="3558540"/>
            <a:ext cx="2286000" cy="3162300"/>
          </a:xfrm>
          <a:prstGeom prst="rect">
            <a:avLst/>
          </a:prstGeom>
        </p:spPr>
      </p:pic>
      <p:sp>
        <p:nvSpPr>
          <p:cNvPr id="6" name="文本框 5"/>
          <p:cNvSpPr txBox="1"/>
          <p:nvPr/>
        </p:nvSpPr>
        <p:spPr>
          <a:xfrm>
            <a:off x="135255" y="1005840"/>
            <a:ext cx="4915535" cy="1475105"/>
          </a:xfrm>
          <a:prstGeom prst="rect">
            <a:avLst/>
          </a:prstGeom>
          <a:noFill/>
        </p:spPr>
        <p:txBody>
          <a:bodyPr wrap="square" rtlCol="0" anchor="t">
            <a:spAutoFit/>
          </a:bodyPr>
          <a:p>
            <a:pPr eaLnBrk="1" hangingPunct="1">
              <a:lnSpc>
                <a:spcPct val="90000"/>
              </a:lnSpc>
              <a:buNone/>
            </a:pPr>
            <a:r>
              <a:rPr lang="zh-CN" altLang="en-US" sz="2800" b="1">
                <a:solidFill>
                  <a:srgbClr val="7030A0"/>
                </a:solidFill>
                <a:effectLst>
                  <a:outerShdw blurRad="38100" dist="38100" dir="2700000" algn="tl">
                    <a:srgbClr val="000000">
                      <a:alpha val="43137"/>
                    </a:srgbClr>
                  </a:outerShdw>
                </a:effectLst>
                <a:sym typeface="+mn-ea"/>
              </a:rPr>
              <a:t>滤清器的任务：</a:t>
            </a:r>
            <a:r>
              <a:rPr lang="zh-CN" altLang="en-US" sz="2400" b="1" kern="0" dirty="0">
                <a:solidFill>
                  <a:srgbClr val="0000FF"/>
                </a:solidFill>
                <a:effectLst>
                  <a:outerShdw blurRad="38100" dist="38100" dir="2700000" algn="tl">
                    <a:srgbClr val="000000">
                      <a:alpha val="43137"/>
                    </a:srgbClr>
                  </a:outerShdw>
                </a:effectLst>
                <a:latin typeface="+mj-lt"/>
                <a:ea typeface="楷体_GB2312" pitchFamily="49" charset="-122"/>
                <a:cs typeface="+mj-cs"/>
                <a:sym typeface="+mn-ea"/>
              </a:rPr>
              <a:t>使循环流动的机油在送往运动零件表面之前，滤去机油中的金属屑和大气中的尘埃及燃料燃烧不完全所产生的炭粒。</a:t>
            </a:r>
            <a:endParaRPr lang="zh-CN" altLang="en-US" sz="2400" b="1" kern="0" dirty="0">
              <a:solidFill>
                <a:srgbClr val="0000FF"/>
              </a:solidFill>
              <a:effectLst>
                <a:outerShdw blurRad="38100" dist="38100" dir="2700000" algn="tl">
                  <a:srgbClr val="000000">
                    <a:alpha val="43137"/>
                  </a:srgbClr>
                </a:outerShdw>
              </a:effectLst>
              <a:latin typeface="+mj-lt"/>
              <a:ea typeface="楷体_GB2312" pitchFamily="49" charset="-122"/>
              <a:cs typeface="+mj-cs"/>
              <a:sym typeface="+mn-ea"/>
            </a:endParaRPr>
          </a:p>
        </p:txBody>
      </p:sp>
      <p:pic>
        <p:nvPicPr>
          <p:cNvPr id="8" name="图片 7"/>
          <p:cNvPicPr>
            <a:picLocks noChangeAspect="1"/>
          </p:cNvPicPr>
          <p:nvPr/>
        </p:nvPicPr>
        <p:blipFill>
          <a:blip r:embed="rId3"/>
          <a:stretch>
            <a:fillRect/>
          </a:stretch>
        </p:blipFill>
        <p:spPr>
          <a:xfrm>
            <a:off x="432435" y="2867025"/>
            <a:ext cx="1771650" cy="3190875"/>
          </a:xfrm>
          <a:prstGeom prst="rect">
            <a:avLst/>
          </a:prstGeom>
        </p:spPr>
      </p:pic>
      <p:sp>
        <p:nvSpPr>
          <p:cNvPr id="9" name="文本框 8"/>
          <p:cNvSpPr txBox="1"/>
          <p:nvPr/>
        </p:nvSpPr>
        <p:spPr>
          <a:xfrm>
            <a:off x="2139950" y="4064000"/>
            <a:ext cx="2007235" cy="368300"/>
          </a:xfrm>
          <a:prstGeom prst="rect">
            <a:avLst/>
          </a:prstGeom>
          <a:noFill/>
        </p:spPr>
        <p:txBody>
          <a:bodyPr wrap="square" rtlCol="0" anchor="t">
            <a:spAutoFit/>
          </a:bodyPr>
          <a:p>
            <a:r>
              <a:rPr lang="zh-CN" altLang="en-US">
                <a:effectLst>
                  <a:outerShdw blurRad="38100" dist="38100" dir="2700000" algn="tl">
                    <a:srgbClr val="000000">
                      <a:alpha val="43137"/>
                    </a:srgbClr>
                  </a:outerShdw>
                </a:effectLst>
              </a:rPr>
              <a:t>机油滤清器滤芯</a:t>
            </a:r>
            <a:endParaRPr lang="zh-CN" altLang="en-US">
              <a:effectLst>
                <a:outerShdw blurRad="38100" dist="38100" dir="2700000" algn="tl">
                  <a:srgbClr val="000000">
                    <a:alpha val="43137"/>
                  </a:srgbClr>
                </a:outerShdw>
              </a:effectLst>
            </a:endParaRPr>
          </a:p>
        </p:txBody>
      </p:sp>
      <p:sp>
        <p:nvSpPr>
          <p:cNvPr id="10" name="文本框 9"/>
          <p:cNvSpPr txBox="1"/>
          <p:nvPr/>
        </p:nvSpPr>
        <p:spPr>
          <a:xfrm>
            <a:off x="2695575" y="4782820"/>
            <a:ext cx="3001010" cy="1938020"/>
          </a:xfrm>
          <a:prstGeom prst="rect">
            <a:avLst/>
          </a:prstGeom>
          <a:noFill/>
        </p:spPr>
        <p:txBody>
          <a:bodyPr wrap="square" rtlCol="0" anchor="t">
            <a:spAutoFit/>
          </a:bodyPr>
          <a:p>
            <a:r>
              <a:rPr lang="en-US" altLang="zh-CN"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a:t>
            </a:r>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机油滤芯可以位于其独立的壳体中或者直接集成在发动机机油油路中。保养时只对滤芯进行更换。壳体和阀门仍保留在发动机缸体中。</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p:txBody>
      </p:sp>
      <p:sp>
        <p:nvSpPr>
          <p:cNvPr id="11" name="文本框 10"/>
          <p:cNvSpPr txBox="1"/>
          <p:nvPr/>
        </p:nvSpPr>
        <p:spPr>
          <a:xfrm>
            <a:off x="215265" y="2632075"/>
            <a:ext cx="1332230" cy="368300"/>
          </a:xfrm>
          <a:prstGeom prst="rect">
            <a:avLst/>
          </a:prstGeom>
          <a:noFill/>
        </p:spPr>
        <p:txBody>
          <a:bodyPr wrap="none" rtlCol="0" anchor="t">
            <a:spAutoFit/>
          </a:bodyPr>
          <a:p>
            <a:r>
              <a:rPr lang="zh-CN" altLang="en-US" b="1" kern="0" dirty="0">
                <a:solidFill>
                  <a:srgbClr val="FF0000"/>
                </a:solidFill>
                <a:effectLst>
                  <a:outerShdw blurRad="38100" dist="38100" dir="2700000" algn="tl">
                    <a:srgbClr val="000000">
                      <a:alpha val="43137"/>
                    </a:srgbClr>
                  </a:outerShdw>
                </a:effectLst>
                <a:latin typeface="+mj-lt"/>
                <a:ea typeface="楷体_GB2312" pitchFamily="49" charset="-122"/>
                <a:cs typeface="+mj-cs"/>
                <a:sym typeface="+mn-ea"/>
              </a:rPr>
              <a:t>滤清器滤芯</a:t>
            </a:r>
            <a:endParaRPr lang="zh-CN" altLang="en-US" b="1" kern="0" dirty="0">
              <a:solidFill>
                <a:srgbClr val="FF0000"/>
              </a:solidFill>
              <a:effectLst>
                <a:outerShdw blurRad="38100" dist="38100" dir="2700000" algn="tl">
                  <a:srgbClr val="000000">
                    <a:alpha val="43137"/>
                  </a:srgbClr>
                </a:outerShdw>
              </a:effectLst>
              <a:latin typeface="+mj-lt"/>
              <a:ea typeface="楷体_GB2312" pitchFamily="49" charset="-122"/>
              <a:cs typeface="+mj-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ox(in)">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11" grpId="0"/>
      <p:bldP spid="11" grpId="1"/>
      <p:bldP spid="9" grpId="0"/>
      <p:bldP spid="9" grpId="1"/>
      <p:bldP spid="10" grpId="0"/>
      <p:bldP spid="10"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484505" y="678180"/>
            <a:ext cx="2540000" cy="368300"/>
          </a:xfrm>
          <a:prstGeom prst="rect">
            <a:avLst/>
          </a:prstGeom>
          <a:noFill/>
        </p:spPr>
        <p:txBody>
          <a:bodyPr wrap="square" rtlCol="0" anchor="t">
            <a:spAutoFit/>
          </a:bodyPr>
          <a:p>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可更换式滤清器</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p:txBody>
      </p:sp>
      <p:sp>
        <p:nvSpPr>
          <p:cNvPr id="3075" name="Rectangle 8"/>
          <p:cNvSpPr>
            <a:spLocks noGrp="1"/>
          </p:cNvSpPr>
          <p:nvPr>
            <p:ph type="title"/>
          </p:nvPr>
        </p:nvSpPr>
        <p:spPr>
          <a:xfrm>
            <a:off x="59055" y="91440"/>
            <a:ext cx="2902585" cy="586740"/>
          </a:xfrm>
        </p:spPr>
        <p:txBody>
          <a:bodyPr vert="horz" wrap="square" lIns="91440" tIns="45720" rIns="91440" bIns="45720" anchor="ctr"/>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4.3.2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机油滤清器</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pic>
        <p:nvPicPr>
          <p:cNvPr id="6" name="图片 5"/>
          <p:cNvPicPr>
            <a:picLocks noChangeAspect="1"/>
          </p:cNvPicPr>
          <p:nvPr/>
        </p:nvPicPr>
        <p:blipFill>
          <a:blip r:embed="rId1"/>
          <a:stretch>
            <a:fillRect/>
          </a:stretch>
        </p:blipFill>
        <p:spPr>
          <a:xfrm>
            <a:off x="1824355" y="1300480"/>
            <a:ext cx="3600450" cy="1790700"/>
          </a:xfrm>
          <a:prstGeom prst="rect">
            <a:avLst/>
          </a:prstGeom>
        </p:spPr>
      </p:pic>
      <p:sp>
        <p:nvSpPr>
          <p:cNvPr id="7" name="文本框 6"/>
          <p:cNvSpPr txBox="1"/>
          <p:nvPr/>
        </p:nvSpPr>
        <p:spPr>
          <a:xfrm>
            <a:off x="111760" y="1181100"/>
            <a:ext cx="2014855" cy="521970"/>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具有耐腐蚀金属部件和松脱辅助结构的壳体</a:t>
            </a:r>
            <a:endParaRPr lang="zh-CN" altLang="en-US" sz="1400">
              <a:effectLst>
                <a:outerShdw blurRad="38100" dist="38100" dir="2700000" algn="tl">
                  <a:srgbClr val="000000">
                    <a:alpha val="43137"/>
                  </a:srgbClr>
                </a:outerShdw>
              </a:effectLst>
            </a:endParaRPr>
          </a:p>
        </p:txBody>
      </p:sp>
      <p:sp>
        <p:nvSpPr>
          <p:cNvPr id="8" name="文本框 7"/>
          <p:cNvSpPr txBox="1"/>
          <p:nvPr/>
        </p:nvSpPr>
        <p:spPr>
          <a:xfrm>
            <a:off x="143510" y="2042795"/>
            <a:ext cx="1680845" cy="306705"/>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不锈钢孔板支撑罩</a:t>
            </a:r>
            <a:endParaRPr lang="zh-CN" altLang="en-US"/>
          </a:p>
        </p:txBody>
      </p:sp>
      <p:sp>
        <p:nvSpPr>
          <p:cNvPr id="9" name="文本框 8"/>
          <p:cNvSpPr txBox="1"/>
          <p:nvPr/>
        </p:nvSpPr>
        <p:spPr>
          <a:xfrm>
            <a:off x="-34925" y="2509520"/>
            <a:ext cx="2037715" cy="521970"/>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旁通阀在极端的工况下</a:t>
            </a:r>
            <a:endParaRPr lang="zh-CN" altLang="en-US" sz="1400">
              <a:effectLst>
                <a:outerShdw blurRad="38100" dist="38100" dir="2700000" algn="tl">
                  <a:srgbClr val="000000">
                    <a:alpha val="43137"/>
                  </a:srgbClr>
                </a:outerShdw>
              </a:effectLst>
            </a:endParaRPr>
          </a:p>
          <a:p>
            <a:r>
              <a:rPr lang="zh-CN" altLang="en-US" sz="1400">
                <a:effectLst>
                  <a:outerShdw blurRad="38100" dist="38100" dir="2700000" algn="tl">
                    <a:srgbClr val="000000">
                      <a:alpha val="43137"/>
                    </a:srgbClr>
                  </a:outerShdw>
                </a:effectLst>
              </a:rPr>
              <a:t>也可以保证可靠地供油</a:t>
            </a:r>
            <a:endParaRPr lang="zh-CN" altLang="en-US" sz="1400">
              <a:effectLst>
                <a:outerShdw blurRad="38100" dist="38100" dir="2700000" algn="tl">
                  <a:srgbClr val="000000">
                    <a:alpha val="43137"/>
                  </a:srgbClr>
                </a:outerShdw>
              </a:effectLst>
            </a:endParaRPr>
          </a:p>
        </p:txBody>
      </p:sp>
      <p:sp>
        <p:nvSpPr>
          <p:cNvPr id="10" name="文本框 9"/>
          <p:cNvSpPr txBox="1"/>
          <p:nvPr/>
        </p:nvSpPr>
        <p:spPr>
          <a:xfrm>
            <a:off x="5267325" y="1300480"/>
            <a:ext cx="2540000" cy="521970"/>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机油回流锁止</a:t>
            </a:r>
            <a:r>
              <a:rPr lang="zh-CN" altLang="en-US" sz="1400">
                <a:effectLst>
                  <a:outerShdw blurRad="38100" dist="38100" dir="2700000" algn="tl">
                    <a:srgbClr val="000000">
                      <a:alpha val="43137"/>
                    </a:srgbClr>
                  </a:outerShdw>
                </a:effectLst>
              </a:rPr>
              <a:t>器可以在发动机静止时防止机油滤清器空转</a:t>
            </a:r>
            <a:endParaRPr lang="zh-CN" altLang="en-US" sz="1400">
              <a:effectLst>
                <a:outerShdw blurRad="38100" dist="38100" dir="2700000" algn="tl">
                  <a:srgbClr val="000000">
                    <a:alpha val="43137"/>
                  </a:srgbClr>
                </a:outerShdw>
              </a:effectLst>
            </a:endParaRPr>
          </a:p>
        </p:txBody>
      </p:sp>
      <p:sp>
        <p:nvSpPr>
          <p:cNvPr id="11" name="文本框 10"/>
          <p:cNvSpPr txBox="1"/>
          <p:nvPr/>
        </p:nvSpPr>
        <p:spPr>
          <a:xfrm>
            <a:off x="5323205" y="2042795"/>
            <a:ext cx="631190" cy="306705"/>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滤纸</a:t>
            </a:r>
            <a:endParaRPr lang="zh-CN" altLang="en-US" sz="1400">
              <a:effectLst>
                <a:outerShdw blurRad="38100" dist="38100" dir="2700000" algn="tl">
                  <a:srgbClr val="000000">
                    <a:alpha val="43137"/>
                  </a:srgbClr>
                </a:outerShdw>
              </a:effectLst>
            </a:endParaRPr>
          </a:p>
        </p:txBody>
      </p:sp>
      <p:sp>
        <p:nvSpPr>
          <p:cNvPr id="12" name="文本框 11"/>
          <p:cNvSpPr txBox="1"/>
          <p:nvPr/>
        </p:nvSpPr>
        <p:spPr>
          <a:xfrm>
            <a:off x="5370830" y="2421890"/>
            <a:ext cx="2540000" cy="521970"/>
          </a:xfrm>
          <a:prstGeom prst="rect">
            <a:avLst/>
          </a:prstGeom>
          <a:noFill/>
        </p:spPr>
        <p:txBody>
          <a:bodyPr wrap="square" rtlCol="0" anchor="t">
            <a:spAutoFit/>
          </a:bodyPr>
          <a:p>
            <a:r>
              <a:rPr lang="zh-CN" altLang="en-US" sz="1400">
                <a:effectLst>
                  <a:outerShdw blurRad="38100" dist="38100" dir="2700000" algn="tl">
                    <a:srgbClr val="000000">
                      <a:alpha val="43137"/>
                    </a:srgbClr>
                  </a:outerShdw>
                </a:effectLst>
              </a:rPr>
              <a:t>专用橡胶密封垫保证绝对的密封性</a:t>
            </a:r>
            <a:endParaRPr lang="zh-CN" altLang="en-US" sz="1400">
              <a:effectLst>
                <a:outerShdw blurRad="38100" dist="38100" dir="2700000" algn="tl">
                  <a:srgbClr val="000000">
                    <a:alpha val="43137"/>
                  </a:srgbClr>
                </a:outerShdw>
              </a:effectLst>
            </a:endParaRPr>
          </a:p>
        </p:txBody>
      </p:sp>
      <p:pic>
        <p:nvPicPr>
          <p:cNvPr id="13" name="图片 12"/>
          <p:cNvPicPr>
            <a:picLocks noChangeAspect="1"/>
          </p:cNvPicPr>
          <p:nvPr/>
        </p:nvPicPr>
        <p:blipFill>
          <a:blip r:embed="rId2"/>
          <a:stretch>
            <a:fillRect/>
          </a:stretch>
        </p:blipFill>
        <p:spPr>
          <a:xfrm>
            <a:off x="4234815" y="3091180"/>
            <a:ext cx="4786630" cy="3136265"/>
          </a:xfrm>
          <a:prstGeom prst="rect">
            <a:avLst/>
          </a:prstGeom>
        </p:spPr>
      </p:pic>
      <p:sp>
        <p:nvSpPr>
          <p:cNvPr id="14" name="文本框 13"/>
          <p:cNvSpPr txBox="1"/>
          <p:nvPr/>
        </p:nvSpPr>
        <p:spPr>
          <a:xfrm>
            <a:off x="59055" y="3182620"/>
            <a:ext cx="4284980" cy="3169285"/>
          </a:xfrm>
          <a:prstGeom prst="rect">
            <a:avLst/>
          </a:prstGeom>
          <a:noFill/>
        </p:spPr>
        <p:txBody>
          <a:bodyPr wrap="square" rtlCol="0" anchor="t">
            <a:spAutoFit/>
          </a:bodyPr>
          <a:p>
            <a:r>
              <a:rPr lang="zh-CN" altLang="en-US"/>
              <a:t>      </a:t>
            </a:r>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可更换滤清器中的壳体和滤芯是一个整体。进行保养时将它们整体更换。这种滤清器有一个星形折纹的纸质滤芯。其中集成了两个阀门：</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旁通阀：在滤清器堵塞、冷起动和外界温度很低时，通过该旁通阀打开直接流向各润滑点的油道。</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      机油回流锁止阀：它可以在发动机静止时防止</a:t>
            </a:r>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sym typeface="+mn-ea"/>
              </a:rPr>
              <a:t>滤清器滤空</a:t>
            </a:r>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转。</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a:p>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5" name="Rectangle 8"/>
          <p:cNvSpPr>
            <a:spLocks noGrp="1"/>
          </p:cNvSpPr>
          <p:nvPr>
            <p:ph type="title"/>
          </p:nvPr>
        </p:nvSpPr>
        <p:spPr>
          <a:xfrm>
            <a:off x="59055" y="544830"/>
            <a:ext cx="2902585" cy="586740"/>
          </a:xfrm>
        </p:spPr>
        <p:txBody>
          <a:bodyPr vert="horz" wrap="square" lIns="91440" tIns="45720" rIns="91440" bIns="45720" anchor="ctr"/>
          <a:p>
            <a:pPr algn="l"/>
            <a:r>
              <a:rPr lang="en-US" altLang="zh-CN"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 </a:t>
            </a:r>
            <a:r>
              <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机油滤清器的连接</a:t>
            </a:r>
            <a:endPar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151765" y="964565"/>
            <a:ext cx="8482330" cy="1014730"/>
          </a:xfrm>
          <a:prstGeom prst="rect">
            <a:avLst/>
          </a:prstGeom>
          <a:noFill/>
        </p:spPr>
        <p:txBody>
          <a:bodyPr wrap="square" rtlCol="0" anchor="t">
            <a:spAutoFit/>
          </a:bodyPr>
          <a:p>
            <a:r>
              <a:rPr lang="en-US" altLang="zh-CN"/>
              <a:t>   </a:t>
            </a:r>
            <a:r>
              <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rPr>
              <a:t>机油滤清器将机油流中的机械杂质（金属细屑、灰尘、炭黑）和燃烧残渣滤除。此外还能改善对机油的冷却。根据机油滤清器在机油回路中的安装位置将其分为：</a:t>
            </a:r>
            <a:endParaRPr lang="zh-CN" altLang="en-US" sz="2000" b="1" kern="0" dirty="0">
              <a:solidFill>
                <a:srgbClr val="0000FF"/>
              </a:solidFill>
              <a:effectLst>
                <a:outerShdw blurRad="38100" dist="38100" dir="2700000" algn="tl">
                  <a:srgbClr val="000000">
                    <a:alpha val="43137"/>
                  </a:srgbClr>
                </a:outerShdw>
              </a:effectLst>
              <a:latin typeface="+mj-lt"/>
              <a:ea typeface="楷体_GB2312" pitchFamily="49" charset="-122"/>
              <a:cs typeface="+mj-cs"/>
            </a:endParaRPr>
          </a:p>
        </p:txBody>
      </p:sp>
      <p:sp>
        <p:nvSpPr>
          <p:cNvPr id="5" name="文本框 4"/>
          <p:cNvSpPr txBox="1"/>
          <p:nvPr/>
        </p:nvSpPr>
        <p:spPr>
          <a:xfrm>
            <a:off x="1407795" y="2040890"/>
            <a:ext cx="2540000" cy="583565"/>
          </a:xfrm>
          <a:prstGeom prst="rect">
            <a:avLst/>
          </a:prstGeom>
          <a:noFill/>
        </p:spPr>
        <p:txBody>
          <a:bodyPr wrap="square" rtlCol="0" anchor="t">
            <a:spAutoFit/>
          </a:bodyPr>
          <a:p>
            <a:r>
              <a:rPr sz="3200" b="1">
                <a:solidFill>
                  <a:srgbClr val="C00000"/>
                </a:solidFill>
                <a:effectLst>
                  <a:outerShdw blurRad="38100" dist="38100" dir="2700000" algn="tl">
                    <a:srgbClr val="000000">
                      <a:alpha val="43137"/>
                    </a:srgbClr>
                  </a:outerShdw>
                </a:effectLst>
                <a:latin typeface="+mj-lt"/>
                <a:ea typeface="+mj-ea"/>
                <a:cs typeface="+mj-cs"/>
              </a:rPr>
              <a:t>全流过滤</a:t>
            </a:r>
            <a:endParaRPr sz="3200" b="1">
              <a:solidFill>
                <a:srgbClr val="C00000"/>
              </a:solidFill>
              <a:effectLst>
                <a:outerShdw blurRad="38100" dist="38100" dir="2700000" algn="tl">
                  <a:srgbClr val="000000">
                    <a:alpha val="43137"/>
                  </a:srgbClr>
                </a:outerShdw>
              </a:effectLst>
              <a:latin typeface="+mj-lt"/>
              <a:ea typeface="+mj-ea"/>
              <a:cs typeface="+mj-cs"/>
            </a:endParaRPr>
          </a:p>
        </p:txBody>
      </p:sp>
      <p:pic>
        <p:nvPicPr>
          <p:cNvPr id="6" name="图片 5"/>
          <p:cNvPicPr>
            <a:picLocks noChangeAspect="1"/>
          </p:cNvPicPr>
          <p:nvPr/>
        </p:nvPicPr>
        <p:blipFill>
          <a:blip r:embed="rId1"/>
          <a:stretch>
            <a:fillRect/>
          </a:stretch>
        </p:blipFill>
        <p:spPr>
          <a:xfrm>
            <a:off x="200025" y="2523490"/>
            <a:ext cx="4591050" cy="4055110"/>
          </a:xfrm>
          <a:prstGeom prst="rect">
            <a:avLst/>
          </a:prstGeom>
        </p:spPr>
      </p:pic>
      <p:sp>
        <p:nvSpPr>
          <p:cNvPr id="7" name="文本框 6"/>
          <p:cNvSpPr txBox="1"/>
          <p:nvPr/>
        </p:nvSpPr>
        <p:spPr>
          <a:xfrm>
            <a:off x="5132070" y="2727325"/>
            <a:ext cx="3644900" cy="3476625"/>
          </a:xfrm>
          <a:prstGeom prst="rect">
            <a:avLst/>
          </a:prstGeom>
          <a:noFill/>
        </p:spPr>
        <p:txBody>
          <a:bodyPr wrap="square" rtlCol="0" anchor="t">
            <a:spAutoFit/>
          </a:bodyPr>
          <a:p>
            <a:r>
              <a:rPr lang="en-US" altLang="zh-CN"/>
              <a:t>      </a:t>
            </a:r>
            <a:r>
              <a:rPr lang="zh-CN" altLang="en-US" sz="2000" b="1">
                <a:solidFill>
                  <a:srgbClr val="7030A0"/>
                </a:solidFill>
                <a:effectLst>
                  <a:outerShdw blurRad="38100" dist="38100" dir="2700000" algn="tl">
                    <a:srgbClr val="000000">
                      <a:alpha val="43137"/>
                    </a:srgbClr>
                  </a:outerShdw>
                </a:effectLst>
              </a:rPr>
              <a:t>所有由机油泵泵出的机油首先经过滤清器的过滤，然后再到达各个润滑点。滤清器中的旁通阀保证滤清器堵塞时机油仍能流向各个润滑点。</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①可以立即从机油中滤除掉各种杂质。</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②大机油流量需要使用孔径较大的滤芯。</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应用：当今小轿车通常使用这种润滑油滤清器。</a:t>
            </a:r>
            <a:endParaRPr lang="zh-CN" altLang="en-US" sz="2000"/>
          </a:p>
        </p:txBody>
      </p:sp>
      <p:sp>
        <p:nvSpPr>
          <p:cNvPr id="8" name="Rectangle 8"/>
          <p:cNvSpPr>
            <a:spLocks noGrp="1"/>
          </p:cNvSpPr>
          <p:nvPr/>
        </p:nvSpPr>
        <p:spPr>
          <a:xfrm>
            <a:off x="59055" y="91440"/>
            <a:ext cx="2902585" cy="58674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4.3.2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机油滤清器</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1797685"/>
            <a:ext cx="5762625" cy="4229100"/>
          </a:xfrm>
          <a:prstGeom prst="rect">
            <a:avLst/>
          </a:prstGeom>
        </p:spPr>
      </p:pic>
      <p:sp>
        <p:nvSpPr>
          <p:cNvPr id="3075" name="Rectangle 8"/>
          <p:cNvSpPr>
            <a:spLocks noGrp="1"/>
          </p:cNvSpPr>
          <p:nvPr>
            <p:ph type="title"/>
          </p:nvPr>
        </p:nvSpPr>
        <p:spPr>
          <a:xfrm>
            <a:off x="184785" y="600710"/>
            <a:ext cx="2902585" cy="586740"/>
          </a:xfrm>
        </p:spPr>
        <p:txBody>
          <a:bodyPr vert="horz" wrap="square" lIns="91440" tIns="45720" rIns="91440" bIns="45720" anchor="ctr"/>
          <a:p>
            <a:pPr algn="l"/>
            <a:r>
              <a:rPr lang="en-US" altLang="zh-CN"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 </a:t>
            </a:r>
            <a:r>
              <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机油滤清器的连接</a:t>
            </a:r>
            <a:endPar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2961640" y="1292860"/>
            <a:ext cx="2540000" cy="583565"/>
          </a:xfrm>
          <a:prstGeom prst="rect">
            <a:avLst/>
          </a:prstGeom>
          <a:noFill/>
        </p:spPr>
        <p:txBody>
          <a:bodyPr wrap="square" rtlCol="0" anchor="t">
            <a:spAutoFit/>
          </a:bodyPr>
          <a:p>
            <a:r>
              <a:rPr lang="zh-CN" sz="3200" b="1">
                <a:solidFill>
                  <a:srgbClr val="C00000"/>
                </a:solidFill>
                <a:effectLst>
                  <a:outerShdw blurRad="38100" dist="38100" dir="2700000" algn="tl">
                    <a:srgbClr val="000000">
                      <a:alpha val="43137"/>
                    </a:srgbClr>
                  </a:outerShdw>
                </a:effectLst>
                <a:latin typeface="+mj-lt"/>
                <a:ea typeface="+mj-ea"/>
                <a:cs typeface="+mj-cs"/>
              </a:rPr>
              <a:t>分</a:t>
            </a:r>
            <a:r>
              <a:rPr sz="3200" b="1">
                <a:solidFill>
                  <a:srgbClr val="C00000"/>
                </a:solidFill>
                <a:effectLst>
                  <a:outerShdw blurRad="38100" dist="38100" dir="2700000" algn="tl">
                    <a:srgbClr val="000000">
                      <a:alpha val="43137"/>
                    </a:srgbClr>
                  </a:outerShdw>
                </a:effectLst>
                <a:latin typeface="+mj-lt"/>
                <a:ea typeface="+mj-ea"/>
                <a:cs typeface="+mj-cs"/>
              </a:rPr>
              <a:t>流过滤</a:t>
            </a:r>
            <a:endParaRPr sz="3200" b="1">
              <a:solidFill>
                <a:srgbClr val="C00000"/>
              </a:solidFill>
              <a:effectLst>
                <a:outerShdw blurRad="38100" dist="38100" dir="2700000" algn="tl">
                  <a:srgbClr val="000000">
                    <a:alpha val="43137"/>
                  </a:srgbClr>
                </a:outerShdw>
              </a:effectLst>
              <a:latin typeface="+mj-lt"/>
              <a:ea typeface="+mj-ea"/>
              <a:cs typeface="+mj-cs"/>
            </a:endParaRPr>
          </a:p>
        </p:txBody>
      </p:sp>
      <p:sp>
        <p:nvSpPr>
          <p:cNvPr id="7" name="文本框 6"/>
          <p:cNvSpPr txBox="1"/>
          <p:nvPr/>
        </p:nvSpPr>
        <p:spPr>
          <a:xfrm>
            <a:off x="5895975" y="865505"/>
            <a:ext cx="3191510" cy="5631180"/>
          </a:xfrm>
          <a:prstGeom prst="rect">
            <a:avLst/>
          </a:prstGeom>
          <a:noFill/>
        </p:spPr>
        <p:txBody>
          <a:bodyPr wrap="square" rtlCol="0" anchor="t">
            <a:spAutoFit/>
          </a:bodyPr>
          <a:p>
            <a:r>
              <a:rPr lang="en-US" altLang="zh-CN"/>
              <a:t>      </a:t>
            </a:r>
            <a:r>
              <a:rPr lang="zh-CN" altLang="en-US" sz="2000" b="1">
                <a:solidFill>
                  <a:srgbClr val="7030A0"/>
                </a:solidFill>
                <a:effectLst>
                  <a:outerShdw blurRad="38100" dist="38100" dir="2700000" algn="tl">
                    <a:srgbClr val="000000">
                      <a:alpha val="43137"/>
                    </a:srgbClr>
                  </a:outerShdw>
                </a:effectLst>
              </a:rPr>
              <a:t>大约总油量的5%至1</a:t>
            </a:r>
            <a:r>
              <a:rPr lang="en-US" altLang="zh-CN" sz="2000" b="1">
                <a:solidFill>
                  <a:srgbClr val="7030A0"/>
                </a:solidFill>
                <a:effectLst>
                  <a:outerShdw blurRad="38100" dist="38100" dir="2700000" algn="tl">
                    <a:srgbClr val="000000">
                      <a:alpha val="43137"/>
                    </a:srgbClr>
                  </a:outerShdw>
                </a:effectLst>
              </a:rPr>
              <a:t>0</a:t>
            </a:r>
            <a:r>
              <a:rPr lang="zh-CN" altLang="en-US" sz="2000" b="1">
                <a:solidFill>
                  <a:srgbClr val="7030A0"/>
                </a:solidFill>
                <a:effectLst>
                  <a:outerShdw blurRad="38100" dist="38100" dir="2700000" algn="tl">
                    <a:srgbClr val="000000">
                      <a:alpha val="43137"/>
                    </a:srgbClr>
                  </a:outerShdw>
                </a:effectLst>
              </a:rPr>
              <a:t>/</a:t>
            </a:r>
            <a:r>
              <a:rPr lang="en-US" altLang="zh-CN" sz="2000" b="1">
                <a:solidFill>
                  <a:srgbClr val="7030A0"/>
                </a:solidFill>
                <a:effectLst>
                  <a:outerShdw blurRad="38100" dist="38100" dir="2700000" algn="tl">
                    <a:srgbClr val="000000">
                      <a:alpha val="43137"/>
                    </a:srgbClr>
                  </a:outerShdw>
                </a:effectLst>
              </a:rPr>
              <a:t>%</a:t>
            </a:r>
            <a:r>
              <a:rPr lang="zh-CN" altLang="en-US" sz="2000" b="1">
                <a:solidFill>
                  <a:srgbClr val="7030A0"/>
                </a:solidFill>
                <a:effectLst>
                  <a:outerShdw blurRad="38100" dist="38100" dir="2700000" algn="tl">
                    <a:srgbClr val="000000">
                      <a:alpha val="43137"/>
                    </a:srgbClr>
                  </a:outerShdw>
                </a:effectLst>
              </a:rPr>
              <a:t>的机油经过滤清器过滤后流回到油底壳中。而多数机油直接输送到各润滑点。全部机油在一个小时内由机油泵多次泵入</a:t>
            </a:r>
            <a:r>
              <a:rPr lang="zh-CN" altLang="en-US" sz="2000" b="1">
                <a:solidFill>
                  <a:srgbClr val="7030A0"/>
                </a:solidFill>
                <a:effectLst>
                  <a:outerShdw blurRad="38100" dist="38100" dir="2700000" algn="tl">
                    <a:srgbClr val="000000">
                      <a:alpha val="43137"/>
                    </a:srgbClr>
                  </a:outerShdw>
                </a:effectLst>
              </a:rPr>
              <a:t>到滤清器中。</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机油滤清器位于辅助油道之中，即它与主油道并联。为避免全部机油通过滤清器中阻力最小的通路流出，在分流滤清器的出口设计了一个节流油孔。这样可以取消旁通阀。</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由于过滤精度较高所以滤清效果很好</a:t>
            </a:r>
            <a:endParaRPr lang="zh-CN" altLang="en-US" sz="2000" b="1">
              <a:solidFill>
                <a:srgbClr val="7030A0"/>
              </a:solidFill>
              <a:effectLst>
                <a:outerShdw blurRad="38100" dist="38100" dir="2700000" algn="tl">
                  <a:srgbClr val="000000">
                    <a:alpha val="43137"/>
                  </a:srgbClr>
                </a:outerShdw>
              </a:effectLst>
            </a:endParaRPr>
          </a:p>
          <a:p>
            <a:r>
              <a:rPr lang="zh-CN" altLang="en-US" sz="2000" b="1">
                <a:solidFill>
                  <a:srgbClr val="7030A0"/>
                </a:solidFill>
                <a:effectLst>
                  <a:outerShdw blurRad="38100" dist="38100" dir="2700000" algn="tl">
                    <a:srgbClr val="000000">
                      <a:alpha val="43137"/>
                    </a:srgbClr>
                  </a:outerShdw>
                </a:effectLst>
              </a:rPr>
              <a:t>     脏油能够到达各润滑点</a:t>
            </a:r>
            <a:endParaRPr lang="zh-CN" altLang="en-US" sz="2000" b="1">
              <a:solidFill>
                <a:srgbClr val="7030A0"/>
              </a:solidFill>
              <a:effectLst>
                <a:outerShdw blurRad="38100" dist="38100" dir="2700000" algn="tl">
                  <a:srgbClr val="000000">
                    <a:alpha val="43137"/>
                  </a:srgbClr>
                </a:outerShdw>
              </a:effectLst>
            </a:endParaRPr>
          </a:p>
          <a:p>
            <a:endParaRPr lang="zh-CN" altLang="en-US" sz="2000" b="1">
              <a:solidFill>
                <a:srgbClr val="7030A0"/>
              </a:solidFill>
              <a:effectLst>
                <a:outerShdw blurRad="38100" dist="38100" dir="2700000" algn="tl">
                  <a:srgbClr val="000000">
                    <a:alpha val="43137"/>
                  </a:srgbClr>
                </a:outerShdw>
              </a:effectLst>
            </a:endParaRPr>
          </a:p>
        </p:txBody>
      </p:sp>
      <p:sp>
        <p:nvSpPr>
          <p:cNvPr id="3" name="Rectangle 8"/>
          <p:cNvSpPr>
            <a:spLocks noGrp="1"/>
          </p:cNvSpPr>
          <p:nvPr/>
        </p:nvSpPr>
        <p:spPr>
          <a:xfrm>
            <a:off x="59055" y="91440"/>
            <a:ext cx="2902585" cy="58674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4.3.2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机油滤清器</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366395" y="1511300"/>
            <a:ext cx="7650480" cy="4072890"/>
          </a:xfrm>
          <a:prstGeom prst="rect">
            <a:avLst/>
          </a:prstGeom>
        </p:spPr>
      </p:pic>
      <p:sp>
        <p:nvSpPr>
          <p:cNvPr id="3075" name="Rectangle 8"/>
          <p:cNvSpPr>
            <a:spLocks noGrp="1"/>
          </p:cNvSpPr>
          <p:nvPr>
            <p:ph type="title"/>
          </p:nvPr>
        </p:nvSpPr>
        <p:spPr>
          <a:xfrm>
            <a:off x="0" y="544830"/>
            <a:ext cx="2902585" cy="586740"/>
          </a:xfrm>
        </p:spPr>
        <p:txBody>
          <a:bodyPr vert="horz" wrap="square" lIns="91440" tIns="45720" rIns="91440" bIns="45720" anchor="ctr"/>
          <a:p>
            <a:pPr algn="l"/>
            <a:r>
              <a:rPr lang="en-US" altLang="zh-CN"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 </a:t>
            </a:r>
            <a:r>
              <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rPr>
              <a:t>机油滤清器的连接</a:t>
            </a:r>
            <a:endParaRPr lang="zh-CN" altLang="en-US" sz="24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1273810" y="1131570"/>
            <a:ext cx="2881630" cy="583565"/>
          </a:xfrm>
          <a:prstGeom prst="rect">
            <a:avLst/>
          </a:prstGeom>
          <a:noFill/>
        </p:spPr>
        <p:txBody>
          <a:bodyPr wrap="square" rtlCol="0" anchor="t">
            <a:spAutoFit/>
          </a:bodyPr>
          <a:p>
            <a:r>
              <a:rPr lang="zh-CN" sz="3200" b="1">
                <a:solidFill>
                  <a:srgbClr val="C00000"/>
                </a:solidFill>
                <a:effectLst>
                  <a:outerShdw blurRad="38100" dist="38100" dir="2700000" algn="tl">
                    <a:srgbClr val="000000">
                      <a:alpha val="43137"/>
                    </a:srgbClr>
                  </a:outerShdw>
                </a:effectLst>
                <a:latin typeface="+mj-lt"/>
                <a:ea typeface="+mj-ea"/>
                <a:cs typeface="+mj-cs"/>
              </a:rPr>
              <a:t>全、</a:t>
            </a:r>
            <a:r>
              <a:rPr lang="zh-CN" sz="3200" b="1">
                <a:solidFill>
                  <a:srgbClr val="C00000"/>
                </a:solidFill>
                <a:effectLst>
                  <a:outerShdw blurRad="38100" dist="38100" dir="2700000" algn="tl">
                    <a:srgbClr val="000000">
                      <a:alpha val="43137"/>
                    </a:srgbClr>
                  </a:outerShdw>
                </a:effectLst>
                <a:latin typeface="+mj-lt"/>
                <a:ea typeface="+mj-ea"/>
                <a:cs typeface="+mj-cs"/>
              </a:rPr>
              <a:t>分</a:t>
            </a:r>
            <a:r>
              <a:rPr sz="3200" b="1">
                <a:solidFill>
                  <a:srgbClr val="C00000"/>
                </a:solidFill>
                <a:effectLst>
                  <a:outerShdw blurRad="38100" dist="38100" dir="2700000" algn="tl">
                    <a:srgbClr val="000000">
                      <a:alpha val="43137"/>
                    </a:srgbClr>
                  </a:outerShdw>
                </a:effectLst>
                <a:latin typeface="+mj-lt"/>
                <a:ea typeface="+mj-ea"/>
                <a:cs typeface="+mj-cs"/>
              </a:rPr>
              <a:t>流过滤</a:t>
            </a:r>
            <a:endParaRPr sz="3200" b="1">
              <a:solidFill>
                <a:srgbClr val="C00000"/>
              </a:solidFill>
              <a:effectLst>
                <a:outerShdw blurRad="38100" dist="38100" dir="2700000" algn="tl">
                  <a:srgbClr val="000000">
                    <a:alpha val="43137"/>
                  </a:srgbClr>
                </a:outerShdw>
              </a:effectLst>
              <a:latin typeface="+mj-lt"/>
              <a:ea typeface="+mj-ea"/>
              <a:cs typeface="+mj-cs"/>
            </a:endParaRPr>
          </a:p>
        </p:txBody>
      </p:sp>
      <p:sp>
        <p:nvSpPr>
          <p:cNvPr id="7" name="文本框 6"/>
          <p:cNvSpPr txBox="1"/>
          <p:nvPr/>
        </p:nvSpPr>
        <p:spPr>
          <a:xfrm>
            <a:off x="240665" y="5922645"/>
            <a:ext cx="8903335" cy="706755"/>
          </a:xfrm>
          <a:prstGeom prst="rect">
            <a:avLst/>
          </a:prstGeom>
          <a:noFill/>
        </p:spPr>
        <p:txBody>
          <a:bodyPr wrap="square" rtlCol="0" anchor="t">
            <a:spAutoFit/>
          </a:bodyPr>
          <a:p>
            <a:r>
              <a:rPr lang="en-US" altLang="zh-CN"/>
              <a:t>      </a:t>
            </a:r>
            <a:r>
              <a:rPr sz="2000" b="1">
                <a:solidFill>
                  <a:srgbClr val="7030A0"/>
                </a:solidFill>
                <a:effectLst>
                  <a:outerShdw blurRad="38100" dist="38100" dir="2700000" algn="tl">
                    <a:srgbClr val="000000">
                      <a:alpha val="43137"/>
                    </a:srgbClr>
                  </a:outerShdw>
                </a:effectLst>
              </a:rPr>
              <a:t>通过组合应用全流和分流滤清器可以达到迅速且精细的滤清效果。</a:t>
            </a:r>
            <a:endParaRPr sz="2000" b="1">
              <a:solidFill>
                <a:srgbClr val="7030A0"/>
              </a:solidFill>
              <a:effectLst>
                <a:outerShdw blurRad="38100" dist="38100" dir="2700000" algn="tl">
                  <a:srgbClr val="000000">
                    <a:alpha val="43137"/>
                  </a:srgbClr>
                </a:outerShdw>
              </a:effectLst>
            </a:endParaRPr>
          </a:p>
          <a:p>
            <a:endParaRPr lang="zh-CN" altLang="en-US" sz="2000" b="1">
              <a:solidFill>
                <a:srgbClr val="7030A0"/>
              </a:solidFill>
              <a:effectLst>
                <a:outerShdw blurRad="38100" dist="38100" dir="2700000" algn="tl">
                  <a:srgbClr val="000000">
                    <a:alpha val="43137"/>
                  </a:srgbClr>
                </a:outerShdw>
              </a:effectLst>
            </a:endParaRPr>
          </a:p>
        </p:txBody>
      </p:sp>
      <p:sp>
        <p:nvSpPr>
          <p:cNvPr id="4" name="Rectangle 8"/>
          <p:cNvSpPr>
            <a:spLocks noGrp="1"/>
          </p:cNvSpPr>
          <p:nvPr/>
        </p:nvSpPr>
        <p:spPr>
          <a:xfrm>
            <a:off x="59055" y="91440"/>
            <a:ext cx="2902585" cy="58674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algn="l"/>
            <a:r>
              <a:rPr lang="en-US" altLang="zh-CN"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4.3.2  </a:t>
            </a:r>
            <a:r>
              <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机油滤清器</a:t>
            </a:r>
            <a:endParaRPr lang="zh-CN" altLang="en-US" sz="2400" b="1" dirty="0">
              <a:solidFill>
                <a:srgbClr val="FF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917</Words>
  <Application>WPS 演示</Application>
  <PresentationFormat>全屏显示(4:3)</PresentationFormat>
  <Paragraphs>66</Paragraphs>
  <Slides>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vt:i4>
      </vt:variant>
    </vt:vector>
  </HeadingPairs>
  <TitlesOfParts>
    <vt:vector size="17" baseType="lpstr">
      <vt:lpstr>Arial</vt:lpstr>
      <vt:lpstr>宋体</vt:lpstr>
      <vt:lpstr>Wingdings</vt:lpstr>
      <vt:lpstr>Calibri</vt:lpstr>
      <vt:lpstr>Trebuchet MS</vt:lpstr>
      <vt:lpstr>隶书</vt:lpstr>
      <vt:lpstr>微软雅黑</vt:lpstr>
      <vt:lpstr>楷体_GB2312</vt:lpstr>
      <vt:lpstr>楷体</vt:lpstr>
      <vt:lpstr>新宋体</vt:lpstr>
      <vt:lpstr>Arial Unicode MS</vt:lpstr>
      <vt:lpstr>Office 主题</vt:lpstr>
      <vt:lpstr>4.3.2  机油滤清器</vt:lpstr>
      <vt:lpstr>4.3.2  机油滤清器</vt:lpstr>
      <vt:lpstr> 机油滤清器的连接</vt:lpstr>
      <vt:lpstr> 机油滤清器的连接</vt:lpstr>
      <vt:lpstr> 机油滤清器的连接</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52</cp:revision>
  <dcterms:created xsi:type="dcterms:W3CDTF">2018-09-20T09:45:00Z</dcterms:created>
  <dcterms:modified xsi:type="dcterms:W3CDTF">2020-02-29T01:25:42Z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