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gif" ContentType="image/gif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56" r:id="rId3"/>
    <p:sldId id="357" r:id="rId4"/>
    <p:sldId id="358" r:id="rId5"/>
    <p:sldId id="359" r:id="rId6"/>
    <p:sldId id="360" r:id="rId7"/>
    <p:sldId id="362" r:id="rId8"/>
    <p:sldId id="361" r:id="rId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0C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1740" y="-84"/>
      </p:cViewPr>
      <p:guideLst>
        <p:guide orient="horz" pos="2218"/>
        <p:guide pos="29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56B8FE3-9806-4156-BB2A-E042B922D49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hyperlink" Target="file:///D:\&#27773;&#36710;&#21457;&#21160;&#26426;&#26816;&#20462;&#35838;&#31243;&#32593;&#31449;&#24314;&#35774;&#36164;&#28304;\&#36164;&#28304;&#24211;\&#30005;&#23376;&#35838;&#20214;\&#25945;&#23398;&#35838;&#20214;\&#26417;&#23439;&#35838;&#20214;\&#24635;&#23481;&#31215;.exe" TargetMode="External"/><Relationship Id="rId1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2.png"/><Relationship Id="rId2" Type="http://schemas.microsoft.com/office/2007/relationships/media" Target="file:///E:\&#35874;&#23567;&#23157;\music\&#38899;&#20048;\40&#39318;&#26497;&#21697;&#32431;&#38899;&#20048;\&#39118;&#30340;&#21602;&#21891;.mp3" TargetMode="External"/><Relationship Id="rId1" Type="http://schemas.openxmlformats.org/officeDocument/2006/relationships/audio" Target="file:///E:\&#35874;&#23567;&#23157;\music\&#38899;&#20048;\40&#39318;&#26497;&#21697;&#32431;&#38899;&#20048;\&#39118;&#30340;&#21602;&#21891;.mp3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wmf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9" name="Picture 3077" descr="Computer animation of Wright brothers engine power train.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2110" y="1304925"/>
            <a:ext cx="6071235" cy="4247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Rectangle 3074"/>
          <p:cNvSpPr>
            <a:spLocks noGrp="1"/>
          </p:cNvSpPr>
          <p:nvPr>
            <p:ph type="title"/>
          </p:nvPr>
        </p:nvSpPr>
        <p:spPr>
          <a:xfrm>
            <a:off x="133350" y="0"/>
            <a:ext cx="7772400" cy="911225"/>
          </a:xfrm>
        </p:spPr>
        <p:txBody>
          <a:bodyPr vert="horz" wrap="square" lIns="91440" tIns="45720" rIns="91440" bIns="45720" anchor="ctr"/>
          <a:p>
            <a:pPr algn="l"/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1.1.3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发动机性能参数</a:t>
            </a:r>
            <a:endParaRPr lang="zh-CN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580" name="Rectangle 8"/>
          <p:cNvSpPr/>
          <p:nvPr/>
        </p:nvSpPr>
        <p:spPr>
          <a:xfrm>
            <a:off x="133350" y="2781300"/>
            <a:ext cx="2438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3399"/>
                </a:solidFill>
                <a:latin typeface="宋体" panose="02010600030101010101" pitchFamily="2" charset="-122"/>
              </a:rPr>
              <a:t>曲柄半径</a:t>
            </a:r>
            <a:r>
              <a:rPr lang="zh-CN" altLang="en-US" b="1" dirty="0">
                <a:solidFill>
                  <a:srgbClr val="003399"/>
                </a:solidFill>
                <a:latin typeface="Arial" panose="020B0604020202020204" pitchFamily="34" charset="0"/>
              </a:rPr>
              <a:t>（</a:t>
            </a:r>
            <a:r>
              <a:rPr lang="en-US" altLang="zh-CN" b="1" dirty="0">
                <a:solidFill>
                  <a:srgbClr val="003399"/>
                </a:solidFill>
                <a:latin typeface="Arial" panose="020B0604020202020204" pitchFamily="34" charset="0"/>
              </a:rPr>
              <a:t>R</a:t>
            </a:r>
            <a:r>
              <a:rPr lang="zh-CN" altLang="en-US" b="1" dirty="0">
                <a:solidFill>
                  <a:srgbClr val="003399"/>
                </a:solidFill>
                <a:latin typeface="Arial" panose="020B0604020202020204" pitchFamily="34" charset="0"/>
              </a:rPr>
              <a:t>）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4581" name="Rectangle 5">
            <a:hlinkClick r:id="rId2" action="ppaction://hlinkfile"/>
          </p:cNvPr>
          <p:cNvSpPr/>
          <p:nvPr/>
        </p:nvSpPr>
        <p:spPr>
          <a:xfrm>
            <a:off x="197485" y="3300413"/>
            <a:ext cx="28956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3399"/>
                </a:solidFill>
                <a:latin typeface="宋体" panose="02010600030101010101" pitchFamily="2" charset="-122"/>
              </a:rPr>
              <a:t>气缸总容积</a:t>
            </a:r>
            <a:r>
              <a:rPr lang="zh-CN" altLang="en-US" b="1" dirty="0">
                <a:solidFill>
                  <a:srgbClr val="003399"/>
                </a:solidFill>
                <a:latin typeface="Arial" panose="020B0604020202020204" pitchFamily="34" charset="0"/>
              </a:rPr>
              <a:t>（</a:t>
            </a:r>
            <a:r>
              <a:rPr lang="en-US" altLang="zh-CN" b="1" dirty="0">
                <a:solidFill>
                  <a:srgbClr val="003399"/>
                </a:solidFill>
                <a:latin typeface="Arial" panose="020B0604020202020204" pitchFamily="34" charset="0"/>
              </a:rPr>
              <a:t>Va</a:t>
            </a:r>
            <a:r>
              <a:rPr lang="zh-CN" altLang="en-US" b="1" dirty="0">
                <a:solidFill>
                  <a:srgbClr val="003399"/>
                </a:solidFill>
                <a:latin typeface="Arial" panose="020B0604020202020204" pitchFamily="34" charset="0"/>
              </a:rPr>
              <a:t>）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4582" name="Rectangle 11"/>
          <p:cNvSpPr/>
          <p:nvPr/>
        </p:nvSpPr>
        <p:spPr>
          <a:xfrm>
            <a:off x="197485" y="1304925"/>
            <a:ext cx="1600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3399"/>
                </a:solidFill>
                <a:latin typeface="宋体" panose="02010600030101010101" pitchFamily="2" charset="-122"/>
              </a:rPr>
              <a:t>上止点</a:t>
            </a:r>
            <a:r>
              <a:rPr lang="zh-CN" altLang="en-US" sz="2400" dirty="0">
                <a:solidFill>
                  <a:srgbClr val="003399"/>
                </a:solidFill>
                <a:latin typeface="Times New Roman" panose="02020603050405020304" pitchFamily="18" charset="0"/>
              </a:rPr>
              <a:t> 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4583" name="Rectangle 10"/>
          <p:cNvSpPr/>
          <p:nvPr/>
        </p:nvSpPr>
        <p:spPr>
          <a:xfrm>
            <a:off x="197485" y="1824038"/>
            <a:ext cx="1676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3399"/>
                </a:solidFill>
                <a:latin typeface="宋体" panose="02010600030101010101" pitchFamily="2" charset="-122"/>
              </a:rPr>
              <a:t>下止点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4584" name="Rectangle 9"/>
          <p:cNvSpPr/>
          <p:nvPr/>
        </p:nvSpPr>
        <p:spPr>
          <a:xfrm>
            <a:off x="133033" y="2340610"/>
            <a:ext cx="2209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3399"/>
                </a:solidFill>
                <a:latin typeface="宋体" panose="02010600030101010101" pitchFamily="2" charset="-122"/>
              </a:rPr>
              <a:t>活塞行程</a:t>
            </a:r>
            <a:r>
              <a:rPr lang="zh-CN" altLang="en-US" sz="2400" b="1" dirty="0">
                <a:solidFill>
                  <a:srgbClr val="003399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400" b="1" dirty="0">
                <a:solidFill>
                  <a:srgbClr val="003399"/>
                </a:solidFill>
                <a:latin typeface="Arial" panose="020B0604020202020204" pitchFamily="34" charset="0"/>
              </a:rPr>
              <a:t>S</a:t>
            </a:r>
            <a:r>
              <a:rPr lang="zh-CN" altLang="en-US" sz="2400" b="1" dirty="0">
                <a:solidFill>
                  <a:srgbClr val="003399"/>
                </a:solidFill>
                <a:latin typeface="Arial" panose="020B0604020202020204" pitchFamily="34" charset="0"/>
              </a:rPr>
              <a:t>）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hlinkClick r:id="rId3" tooltip="上、下止点之间的位置。" action="ppaction://hlinksldjump"/>
              </a:rPr>
              <a:t> 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4585" name="Rectangle 7"/>
          <p:cNvSpPr/>
          <p:nvPr/>
        </p:nvSpPr>
        <p:spPr>
          <a:xfrm>
            <a:off x="197485" y="3686493"/>
            <a:ext cx="3429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3399"/>
                </a:solidFill>
                <a:latin typeface="宋体" panose="02010600030101010101" pitchFamily="2" charset="-122"/>
              </a:rPr>
              <a:t>气缸工作容积</a:t>
            </a:r>
            <a:r>
              <a:rPr lang="zh-CN" altLang="en-US" b="1" dirty="0">
                <a:latin typeface="Arial" panose="020B0604020202020204" pitchFamily="34" charset="0"/>
              </a:rPr>
              <a:t>（</a:t>
            </a:r>
            <a:r>
              <a:rPr lang="en-US" altLang="zh-CN" b="1" dirty="0">
                <a:latin typeface="Arial" panose="020B0604020202020204" pitchFamily="34" charset="0"/>
              </a:rPr>
              <a:t>Vh</a:t>
            </a:r>
            <a:r>
              <a:rPr lang="zh-CN" altLang="en-US" b="1" dirty="0">
                <a:latin typeface="Arial" panose="020B0604020202020204" pitchFamily="34" charset="0"/>
              </a:rPr>
              <a:t>）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4586" name="Rectangle 6"/>
          <p:cNvSpPr/>
          <p:nvPr/>
        </p:nvSpPr>
        <p:spPr>
          <a:xfrm>
            <a:off x="308610" y="4205288"/>
            <a:ext cx="3886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3399"/>
                </a:solidFill>
                <a:latin typeface="宋体" panose="02010600030101010101" pitchFamily="2" charset="-122"/>
              </a:rPr>
              <a:t>燃烧室容积</a:t>
            </a:r>
            <a:r>
              <a:rPr lang="zh-CN" altLang="en-US" b="1" dirty="0">
                <a:solidFill>
                  <a:srgbClr val="003399"/>
                </a:solidFill>
                <a:latin typeface="Arial" panose="020B0604020202020204" pitchFamily="34" charset="0"/>
              </a:rPr>
              <a:t>（</a:t>
            </a:r>
            <a:r>
              <a:rPr lang="en-US" altLang="zh-CN" b="1" dirty="0">
                <a:solidFill>
                  <a:srgbClr val="003399"/>
                </a:solidFill>
                <a:latin typeface="Arial" panose="020B0604020202020204" pitchFamily="34" charset="0"/>
              </a:rPr>
              <a:t>Vc</a:t>
            </a:r>
            <a:r>
              <a:rPr lang="zh-CN" altLang="en-US" b="1" dirty="0">
                <a:solidFill>
                  <a:srgbClr val="003399"/>
                </a:solidFill>
                <a:latin typeface="Arial" panose="020B0604020202020204" pitchFamily="34" charset="0"/>
              </a:rPr>
              <a:t>）</a:t>
            </a:r>
            <a:r>
              <a:rPr lang="zh-CN" altLang="en-US" sz="2800" b="1" dirty="0">
                <a:solidFill>
                  <a:srgbClr val="003399"/>
                </a:solidFill>
                <a:latin typeface="宋体" panose="02010600030101010101" pitchFamily="2" charset="-122"/>
                <a:hlinkClick r:id="rId3" tooltip="活塞在上止点时，活塞顶上面的空间为燃烧室容积。" action="ppaction://hlinksldjump"/>
              </a:rPr>
              <a:t> 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4587" name="Rectangle 3"/>
          <p:cNvSpPr/>
          <p:nvPr/>
        </p:nvSpPr>
        <p:spPr>
          <a:xfrm>
            <a:off x="489903" y="4724400"/>
            <a:ext cx="1255712" cy="519113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8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压缩比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4588" name="Rectangle 2"/>
          <p:cNvSpPr/>
          <p:nvPr/>
        </p:nvSpPr>
        <p:spPr>
          <a:xfrm>
            <a:off x="432435" y="5141913"/>
            <a:ext cx="1970088" cy="519112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800" b="1" dirty="0">
                <a:solidFill>
                  <a:srgbClr val="003399"/>
                </a:solidFill>
                <a:latin typeface="宋体" panose="02010600030101010101" pitchFamily="2" charset="-122"/>
              </a:rPr>
              <a:t>发动机排量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4589" name="Rectangle 1"/>
          <p:cNvSpPr/>
          <p:nvPr/>
        </p:nvSpPr>
        <p:spPr>
          <a:xfrm>
            <a:off x="545783" y="5661025"/>
            <a:ext cx="1612900" cy="519113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800" b="1" dirty="0">
                <a:solidFill>
                  <a:srgbClr val="003399"/>
                </a:solidFill>
                <a:latin typeface="宋体" panose="02010600030101010101" pitchFamily="2" charset="-122"/>
              </a:rPr>
              <a:t>工作循环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9" name="Rectangle 7"/>
          <p:cNvSpPr>
            <a:spLocks noChangeArrowheads="1"/>
          </p:cNvSpPr>
          <p:nvPr/>
        </p:nvSpPr>
        <p:spPr bwMode="auto">
          <a:xfrm>
            <a:off x="1" y="0"/>
            <a:ext cx="9143999" cy="6857999"/>
          </a:xfrm>
          <a:prstGeom prst="rect">
            <a:avLst/>
          </a:prstGeo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>
                  <a:alpha val="89999"/>
                </a:srgbClr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</a:gradFill>
          <a:ln w="34925" algn="ctr">
            <a:solidFill>
              <a:srgbClr val="FFFF00"/>
            </a:solidFill>
            <a:prstDash val="sysDot"/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30" name="风的呢喃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09600" y="685800"/>
            <a:ext cx="1588" cy="158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026" name="Object 2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4" imgW="6078220" imgH="2442210" progId="">
                  <p:embed/>
                </p:oleObj>
              </mc:Choice>
              <mc:Fallback>
                <p:oleObj name="" r:id="rId4" imgW="6078220" imgH="2442210" progId="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4"/>
          <p:cNvSpPr txBox="1"/>
          <p:nvPr/>
        </p:nvSpPr>
        <p:spPr>
          <a:xfrm>
            <a:off x="-92075" y="6324600"/>
            <a:ext cx="5492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5603" name="Picture 2" descr="基本术语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280" y="1057910"/>
            <a:ext cx="8735695" cy="46615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Rectangle 1"/>
          <p:cNvSpPr/>
          <p:nvPr/>
        </p:nvSpPr>
        <p:spPr>
          <a:xfrm>
            <a:off x="207963" y="357188"/>
            <a:ext cx="2286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动态演示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1" name="Text Box 8"/>
          <p:cNvSpPr txBox="1"/>
          <p:nvPr/>
        </p:nvSpPr>
        <p:spPr>
          <a:xfrm>
            <a:off x="-92075" y="6324600"/>
            <a:ext cx="5492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7220" name="Rectangle 4"/>
          <p:cNvSpPr/>
          <p:nvPr/>
        </p:nvSpPr>
        <p:spPr>
          <a:xfrm>
            <a:off x="304483" y="997903"/>
            <a:ext cx="8534400" cy="111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多缸发动机各气缸工作容积的总和，称为发动机排量</a:t>
            </a:r>
            <a:r>
              <a:rPr lang="zh-CN" altLang="en-US" sz="25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，</a:t>
            </a:r>
            <a:r>
              <a:rPr lang="zh-CN" altLang="en-US" sz="25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用</a:t>
            </a:r>
            <a:r>
              <a:rPr lang="en-US" altLang="zh-CN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V</a:t>
            </a:r>
            <a:r>
              <a:rPr lang="en-US" altLang="zh-CN" sz="2400" b="1" baseline="-250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L</a:t>
            </a:r>
            <a:r>
              <a:rPr lang="zh-CN" altLang="en-US" sz="2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表示 。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053" name="Rectangle 3"/>
          <p:cNvSpPr/>
          <p:nvPr/>
        </p:nvSpPr>
        <p:spPr>
          <a:xfrm>
            <a:off x="589280" y="218123"/>
            <a:ext cx="207264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7. </a:t>
            </a:r>
            <a:r>
              <a:rPr lang="zh-CN" altLang="en-US" sz="24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发动机排量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137218" name="Text Box 2"/>
          <p:cNvSpPr txBox="1"/>
          <p:nvPr/>
        </p:nvSpPr>
        <p:spPr>
          <a:xfrm>
            <a:off x="611188" y="2565400"/>
            <a:ext cx="2362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pitchFamily="18" charset="0"/>
                <a:ea typeface="_x000B_"/>
              </a:rPr>
              <a:t>V</a:t>
            </a:r>
            <a:r>
              <a:rPr lang="en-US" altLang="zh-CN" sz="2400" b="1" baseline="-25000" dirty="0">
                <a:solidFill>
                  <a:srgbClr val="0000CC"/>
                </a:solidFill>
                <a:latin typeface="Times New Roman" panose="02020603050405020304" pitchFamily="18" charset="0"/>
                <a:ea typeface="_x000B_"/>
              </a:rPr>
              <a:t>L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pitchFamily="18" charset="0"/>
                <a:ea typeface="_x000B_"/>
              </a:rPr>
              <a:t>= V</a:t>
            </a:r>
            <a:r>
              <a:rPr lang="en-US" altLang="zh-CN" sz="2400" b="1" baseline="-25000" dirty="0">
                <a:solidFill>
                  <a:srgbClr val="0000CC"/>
                </a:solidFill>
                <a:latin typeface="Times New Roman" panose="02020603050405020304" pitchFamily="18" charset="0"/>
                <a:ea typeface="_x000B_"/>
              </a:rPr>
              <a:t> </a:t>
            </a:r>
            <a:r>
              <a:rPr lang="en-US" altLang="zh-CN" sz="2400" b="1" baseline="-10000" dirty="0">
                <a:solidFill>
                  <a:srgbClr val="0000CC"/>
                </a:solidFill>
                <a:latin typeface="Times New Roman" panose="02020603050405020304" pitchFamily="18" charset="0"/>
                <a:ea typeface="_x000B_"/>
              </a:rPr>
              <a:t>h</a:t>
            </a:r>
            <a:r>
              <a:rPr lang="en-US" altLang="zh-CN" sz="2400" b="1" baseline="-25000" dirty="0">
                <a:solidFill>
                  <a:srgbClr val="0000CC"/>
                </a:solidFill>
                <a:latin typeface="Times New Roman" panose="02020603050405020304" pitchFamily="18" charset="0"/>
                <a:ea typeface="_x000B_"/>
              </a:rPr>
              <a:t> </a:t>
            </a: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pitchFamily="18" charset="0"/>
                <a:ea typeface="_x000B_"/>
              </a:rPr>
              <a:t>× i</a:t>
            </a:r>
            <a:r>
              <a:rPr lang="en-US" altLang="zh-CN" sz="2400" dirty="0">
                <a:solidFill>
                  <a:srgbClr val="0000CC"/>
                </a:solidFill>
                <a:latin typeface="Times New Roman" panose="02020603050405020304" pitchFamily="18" charset="0"/>
                <a:ea typeface="_x000B_"/>
              </a:rPr>
              <a:t> </a:t>
            </a:r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137217" name="Rectangle 1" descr="水滴"/>
          <p:cNvSpPr/>
          <p:nvPr/>
        </p:nvSpPr>
        <p:spPr>
          <a:xfrm>
            <a:off x="3419475" y="2205038"/>
            <a:ext cx="376555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zh-CN" b="1" dirty="0">
                <a:latin typeface="_x000B_"/>
              </a:rPr>
              <a:t>    </a:t>
            </a:r>
            <a:r>
              <a:rPr lang="en-US" altLang="zh-CN" sz="2000" b="1" dirty="0">
                <a:latin typeface="楷体_GB2312" pitchFamily="49" charset="-122"/>
                <a:ea typeface="楷体_GB2312" pitchFamily="49" charset="-122"/>
              </a:rPr>
              <a:t>V</a:t>
            </a:r>
            <a:r>
              <a:rPr lang="en-US" altLang="zh-CN" sz="2000" b="1" baseline="-10000" dirty="0">
                <a:latin typeface="楷体_GB2312" pitchFamily="49" charset="-122"/>
                <a:ea typeface="楷体_GB2312" pitchFamily="49" charset="-122"/>
              </a:rPr>
              <a:t>h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－气缸工作容积      </a:t>
            </a:r>
            <a:endParaRPr lang="zh-CN" altLang="en-US" dirty="0"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       （气缸排量） </a:t>
            </a:r>
            <a:endParaRPr lang="zh-CN" altLang="en-US" dirty="0"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000" b="1" dirty="0">
                <a:latin typeface="楷体_GB2312" pitchFamily="49" charset="-122"/>
                <a:ea typeface="楷体_GB2312" pitchFamily="49" charset="-122"/>
              </a:rPr>
              <a:t>i 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－ 气缸数目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graphicFrame>
        <p:nvGraphicFramePr>
          <p:cNvPr id="58370" name="Object 2"/>
          <p:cNvGraphicFramePr/>
          <p:nvPr/>
        </p:nvGraphicFramePr>
        <p:xfrm>
          <a:off x="395288" y="3500438"/>
          <a:ext cx="3024187" cy="88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1435100" imgH="419100" progId="Equation.3">
                  <p:embed/>
                </p:oleObj>
              </mc:Choice>
              <mc:Fallback>
                <p:oleObj name="" r:id="rId1" imgW="1435100" imgH="4191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5288" y="3500438"/>
                        <a:ext cx="3024187" cy="881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95288" y="4508500"/>
            <a:ext cx="4572000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式中  </a:t>
            </a:r>
            <a:r>
              <a:rPr lang="en-US" altLang="zh-CN" i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zh-CN" altLang="en-US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气缸直径，</a:t>
            </a:r>
            <a:r>
              <a:rPr lang="en-US" altLang="zh-CN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mm</a:t>
            </a:r>
            <a:r>
              <a:rPr lang="zh-CN" altLang="en-US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；</a:t>
            </a:r>
            <a:endParaRPr lang="zh-CN" altLang="en-US" i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/>
            <a:r>
              <a:rPr lang="zh-CN" altLang="en-US" i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en-US" altLang="zh-CN" i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zh-CN" altLang="en-US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活塞行程，</a:t>
            </a:r>
            <a:r>
              <a:rPr lang="en-US" altLang="zh-CN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mm</a:t>
            </a:r>
            <a:r>
              <a:rPr lang="zh-CN" altLang="en-US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9" name="Picture 10" descr="17(a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400" y="3500438"/>
            <a:ext cx="5219700" cy="2952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37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0" grpId="0"/>
      <p:bldP spid="137218" grpId="0"/>
      <p:bldP spid="13721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7"/>
          <p:cNvSpPr txBox="1"/>
          <p:nvPr/>
        </p:nvSpPr>
        <p:spPr>
          <a:xfrm>
            <a:off x="-92075" y="6324600"/>
            <a:ext cx="5492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6627" name="Rectangle 5"/>
          <p:cNvSpPr/>
          <p:nvPr/>
        </p:nvSpPr>
        <p:spPr>
          <a:xfrm>
            <a:off x="304800" y="283845"/>
            <a:ext cx="19812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压缩比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 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138244" name="Text Box 4"/>
          <p:cNvSpPr txBox="1"/>
          <p:nvPr/>
        </p:nvSpPr>
        <p:spPr>
          <a:xfrm>
            <a:off x="365125" y="1403985"/>
            <a:ext cx="82169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气缸总容积与燃烧室容积之比称为压缩比，用</a:t>
            </a:r>
            <a:r>
              <a:rPr lang="zh-CN" altLang="zh-CN" sz="3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ε</a:t>
            </a:r>
            <a:r>
              <a:rPr lang="zh-CN" altLang="en-US" sz="3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表示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_x000B_"/>
              </a:rPr>
              <a:t>。</a:t>
            </a:r>
            <a:r>
              <a:rPr lang="zh-CN" altLang="en-US" sz="2400" dirty="0">
                <a:solidFill>
                  <a:srgbClr val="000099"/>
                </a:solidFill>
                <a:latin typeface="Times New Roman" panose="02020603050405020304" pitchFamily="18" charset="0"/>
                <a:ea typeface="_x000B_"/>
              </a:rPr>
              <a:t>                                              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38243" name="Text Box 3"/>
          <p:cNvSpPr txBox="1"/>
          <p:nvPr/>
        </p:nvSpPr>
        <p:spPr>
          <a:xfrm>
            <a:off x="457200" y="5029200"/>
            <a:ext cx="8278813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例如：</a:t>
            </a:r>
            <a:r>
              <a:rPr lang="zh-CN" altLang="en-US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现代化油器式发动机压缩比一般为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12,</a:t>
            </a:r>
            <a:r>
              <a:rPr lang="zh-CN" altLang="en-US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柴油机压缩比一般为为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16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29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38242" name="Picture 2" descr="1-2-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8655" y="3251835"/>
            <a:ext cx="3816350" cy="996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8241" name="Rectangle 1" descr="水滴"/>
          <p:cNvSpPr/>
          <p:nvPr/>
        </p:nvSpPr>
        <p:spPr>
          <a:xfrm>
            <a:off x="4953000" y="3200400"/>
            <a:ext cx="3384550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V</a:t>
            </a:r>
            <a:r>
              <a:rPr lang="en-US" altLang="zh-CN" sz="2400" b="1" baseline="-30000" dirty="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－ 气缸总容积； </a:t>
            </a:r>
            <a:endParaRPr lang="zh-CN" altLang="en-US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V</a:t>
            </a:r>
            <a:r>
              <a:rPr lang="en-US" altLang="zh-CN" sz="2400" b="1" baseline="-30000" dirty="0">
                <a:latin typeface="楷体_GB2312" pitchFamily="49" charset="-122"/>
                <a:ea typeface="楷体_GB2312" pitchFamily="49" charset="-122"/>
              </a:rPr>
              <a:t>h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－ 气缸工作容积； </a:t>
            </a:r>
            <a:endParaRPr lang="zh-CN" altLang="en-US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 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V</a:t>
            </a:r>
            <a:r>
              <a:rPr lang="en-US" altLang="zh-CN" sz="2400" b="1" baseline="-30000" dirty="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－ 燃烧室容积；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8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8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4" grpId="0"/>
      <p:bldP spid="138243" grpId="0"/>
      <p:bldP spid="1382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7" name="Rectangle 5"/>
          <p:cNvSpPr/>
          <p:nvPr/>
        </p:nvSpPr>
        <p:spPr>
          <a:xfrm>
            <a:off x="304800" y="283845"/>
            <a:ext cx="19812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9.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扭矩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 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138244" name="Text Box 4"/>
          <p:cNvSpPr txBox="1"/>
          <p:nvPr/>
        </p:nvSpPr>
        <p:spPr>
          <a:xfrm>
            <a:off x="245110" y="716915"/>
            <a:ext cx="821690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在一个转动支撑的物体（如曲轴）旋转点外侧施加作用力，物体就开始旋转。这种作用称为扭矩。用</a:t>
            </a:r>
            <a:r>
              <a:rPr lang="en-US" altLang="zh-CN" sz="3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M</a:t>
            </a:r>
            <a:r>
              <a:rPr lang="zh-CN" altLang="en-US" sz="3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表示</a:t>
            </a:r>
            <a:r>
              <a:rPr lang="en-US" altLang="zh-CN" sz="3200" b="1" dirty="0">
                <a:solidFill>
                  <a:srgbClr val="000099"/>
                </a:solidFill>
                <a:latin typeface="Times New Roman" panose="02020603050405020304" pitchFamily="18" charset="0"/>
                <a:ea typeface="_x000B_"/>
              </a:rPr>
              <a:t>,</a:t>
            </a:r>
            <a:r>
              <a:rPr lang="zh-CN" altLang="en-US" sz="2400" dirty="0">
                <a:solidFill>
                  <a:srgbClr val="000099"/>
                </a:solidFill>
                <a:latin typeface="Times New Roman" panose="02020603050405020304" pitchFamily="18" charset="0"/>
                <a:ea typeface="_x000B_"/>
              </a:rPr>
              <a:t>   </a:t>
            </a:r>
            <a:r>
              <a:rPr lang="zh-CN" altLang="en-US" sz="3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扭矩越大，作用力F越大，力臂r越大。计算公式为：M=Fr ，单位为</a:t>
            </a:r>
            <a:r>
              <a:rPr lang="en-US" altLang="zh-CN" sz="3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Nm</a:t>
            </a:r>
            <a:r>
              <a:rPr lang="zh-CN" altLang="en-US" sz="3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                                </a:t>
            </a:r>
            <a:r>
              <a:rPr lang="zh-CN" altLang="en-US" sz="2400" dirty="0">
                <a:solidFill>
                  <a:srgbClr val="000099"/>
                </a:solidFill>
                <a:latin typeface="Times New Roman" panose="02020603050405020304" pitchFamily="18" charset="0"/>
                <a:ea typeface="_x000B_"/>
              </a:rPr>
              <a:t>       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2935" y="1993900"/>
            <a:ext cx="4029075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005" y="234315"/>
            <a:ext cx="8595995" cy="662368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502</Words>
  <Application>WPS 演示</Application>
  <PresentationFormat>全屏显示(4:3)</PresentationFormat>
  <Paragraphs>51</Paragraphs>
  <Slides>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楷体</vt:lpstr>
      <vt:lpstr>Times New Roman</vt:lpstr>
      <vt:lpstr>楷体_GB2312</vt:lpstr>
      <vt:lpstr>新宋体</vt:lpstr>
      <vt:lpstr>华文行楷</vt:lpstr>
      <vt:lpstr>_x000B_</vt:lpstr>
      <vt:lpstr>微软雅黑</vt:lpstr>
      <vt:lpstr>Arial Unicode MS</vt:lpstr>
      <vt:lpstr>Segoe Print</vt:lpstr>
      <vt:lpstr>Office 主题</vt:lpstr>
      <vt:lpstr>Equation.3</vt:lpstr>
      <vt:lpstr>1.1.3发动机性能参数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jc</dc:creator>
  <cp:lastModifiedBy>范继春</cp:lastModifiedBy>
  <cp:revision>33</cp:revision>
  <dcterms:created xsi:type="dcterms:W3CDTF">2018-09-20T09:45:00Z</dcterms:created>
  <dcterms:modified xsi:type="dcterms:W3CDTF">2020-02-23T03:22:03Z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